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21"/>
  </p:notesMasterIdLst>
  <p:sldIdLst>
    <p:sldId id="256" r:id="rId2"/>
    <p:sldId id="282" r:id="rId3"/>
    <p:sldId id="272" r:id="rId4"/>
    <p:sldId id="265" r:id="rId5"/>
    <p:sldId id="261" r:id="rId6"/>
    <p:sldId id="270" r:id="rId7"/>
    <p:sldId id="271" r:id="rId8"/>
    <p:sldId id="274" r:id="rId9"/>
    <p:sldId id="278" r:id="rId10"/>
    <p:sldId id="279" r:id="rId11"/>
    <p:sldId id="280" r:id="rId12"/>
    <p:sldId id="273" r:id="rId13"/>
    <p:sldId id="262" r:id="rId14"/>
    <p:sldId id="275" r:id="rId15"/>
    <p:sldId id="276" r:id="rId16"/>
    <p:sldId id="277" r:id="rId17"/>
    <p:sldId id="264" r:id="rId18"/>
    <p:sldId id="281" r:id="rId19"/>
    <p:sldId id="25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900"/>
    <a:srgbClr val="FBA2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930" autoAdjust="0"/>
  </p:normalViewPr>
  <p:slideViewPr>
    <p:cSldViewPr showGuides="1">
      <p:cViewPr varScale="1">
        <p:scale>
          <a:sx n="54" d="100"/>
          <a:sy n="54" d="100"/>
        </p:scale>
        <p:origin x="186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4D49AC-DE1C-4B49-A8FE-E5FD92EF75CB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83F0A-B536-4AB3-9554-6F1CCDE0D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853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Actuary#CITEREFHeywood1985" TargetMode="External"/><Relationship Id="rId3" Type="http://schemas.openxmlformats.org/officeDocument/2006/relationships/hyperlink" Target="https://en.wikipedia.org/wiki/Sicily" TargetMode="External"/><Relationship Id="rId7" Type="http://schemas.openxmlformats.org/officeDocument/2006/relationships/hyperlink" Target="https://en.wikipedia.org/wiki/Edmond_Halley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en.wikipedia.org/wiki/Actuary#CITEREFLewin2007" TargetMode="External"/><Relationship Id="rId5" Type="http://schemas.openxmlformats.org/officeDocument/2006/relationships/hyperlink" Target="https://en.wikipedia.org/wiki/Florin_(Italian_coin)" TargetMode="External"/><Relationship Id="rId4" Type="http://schemas.openxmlformats.org/officeDocument/2006/relationships/hyperlink" Target="https://en.wikipedia.org/wiki/Actuary#CITEREFSweeting2011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Everyone</a:t>
            </a:r>
            <a:r>
              <a:rPr lang="en-US" baseline="0" dirty="0"/>
              <a:t> give at least a one sentence description. (i.e. student, analyst in Bloomington office, analyst in Atlanta office)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83F0A-B536-4AB3-9554-6F1CCDE0D375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962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”The earliest records of an official non-life insurance policy come from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 tooltip="Sicily"/>
              </a:rPr>
              <a:t>Sicily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where there is record of a 14th-century contract to insure a shipment of wheat (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Sweeting 2011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p. 14). In 1350,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Lenardo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Cattaneo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assumed "all risks from act of God, or of man, and from perils of the sea" that may occur to a shipment of wheat from Sicily to Tunis up to a maximum of 300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 tooltip="Florin (Italian coin)"/>
              </a:rPr>
              <a:t>florins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For this he was paid a premium of 18% (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/>
              </a:rPr>
              <a:t>Lewin 2007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p. 4).”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“The first person to correctly calculate these values was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 tooltip="Edmond Halley"/>
              </a:rPr>
              <a:t>Edmond Halley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(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8"/>
              </a:rPr>
              <a:t>Heywood 1985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).”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“1920 revision to workers' compensation rates took over two months of around-the-clock work by day and night teams of actuaries”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“pencil-and-paper to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punchcards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microcomputers, the modeling and forecasting ability of the actuary has grown exponentially”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83F0A-B536-4AB3-9554-6F1CCDE0D37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305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will talk about the companies already</a:t>
            </a:r>
            <a:r>
              <a:rPr lang="en-US" baseline="0" dirty="0"/>
              <a:t> moving towards the example I gave previously.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4348D1-68B6-4043-821A-564FA488198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703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will talk about the jobs at</a:t>
            </a:r>
            <a:r>
              <a:rPr lang="en-US" baseline="0" dirty="0"/>
              <a:t> risk in the U.S. and how the insurance industry may change as it pertains to employment.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4348D1-68B6-4043-821A-564FA488198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6380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chart and what is being shown. Axis,</a:t>
            </a:r>
            <a:r>
              <a:rPr lang="en-US" baseline="0" dirty="0"/>
              <a:t> chart key, data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83F0A-B536-4AB3-9554-6F1CCDE0D37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8404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charts. </a:t>
            </a:r>
          </a:p>
          <a:p>
            <a:endParaRPr lang="en-US" dirty="0"/>
          </a:p>
          <a:p>
            <a:r>
              <a:rPr lang="en-US" dirty="0"/>
              <a:t>We would expect frequency to be going down</a:t>
            </a:r>
            <a:r>
              <a:rPr lang="en-US" baseline="0" dirty="0"/>
              <a:t> over time due to things like anti-lock breaks, stronger highway regulations, and increased safety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83F0A-B536-4AB3-9554-6F1CCDE0D37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5232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charts</a:t>
            </a:r>
          </a:p>
          <a:p>
            <a:endParaRPr lang="en-US" dirty="0"/>
          </a:p>
          <a:p>
            <a:r>
              <a:rPr lang="en-US" dirty="0"/>
              <a:t>Increase</a:t>
            </a:r>
            <a:r>
              <a:rPr lang="en-US" baseline="0" dirty="0"/>
              <a:t> severity because cars cost more to repair </a:t>
            </a:r>
            <a:r>
              <a:rPr lang="en-US" baseline="0"/>
              <a:t>or replace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83F0A-B536-4AB3-9554-6F1CCDE0D37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6455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Refer to Uber</a:t>
            </a:r>
            <a:r>
              <a:rPr lang="en-US" baseline="0" dirty="0"/>
              <a:t> crash that just killed a pedestrian in AZ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83F0A-B536-4AB3-9554-6F1CCDE0D37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97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sz="quarter" idx="11" hasCustomPrompt="1"/>
          </p:nvPr>
        </p:nvSpPr>
        <p:spPr>
          <a:xfrm>
            <a:off x="3810000" y="6042660"/>
            <a:ext cx="4960938" cy="317500"/>
          </a:xfrm>
        </p:spPr>
        <p:txBody>
          <a:bodyPr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Presentation Date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0" hasCustomPrompt="1"/>
          </p:nvPr>
        </p:nvSpPr>
        <p:spPr>
          <a:xfrm>
            <a:off x="3810000" y="5250180"/>
            <a:ext cx="4960620" cy="769620"/>
          </a:xfrm>
        </p:spPr>
        <p:txBody>
          <a:bodyPr anchor="b">
            <a:normAutofit/>
          </a:bodyPr>
          <a:lstStyle>
            <a:lvl1pPr marL="0" indent="0" algn="r">
              <a:buNone/>
              <a:defRPr sz="2400">
                <a:latin typeface="Calibri" pitchFamily="34" charset="0"/>
              </a:defRPr>
            </a:lvl1pPr>
          </a:lstStyle>
          <a:p>
            <a:pPr algn="r"/>
            <a:r>
              <a:rPr lang="en-US" sz="2500" b="0" dirty="0"/>
              <a:t>Presenter Name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867" b="27040"/>
          <a:stretch/>
        </p:blipFill>
        <p:spPr>
          <a:xfrm>
            <a:off x="0" y="3694176"/>
            <a:ext cx="9144000" cy="13094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36220" y="511175"/>
            <a:ext cx="8671560" cy="1393825"/>
          </a:xfrm>
        </p:spPr>
        <p:txBody>
          <a:bodyPr anchor="b">
            <a:normAutofit/>
          </a:bodyPr>
          <a:lstStyle>
            <a:lvl1pPr>
              <a:defRPr sz="3600" b="1" baseline="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Presentation Title Goes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48640" y="1897685"/>
            <a:ext cx="804672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 baseline="0">
                <a:solidFill>
                  <a:srgbClr val="FF6900"/>
                </a:solidFill>
                <a:latin typeface="Calibri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Presentation Subtitle Goes Here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5910" y="5047488"/>
            <a:ext cx="3209322" cy="1581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581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 userDrawn="1"/>
        </p:nvGrpSpPr>
        <p:grpSpPr>
          <a:xfrm>
            <a:off x="0" y="6291942"/>
            <a:ext cx="9144000" cy="566058"/>
            <a:chOff x="0" y="6291942"/>
            <a:chExt cx="9144000" cy="566058"/>
          </a:xfrm>
        </p:grpSpPr>
        <p:sp>
          <p:nvSpPr>
            <p:cNvPr id="12" name="Rectangle 11"/>
            <p:cNvSpPr/>
            <p:nvPr userDrawn="1"/>
          </p:nvSpPr>
          <p:spPr>
            <a:xfrm>
              <a:off x="0" y="6324600"/>
              <a:ext cx="9144000" cy="533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203200" dist="101600" dir="16620000" rotWithShape="0">
                <a:prstClr val="black">
                  <a:alpha val="19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t="15697" b="15732"/>
            <a:stretch/>
          </p:blipFill>
          <p:spPr>
            <a:xfrm>
              <a:off x="438150" y="6291942"/>
              <a:ext cx="1238250" cy="566058"/>
            </a:xfrm>
            <a:prstGeom prst="rect">
              <a:avLst/>
            </a:prstGeom>
          </p:spPr>
        </p:pic>
      </p:grpSp>
      <p:sp>
        <p:nvSpPr>
          <p:cNvPr id="8" name="TextBox 7"/>
          <p:cNvSpPr txBox="1"/>
          <p:nvPr userDrawn="1"/>
        </p:nvSpPr>
        <p:spPr>
          <a:xfrm>
            <a:off x="8727965" y="6447711"/>
            <a:ext cx="341397" cy="3103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E98A42"/>
              </a:buClr>
              <a:buFont typeface="+mj-lt"/>
              <a:buNone/>
            </a:pPr>
            <a:fld id="{4E767558-C559-4A44-BA97-A8EEE0BC1F5E}" type="slidenum">
              <a:rPr lang="en-US" sz="1000" b="0" i="0" smtClean="0">
                <a:latin typeface="Arial"/>
                <a:cs typeface="Arial"/>
              </a:rPr>
              <a:pPr marL="0" indent="0">
                <a:lnSpc>
                  <a:spcPct val="15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E98A42"/>
                </a:buClr>
                <a:buFont typeface="+mj-lt"/>
                <a:buNone/>
              </a:pPr>
              <a:t>‹#›</a:t>
            </a:fld>
            <a:endParaRPr lang="en-US" sz="1000" b="0" i="0" dirty="0">
              <a:latin typeface="Arial"/>
              <a:cs typeface="Arial"/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72440" y="914400"/>
            <a:ext cx="8191500" cy="0"/>
          </a:xfrm>
          <a:prstGeom prst="line">
            <a:avLst/>
          </a:prstGeom>
          <a:ln w="19050">
            <a:solidFill>
              <a:srgbClr val="FF6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438150" y="1066800"/>
            <a:ext cx="8267700" cy="5105400"/>
          </a:xfrm>
        </p:spPr>
        <p:txBody>
          <a:bodyPr>
            <a:normAutofit/>
          </a:bodyPr>
          <a:lstStyle>
            <a:lvl1pPr>
              <a:buClr>
                <a:srgbClr val="FF6900"/>
              </a:buClr>
              <a:defRPr sz="2400">
                <a:latin typeface="Calibri" pitchFamily="34" charset="0"/>
              </a:defRPr>
            </a:lvl1pPr>
            <a:lvl2pPr>
              <a:buClr>
                <a:srgbClr val="9497CC"/>
              </a:buClr>
              <a:defRPr sz="2200">
                <a:latin typeface="Calibri" pitchFamily="34" charset="0"/>
              </a:defRPr>
            </a:lvl2pPr>
            <a:lvl3pPr>
              <a:buClr>
                <a:srgbClr val="9497CC"/>
              </a:buClr>
              <a:defRPr sz="2000">
                <a:latin typeface="Calibri" pitchFamily="34" charset="0"/>
              </a:defRPr>
            </a:lvl3pPr>
            <a:lvl4pPr>
              <a:buClr>
                <a:srgbClr val="9497CC"/>
              </a:buClr>
              <a:defRPr sz="1800">
                <a:latin typeface="Calibri" pitchFamily="34" charset="0"/>
              </a:defRPr>
            </a:lvl4pPr>
            <a:lvl5pPr>
              <a:buClr>
                <a:srgbClr val="9497CC"/>
              </a:buClr>
              <a:defRPr sz="1600"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363173" y="199489"/>
            <a:ext cx="8364791" cy="584775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algn="l">
              <a:defRPr sz="3200" b="1" i="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</p:spTree>
    <p:extLst>
      <p:ext uri="{BB962C8B-B14F-4D97-AF65-F5344CB8AC3E}">
        <p14:creationId xmlns:p14="http://schemas.microsoft.com/office/powerpoint/2010/main" val="3195121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203200" dist="101600" dir="16620000" rotWithShape="0">
              <a:prstClr val="black">
                <a:alpha val="1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8727965" y="6447711"/>
            <a:ext cx="341397" cy="3103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E98A42"/>
              </a:buClr>
              <a:buFont typeface="+mj-lt"/>
              <a:buNone/>
            </a:pPr>
            <a:fld id="{4E767558-C559-4A44-BA97-A8EEE0BC1F5E}" type="slidenum">
              <a:rPr lang="en-US" sz="1000" b="0" i="0" smtClean="0">
                <a:latin typeface="Arial"/>
                <a:cs typeface="Arial"/>
              </a:rPr>
              <a:pPr marL="0" indent="0">
                <a:lnSpc>
                  <a:spcPct val="15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E98A42"/>
                </a:buClr>
                <a:buFont typeface="+mj-lt"/>
                <a:buNone/>
              </a:pPr>
              <a:t>‹#›</a:t>
            </a:fld>
            <a:endParaRPr lang="en-US" sz="1000" b="0" i="0" dirty="0">
              <a:latin typeface="Arial"/>
              <a:cs typeface="Arial"/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363173" y="199489"/>
            <a:ext cx="8364791" cy="584775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algn="l">
              <a:defRPr sz="3200" b="1" i="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97" b="15732"/>
          <a:stretch/>
        </p:blipFill>
        <p:spPr>
          <a:xfrm>
            <a:off x="438150" y="6291942"/>
            <a:ext cx="1238250" cy="566058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472440" y="914400"/>
            <a:ext cx="8191500" cy="0"/>
          </a:xfrm>
          <a:prstGeom prst="line">
            <a:avLst/>
          </a:prstGeom>
          <a:ln w="19050">
            <a:solidFill>
              <a:srgbClr val="FF6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6313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203200" dist="101600" dir="16620000" rotWithShape="0">
              <a:prstClr val="black">
                <a:alpha val="1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8727965" y="6447711"/>
            <a:ext cx="341397" cy="3103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E98A42"/>
              </a:buClr>
              <a:buFont typeface="+mj-lt"/>
              <a:buNone/>
            </a:pPr>
            <a:fld id="{4E767558-C559-4A44-BA97-A8EEE0BC1F5E}" type="slidenum">
              <a:rPr lang="en-US" sz="1000" b="0" i="0" smtClean="0">
                <a:latin typeface="Arial"/>
                <a:cs typeface="Arial"/>
              </a:rPr>
              <a:pPr marL="0" indent="0">
                <a:lnSpc>
                  <a:spcPct val="15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E98A42"/>
                </a:buClr>
                <a:buFont typeface="+mj-lt"/>
                <a:buNone/>
              </a:pPr>
              <a:t>‹#›</a:t>
            </a:fld>
            <a:endParaRPr lang="en-US" sz="1000" b="0" i="0" dirty="0">
              <a:latin typeface="Arial"/>
              <a:cs typeface="Arial"/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363173" y="199489"/>
            <a:ext cx="8364791" cy="584775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algn="l">
              <a:defRPr sz="3200" b="1" i="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5697" b="15732"/>
          <a:stretch/>
        </p:blipFill>
        <p:spPr>
          <a:xfrm>
            <a:off x="438150" y="6291942"/>
            <a:ext cx="1238250" cy="566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313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203200" dist="101600" dir="16620000" rotWithShape="0">
              <a:prstClr val="black">
                <a:alpha val="1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8727965" y="6447711"/>
            <a:ext cx="341397" cy="3103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E98A42"/>
              </a:buClr>
              <a:buFont typeface="+mj-lt"/>
              <a:buNone/>
            </a:pPr>
            <a:fld id="{4E767558-C559-4A44-BA97-A8EEE0BC1F5E}" type="slidenum">
              <a:rPr lang="en-US" sz="1000" b="0" i="0" smtClean="0">
                <a:latin typeface="Arial"/>
                <a:cs typeface="Arial"/>
              </a:rPr>
              <a:pPr marL="0" indent="0">
                <a:lnSpc>
                  <a:spcPct val="15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E98A42"/>
                </a:buClr>
                <a:buFont typeface="+mj-lt"/>
                <a:buNone/>
              </a:pPr>
              <a:t>‹#›</a:t>
            </a:fld>
            <a:endParaRPr lang="en-US" sz="1000" b="0" i="0" dirty="0">
              <a:latin typeface="Arial"/>
              <a:cs typeface="Arial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438150" y="1371600"/>
            <a:ext cx="8267700" cy="4800600"/>
          </a:xfrm>
        </p:spPr>
        <p:txBody>
          <a:bodyPr>
            <a:normAutofit/>
          </a:bodyPr>
          <a:lstStyle>
            <a:lvl1pPr>
              <a:buClr>
                <a:srgbClr val="FF6900"/>
              </a:buClr>
              <a:defRPr sz="2400">
                <a:latin typeface="Calibri" pitchFamily="34" charset="0"/>
              </a:defRPr>
            </a:lvl1pPr>
            <a:lvl2pPr>
              <a:buClr>
                <a:srgbClr val="9497CC"/>
              </a:buClr>
              <a:defRPr sz="2200">
                <a:latin typeface="Calibri" pitchFamily="34" charset="0"/>
              </a:defRPr>
            </a:lvl2pPr>
            <a:lvl3pPr>
              <a:buClr>
                <a:srgbClr val="9497CC"/>
              </a:buClr>
              <a:defRPr sz="2000">
                <a:latin typeface="Calibri" pitchFamily="34" charset="0"/>
              </a:defRPr>
            </a:lvl3pPr>
            <a:lvl4pPr>
              <a:buClr>
                <a:srgbClr val="9497CC"/>
              </a:buClr>
              <a:defRPr sz="1800">
                <a:latin typeface="Calibri" pitchFamily="34" charset="0"/>
              </a:defRPr>
            </a:lvl4pPr>
            <a:lvl5pPr>
              <a:buClr>
                <a:srgbClr val="9497CC"/>
              </a:buClr>
              <a:defRPr sz="1600"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363173" y="199489"/>
            <a:ext cx="8364791" cy="584775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algn="l">
              <a:defRPr sz="3200" b="1" i="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2384" y="807720"/>
            <a:ext cx="8365581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2000">
                <a:solidFill>
                  <a:srgbClr val="FF6900"/>
                </a:solidFill>
                <a:latin typeface="Calibri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Slide Subtitle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5697" b="15732"/>
          <a:stretch/>
        </p:blipFill>
        <p:spPr>
          <a:xfrm>
            <a:off x="438150" y="6291942"/>
            <a:ext cx="1238250" cy="566058"/>
          </a:xfrm>
          <a:prstGeom prst="rect">
            <a:avLst/>
          </a:prstGeom>
        </p:spPr>
      </p:pic>
      <p:cxnSp>
        <p:nvCxnSpPr>
          <p:cNvPr id="15" name="Straight Connector 14"/>
          <p:cNvCxnSpPr/>
          <p:nvPr userDrawn="1"/>
        </p:nvCxnSpPr>
        <p:spPr>
          <a:xfrm>
            <a:off x="472440" y="1287780"/>
            <a:ext cx="8191500" cy="0"/>
          </a:xfrm>
          <a:prstGeom prst="line">
            <a:avLst/>
          </a:prstGeom>
          <a:ln w="19050">
            <a:solidFill>
              <a:srgbClr val="FF6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5121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203200" dist="101600" dir="16620000" rotWithShape="0">
              <a:prstClr val="black">
                <a:alpha val="1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8727965" y="6447711"/>
            <a:ext cx="341397" cy="3103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E98A42"/>
              </a:buClr>
              <a:buFont typeface="+mj-lt"/>
              <a:buNone/>
            </a:pPr>
            <a:fld id="{4E767558-C559-4A44-BA97-A8EEE0BC1F5E}" type="slidenum">
              <a:rPr lang="en-US" sz="1000" b="0" i="0" smtClean="0">
                <a:latin typeface="Arial"/>
                <a:cs typeface="Arial"/>
              </a:rPr>
              <a:pPr marL="0" indent="0">
                <a:lnSpc>
                  <a:spcPct val="15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E98A42"/>
                </a:buClr>
                <a:buFont typeface="+mj-lt"/>
                <a:buNone/>
              </a:pPr>
              <a:t>‹#›</a:t>
            </a:fld>
            <a:endParaRPr lang="en-US" sz="1000" b="0" i="0" dirty="0">
              <a:latin typeface="Arial"/>
              <a:cs typeface="Arial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438150" y="1066800"/>
            <a:ext cx="4057650" cy="5105400"/>
          </a:xfrm>
        </p:spPr>
        <p:txBody>
          <a:bodyPr>
            <a:normAutofit/>
          </a:bodyPr>
          <a:lstStyle>
            <a:lvl1pPr>
              <a:buClr>
                <a:srgbClr val="FF6900"/>
              </a:buClr>
              <a:defRPr sz="2400">
                <a:latin typeface="Calibri" pitchFamily="34" charset="0"/>
              </a:defRPr>
            </a:lvl1pPr>
            <a:lvl2pPr>
              <a:buClr>
                <a:srgbClr val="9497CC"/>
              </a:buClr>
              <a:defRPr sz="2200">
                <a:latin typeface="Calibri" pitchFamily="34" charset="0"/>
              </a:defRPr>
            </a:lvl2pPr>
            <a:lvl3pPr>
              <a:buClr>
                <a:srgbClr val="9497CC"/>
              </a:buClr>
              <a:defRPr sz="2000">
                <a:latin typeface="Calibri" pitchFamily="34" charset="0"/>
              </a:defRPr>
            </a:lvl3pPr>
            <a:lvl4pPr>
              <a:buClr>
                <a:srgbClr val="9497CC"/>
              </a:buClr>
              <a:defRPr sz="1800">
                <a:latin typeface="Calibri" pitchFamily="34" charset="0"/>
              </a:defRPr>
            </a:lvl4pPr>
            <a:lvl5pPr>
              <a:buClr>
                <a:srgbClr val="9497CC"/>
              </a:buClr>
              <a:defRPr sz="1600"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363173" y="199489"/>
            <a:ext cx="8364791" cy="584775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algn="l">
              <a:defRPr sz="3200" b="1" i="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10" name="Content Placeholder 10"/>
          <p:cNvSpPr>
            <a:spLocks noGrp="1"/>
          </p:cNvSpPr>
          <p:nvPr>
            <p:ph sz="quarter" idx="11"/>
          </p:nvPr>
        </p:nvSpPr>
        <p:spPr>
          <a:xfrm>
            <a:off x="4648200" y="1066800"/>
            <a:ext cx="4038600" cy="5105400"/>
          </a:xfrm>
        </p:spPr>
        <p:txBody>
          <a:bodyPr>
            <a:normAutofit/>
          </a:bodyPr>
          <a:lstStyle>
            <a:lvl1pPr>
              <a:buClr>
                <a:srgbClr val="FF6900"/>
              </a:buClr>
              <a:defRPr sz="2400">
                <a:latin typeface="Calibri" pitchFamily="34" charset="0"/>
              </a:defRPr>
            </a:lvl1pPr>
            <a:lvl2pPr>
              <a:buClr>
                <a:srgbClr val="9497CC"/>
              </a:buClr>
              <a:defRPr sz="2200">
                <a:latin typeface="Calibri" pitchFamily="34" charset="0"/>
              </a:defRPr>
            </a:lvl2pPr>
            <a:lvl3pPr>
              <a:buClr>
                <a:srgbClr val="9497CC"/>
              </a:buClr>
              <a:defRPr sz="2000">
                <a:latin typeface="Calibri" pitchFamily="34" charset="0"/>
              </a:defRPr>
            </a:lvl3pPr>
            <a:lvl4pPr>
              <a:buClr>
                <a:srgbClr val="9497CC"/>
              </a:buClr>
              <a:defRPr sz="1800">
                <a:latin typeface="Calibri" pitchFamily="34" charset="0"/>
              </a:defRPr>
            </a:lvl4pPr>
            <a:lvl5pPr>
              <a:buClr>
                <a:srgbClr val="9497CC"/>
              </a:buClr>
              <a:defRPr sz="1600"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5697" b="15732"/>
          <a:stretch/>
        </p:blipFill>
        <p:spPr>
          <a:xfrm>
            <a:off x="438150" y="6291942"/>
            <a:ext cx="1238250" cy="566058"/>
          </a:xfrm>
          <a:prstGeom prst="rect">
            <a:avLst/>
          </a:prstGeom>
        </p:spPr>
      </p:pic>
      <p:cxnSp>
        <p:nvCxnSpPr>
          <p:cNvPr id="15" name="Straight Connector 14"/>
          <p:cNvCxnSpPr/>
          <p:nvPr userDrawn="1"/>
        </p:nvCxnSpPr>
        <p:spPr>
          <a:xfrm>
            <a:off x="472440" y="913311"/>
            <a:ext cx="8191500" cy="0"/>
          </a:xfrm>
          <a:prstGeom prst="line">
            <a:avLst/>
          </a:prstGeom>
          <a:ln w="19050">
            <a:solidFill>
              <a:srgbClr val="FF6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5121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203200" dist="101600" dir="16620000" rotWithShape="0">
              <a:prstClr val="black">
                <a:alpha val="1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3" hasCustomPrompt="1"/>
          </p:nvPr>
        </p:nvSpPr>
        <p:spPr>
          <a:xfrm>
            <a:off x="381000" y="3276600"/>
            <a:ext cx="8458200" cy="2895600"/>
          </a:xfrm>
        </p:spPr>
        <p:txBody>
          <a:bodyPr>
            <a:normAutofit/>
          </a:bodyPr>
          <a:lstStyle>
            <a:lvl1pPr marL="228600" indent="-228600">
              <a:buClr>
                <a:srgbClr val="FBA252"/>
              </a:buClr>
              <a:buFont typeface="+mj-lt"/>
              <a:buAutoNum type="arabicPeriod"/>
              <a:defRPr sz="1800" baseline="0">
                <a:latin typeface="Calibri" pitchFamily="34" charset="0"/>
              </a:defRPr>
            </a:lvl1pPr>
            <a:lvl2pPr marL="635000" indent="-177800">
              <a:buClr>
                <a:srgbClr val="9497CC"/>
              </a:buClr>
              <a:buFont typeface="Arial" pitchFamily="34" charset="0"/>
              <a:buChar char="•"/>
              <a:defRPr sz="1600">
                <a:latin typeface="Calibri" pitchFamily="34" charset="0"/>
              </a:defRPr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Click to add text — 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363173" y="236048"/>
            <a:ext cx="8364791" cy="584775"/>
          </a:xfrm>
          <a:prstGeom prst="rect">
            <a:avLst/>
          </a:prstGeom>
        </p:spPr>
        <p:txBody>
          <a:bodyPr wrap="square" anchor="b">
            <a:spAutoFit/>
          </a:bodyPr>
          <a:lstStyle>
            <a:lvl1pPr algn="l">
              <a:defRPr sz="3200" b="1" i="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2384" y="822960"/>
            <a:ext cx="8365581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2000">
                <a:solidFill>
                  <a:srgbClr val="FF6900"/>
                </a:solidFill>
                <a:latin typeface="Calibri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Slide Subtitle</a:t>
            </a:r>
          </a:p>
        </p:txBody>
      </p:sp>
      <p:sp>
        <p:nvSpPr>
          <p:cNvPr id="9" name="Text Placeholder 27"/>
          <p:cNvSpPr>
            <a:spLocks noGrp="1"/>
          </p:cNvSpPr>
          <p:nvPr>
            <p:ph type="body" sz="quarter" idx="10"/>
          </p:nvPr>
        </p:nvSpPr>
        <p:spPr>
          <a:xfrm>
            <a:off x="380999" y="1371600"/>
            <a:ext cx="8477707" cy="183387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>
              <a:lnSpc>
                <a:spcPct val="150000"/>
              </a:lnSpc>
              <a:spcBef>
                <a:spcPts val="336"/>
              </a:spcBef>
              <a:spcAft>
                <a:spcPts val="0"/>
              </a:spcAft>
              <a:buFontTx/>
              <a:buNone/>
              <a:defRPr lang="en-US" sz="1800" b="0" i="0" u="none" strike="noStrike" baseline="0" smtClean="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8727965" y="6447711"/>
            <a:ext cx="341397" cy="3103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E98A42"/>
              </a:buClr>
              <a:buFont typeface="+mj-lt"/>
              <a:buNone/>
            </a:pPr>
            <a:fld id="{4E767558-C559-4A44-BA97-A8EEE0BC1F5E}" type="slidenum">
              <a:rPr lang="en-US" sz="1000" b="0" i="0" smtClean="0">
                <a:latin typeface="Arial"/>
                <a:cs typeface="Arial"/>
              </a:rPr>
              <a:pPr marL="0" indent="0">
                <a:lnSpc>
                  <a:spcPct val="15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E98A42"/>
                </a:buClr>
                <a:buFont typeface="+mj-lt"/>
                <a:buNone/>
              </a:pPr>
              <a:t>‹#›</a:t>
            </a:fld>
            <a:endParaRPr lang="en-US" sz="1000" b="0" i="0" dirty="0">
              <a:latin typeface="Arial"/>
              <a:cs typeface="Arial"/>
            </a:endParaRP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1295400"/>
            <a:ext cx="8191500" cy="0"/>
          </a:xfrm>
          <a:prstGeom prst="line">
            <a:avLst/>
          </a:prstGeom>
          <a:ln w="19050">
            <a:solidFill>
              <a:srgbClr val="FF6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5697" b="15732"/>
          <a:stretch/>
        </p:blipFill>
        <p:spPr>
          <a:xfrm>
            <a:off x="438150" y="6291942"/>
            <a:ext cx="1238250" cy="566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050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0" y="5105400"/>
            <a:ext cx="9144000" cy="1752600"/>
            <a:chOff x="0" y="5105400"/>
            <a:chExt cx="9144000" cy="1752600"/>
          </a:xfrm>
        </p:grpSpPr>
        <p:sp>
          <p:nvSpPr>
            <p:cNvPr id="12" name="Rectangle 11"/>
            <p:cNvSpPr/>
            <p:nvPr userDrawn="1"/>
          </p:nvSpPr>
          <p:spPr>
            <a:xfrm>
              <a:off x="0" y="6324600"/>
              <a:ext cx="9144000" cy="533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203200" dist="101600" dir="16620000" rotWithShape="0">
                <a:prstClr val="black">
                  <a:alpha val="19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 userDrawn="1"/>
          </p:nvSpPr>
          <p:spPr>
            <a:xfrm>
              <a:off x="228600" y="6459379"/>
              <a:ext cx="37338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i="1" spc="0" dirty="0">
                  <a:solidFill>
                    <a:schemeClr val="bg1"/>
                  </a:solidFill>
                  <a:latin typeface="Calibri" pitchFamily="34" charset="0"/>
                </a:rPr>
                <a:t>Commitment</a:t>
              </a:r>
              <a:r>
                <a:rPr lang="en-US" sz="1000" b="1" i="1" spc="0" baseline="0" dirty="0">
                  <a:solidFill>
                    <a:schemeClr val="bg1"/>
                  </a:solidFill>
                  <a:latin typeface="Calibri" pitchFamily="34" charset="0"/>
                </a:rPr>
                <a:t> Beyond Numbers</a:t>
              </a:r>
              <a:endParaRPr lang="en-US" sz="1000" b="1" i="1" spc="0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pic>
          <p:nvPicPr>
            <p:cNvPr id="14" name="Picture 13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400800" y="5105400"/>
              <a:ext cx="2439094" cy="1143000"/>
            </a:xfrm>
            <a:prstGeom prst="rect">
              <a:avLst/>
            </a:prstGeom>
          </p:spPr>
        </p:pic>
      </p:grp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363173" y="199489"/>
            <a:ext cx="8364791" cy="584775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algn="l">
              <a:defRPr sz="3200" b="1" i="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8727965" y="6447711"/>
            <a:ext cx="341397" cy="3103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E98A42"/>
              </a:buClr>
              <a:buFont typeface="+mj-lt"/>
              <a:buNone/>
            </a:pPr>
            <a:fld id="{4E767558-C559-4A44-BA97-A8EEE0BC1F5E}" type="slidenum">
              <a:rPr lang="en-US" sz="1000" b="0" i="0" smtClean="0">
                <a:latin typeface="Arial"/>
                <a:cs typeface="Arial"/>
              </a:rPr>
              <a:pPr marL="0" indent="0">
                <a:lnSpc>
                  <a:spcPct val="15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E98A42"/>
                </a:buClr>
                <a:buFont typeface="+mj-lt"/>
                <a:buNone/>
              </a:pPr>
              <a:t>‹#›</a:t>
            </a:fld>
            <a:endParaRPr lang="en-US" sz="1000" b="0" i="0" dirty="0">
              <a:latin typeface="Arial"/>
              <a:cs typeface="Arial"/>
            </a:endParaRP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6" hasCustomPrompt="1"/>
          </p:nvPr>
        </p:nvSpPr>
        <p:spPr>
          <a:xfrm>
            <a:off x="342900" y="2057400"/>
            <a:ext cx="6019800" cy="457200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b="1">
                <a:solidFill>
                  <a:srgbClr val="FF6900"/>
                </a:solidFill>
                <a:latin typeface="Calibri" pitchFamily="34" charset="0"/>
              </a:defRPr>
            </a:lvl1pPr>
          </a:lstStyle>
          <a:p>
            <a:pPr lvl="0"/>
            <a:r>
              <a:rPr lang="en-US" dirty="0"/>
              <a:t>Click to Edit Presenter Name</a:t>
            </a:r>
          </a:p>
        </p:txBody>
      </p:sp>
      <p:sp>
        <p:nvSpPr>
          <p:cNvPr id="20" name="Content Placeholder 17"/>
          <p:cNvSpPr>
            <a:spLocks noGrp="1"/>
          </p:cNvSpPr>
          <p:nvPr>
            <p:ph sz="quarter" idx="17" hasCustomPrompt="1"/>
          </p:nvPr>
        </p:nvSpPr>
        <p:spPr>
          <a:xfrm>
            <a:off x="365760" y="2552700"/>
            <a:ext cx="6019800" cy="716280"/>
          </a:xfrm>
        </p:spPr>
        <p:txBody>
          <a:bodyPr anchor="t">
            <a:noAutofit/>
          </a:bodyPr>
          <a:lstStyle>
            <a:lvl1pPr marL="0" indent="0" algn="l">
              <a:spcBef>
                <a:spcPts val="400"/>
              </a:spcBef>
              <a:spcAft>
                <a:spcPts val="400"/>
              </a:spcAft>
              <a:buNone/>
              <a:defRPr sz="1800" b="0" baseline="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pPr lvl="0"/>
            <a:r>
              <a:rPr lang="en-US" dirty="0"/>
              <a:t>Click to enter Contact Information</a:t>
            </a:r>
          </a:p>
        </p:txBody>
      </p:sp>
      <p:sp>
        <p:nvSpPr>
          <p:cNvPr id="21" name="Content Placeholder 17"/>
          <p:cNvSpPr>
            <a:spLocks noGrp="1"/>
          </p:cNvSpPr>
          <p:nvPr>
            <p:ph sz="quarter" idx="18" hasCustomPrompt="1"/>
          </p:nvPr>
        </p:nvSpPr>
        <p:spPr>
          <a:xfrm>
            <a:off x="342900" y="3520440"/>
            <a:ext cx="6019800" cy="457200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b="1">
                <a:solidFill>
                  <a:srgbClr val="FF6900"/>
                </a:solidFill>
                <a:latin typeface="Calibri" pitchFamily="34" charset="0"/>
              </a:defRPr>
            </a:lvl1pPr>
          </a:lstStyle>
          <a:p>
            <a:pPr lvl="0"/>
            <a:r>
              <a:rPr lang="en-US" dirty="0"/>
              <a:t>Click to Edit Presenter Name</a:t>
            </a:r>
          </a:p>
        </p:txBody>
      </p:sp>
      <p:sp>
        <p:nvSpPr>
          <p:cNvPr id="22" name="Content Placeholder 17"/>
          <p:cNvSpPr>
            <a:spLocks noGrp="1"/>
          </p:cNvSpPr>
          <p:nvPr>
            <p:ph sz="quarter" idx="19" hasCustomPrompt="1"/>
          </p:nvPr>
        </p:nvSpPr>
        <p:spPr>
          <a:xfrm>
            <a:off x="365760" y="4023360"/>
            <a:ext cx="6019800" cy="777240"/>
          </a:xfrm>
        </p:spPr>
        <p:txBody>
          <a:bodyPr anchor="t">
            <a:noAutofit/>
          </a:bodyPr>
          <a:lstStyle>
            <a:lvl1pPr marL="0" indent="0" algn="l">
              <a:spcBef>
                <a:spcPts val="400"/>
              </a:spcBef>
              <a:spcAft>
                <a:spcPts val="400"/>
              </a:spcAft>
              <a:buNone/>
              <a:defRPr sz="1800" b="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pPr lvl="0"/>
            <a:r>
              <a:rPr lang="en-US" dirty="0"/>
              <a:t>Click to enter Contact Information</a:t>
            </a:r>
          </a:p>
          <a:p>
            <a:pPr lvl="0"/>
            <a:endParaRPr lang="en-US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72440" y="913311"/>
            <a:ext cx="8191500" cy="0"/>
          </a:xfrm>
          <a:prstGeom prst="line">
            <a:avLst/>
          </a:prstGeom>
          <a:ln w="19050">
            <a:solidFill>
              <a:srgbClr val="FF6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8074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AE21777C-9391-4F27-A0F1-DFD259E56658}" type="datetimeFigureOut">
              <a:rPr lang="en-US" smtClean="0"/>
              <a:pPr/>
              <a:t>3/27/2019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D2216F56-E94C-46AF-883F-C51831788F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343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6" r:id="rId5"/>
    <p:sldLayoutId id="2147483655" r:id="rId6"/>
    <p:sldLayoutId id="2147483650" r:id="rId7"/>
    <p:sldLayoutId id="2147483651" r:id="rId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microsoft.com/office/2007/relationships/hdphoto" Target="../media/hdphoto3.wdp"/><Relationship Id="rId5" Type="http://schemas.openxmlformats.org/officeDocument/2006/relationships/image" Target="../media/image8.png"/><Relationship Id="rId4" Type="http://schemas.microsoft.com/office/2007/relationships/hdphoto" Target="../media/hdphoto2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microsoft.com/office/2007/relationships/hdphoto" Target="../media/hdphoto4.wdp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3/28/19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810000" y="4495800"/>
            <a:ext cx="4960620" cy="1524001"/>
          </a:xfrm>
        </p:spPr>
        <p:txBody>
          <a:bodyPr>
            <a:normAutofit/>
          </a:bodyPr>
          <a:lstStyle/>
          <a:p>
            <a:r>
              <a:rPr lang="en-US" sz="2400" dirty="0"/>
              <a:t>Michael </a:t>
            </a:r>
            <a:r>
              <a:rPr lang="en-US" sz="2400" dirty="0" err="1"/>
              <a:t>Kelch</a:t>
            </a:r>
            <a:endParaRPr lang="en-US" dirty="0"/>
          </a:p>
          <a:p>
            <a:r>
              <a:rPr lang="en-US" sz="2400" dirty="0"/>
              <a:t>Sam </a:t>
            </a:r>
            <a:r>
              <a:rPr lang="en-US" sz="2400" dirty="0" err="1"/>
              <a:t>Heil</a:t>
            </a:r>
            <a:endParaRPr lang="en-US" sz="2400" dirty="0"/>
          </a:p>
          <a:p>
            <a:r>
              <a:rPr lang="en-US" dirty="0"/>
              <a:t>Adam Ramos</a:t>
            </a:r>
            <a:endParaRPr lang="en-US" sz="2400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Evolving Role of AI in Insurance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 look into the Past, Present, and Future of Technology in the industry</a:t>
            </a:r>
          </a:p>
        </p:txBody>
      </p:sp>
    </p:spTree>
    <p:extLst>
      <p:ext uri="{BB962C8B-B14F-4D97-AF65-F5344CB8AC3E}">
        <p14:creationId xmlns:p14="http://schemas.microsoft.com/office/powerpoint/2010/main" val="10435012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Trends – Rising Frequency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69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2400" y="914400"/>
            <a:ext cx="5509352" cy="2938855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905000" y="6477000"/>
            <a:ext cx="8991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https://www.iii.org/sites/default/files/docs/pdf/auto_rates_wp_092716-62.pdf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82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343400" y="3795264"/>
            <a:ext cx="4800600" cy="2633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6875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Trends – Rising Severity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1905000" y="6477000"/>
            <a:ext cx="8991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https://www.iii.org/sites/default/files/docs/pdf/auto_rates_wp_092716-62.pdf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69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21468" y="1001673"/>
            <a:ext cx="4648200" cy="5257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627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363173" y="1143000"/>
            <a:ext cx="7719152" cy="4572000"/>
          </a:xfrm>
        </p:spPr>
        <p:txBody>
          <a:bodyPr/>
          <a:lstStyle/>
          <a:p>
            <a:r>
              <a:rPr lang="en-US" dirty="0" err="1"/>
              <a:t>StateFarm</a:t>
            </a:r>
            <a:endParaRPr lang="en-US" dirty="0"/>
          </a:p>
          <a:p>
            <a:pPr lvl="1"/>
            <a:r>
              <a:rPr lang="en-US" dirty="0"/>
              <a:t>18% underwriting loss in personal auto in 2016</a:t>
            </a:r>
          </a:p>
          <a:p>
            <a:r>
              <a:rPr lang="en-US" dirty="0"/>
              <a:t>Raise in frequency</a:t>
            </a:r>
          </a:p>
          <a:p>
            <a:pPr lvl="1"/>
            <a:r>
              <a:rPr lang="en-US" dirty="0"/>
              <a:t>More Jobs = More Driving</a:t>
            </a:r>
          </a:p>
          <a:p>
            <a:pPr lvl="1"/>
            <a:r>
              <a:rPr lang="en-US" dirty="0"/>
              <a:t>Cheaper Gas = More Driving </a:t>
            </a:r>
          </a:p>
          <a:p>
            <a:pPr lvl="1"/>
            <a:r>
              <a:rPr lang="en-US" dirty="0"/>
              <a:t>Distracted Driving</a:t>
            </a:r>
          </a:p>
          <a:p>
            <a:r>
              <a:rPr lang="en-US" dirty="0"/>
              <a:t>Higher claim costs</a:t>
            </a:r>
          </a:p>
          <a:p>
            <a:pPr lvl="1"/>
            <a:r>
              <a:rPr lang="en-US" dirty="0"/>
              <a:t>More expensive parts</a:t>
            </a:r>
          </a:p>
          <a:p>
            <a:pPr lvl="1"/>
            <a:r>
              <a:rPr lang="en-US" dirty="0"/>
              <a:t>Spike in traffic fatalities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Trends - Summary</a:t>
            </a:r>
          </a:p>
        </p:txBody>
      </p:sp>
    </p:spTree>
    <p:extLst>
      <p:ext uri="{BB962C8B-B14F-4D97-AF65-F5344CB8AC3E}">
        <p14:creationId xmlns:p14="http://schemas.microsoft.com/office/powerpoint/2010/main" val="21143608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Insurance companies are moving from proxy data (categorical data) to source data (about individuals)</a:t>
            </a:r>
          </a:p>
          <a:p>
            <a:r>
              <a:rPr lang="en-US" dirty="0"/>
              <a:t>UBI is one main tool companies use to personalize pricing. </a:t>
            </a:r>
          </a:p>
          <a:p>
            <a:r>
              <a:rPr lang="en-US" dirty="0"/>
              <a:t>Companies with systems in place to handle vast amounts of sensor data will be best positioned in the marketplace.</a:t>
            </a:r>
          </a:p>
          <a:p>
            <a:r>
              <a:rPr lang="en-US" dirty="0"/>
              <a:t>Examples of sensors currently used include: </a:t>
            </a:r>
          </a:p>
          <a:p>
            <a:pPr lvl="1"/>
            <a:r>
              <a:rPr lang="en-US" dirty="0"/>
              <a:t>Wearable technology </a:t>
            </a:r>
          </a:p>
          <a:p>
            <a:pPr lvl="1"/>
            <a:r>
              <a:rPr lang="en-US" dirty="0"/>
              <a:t>Sensors on personal and commercial vehicles evaluating safety</a:t>
            </a:r>
          </a:p>
          <a:p>
            <a:pPr lvl="1"/>
            <a:r>
              <a:rPr lang="en-US" dirty="0"/>
              <a:t>“Smart” home appliances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Insurance Pricing of the Future</a:t>
            </a:r>
          </a:p>
        </p:txBody>
      </p:sp>
    </p:spTree>
    <p:extLst>
      <p:ext uri="{BB962C8B-B14F-4D97-AF65-F5344CB8AC3E}">
        <p14:creationId xmlns:p14="http://schemas.microsoft.com/office/powerpoint/2010/main" val="23288462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sz="2800" dirty="0"/>
              <a:t>AI can and will continue to help insurance companies</a:t>
            </a:r>
            <a:r>
              <a:rPr lang="en-US" dirty="0"/>
              <a:t>.</a:t>
            </a:r>
          </a:p>
          <a:p>
            <a:r>
              <a:rPr lang="en-US" b="1" dirty="0"/>
              <a:t>Automated Claim Support</a:t>
            </a:r>
          </a:p>
          <a:p>
            <a:pPr lvl="1"/>
            <a:r>
              <a:rPr lang="en-US" sz="2000" dirty="0"/>
              <a:t>Allow for instant communication, saving customers and insurance companies time and money.</a:t>
            </a:r>
          </a:p>
          <a:p>
            <a:pPr lvl="1"/>
            <a:r>
              <a:rPr lang="en-US" sz="2000" dirty="0"/>
              <a:t>Cuts out human errors, and prevents fraud through machine learning algorithms.</a:t>
            </a:r>
          </a:p>
          <a:p>
            <a:r>
              <a:rPr lang="en-US" b="1" dirty="0"/>
              <a:t>Damage Assessment</a:t>
            </a:r>
          </a:p>
          <a:p>
            <a:pPr lvl="1"/>
            <a:r>
              <a:rPr lang="en-US" sz="2000" dirty="0"/>
              <a:t>Machine learning bots can read images and evaluate severity.</a:t>
            </a:r>
          </a:p>
          <a:p>
            <a:r>
              <a:rPr lang="en-US" b="1" dirty="0"/>
              <a:t>Predictive Analytics</a:t>
            </a:r>
          </a:p>
          <a:p>
            <a:pPr lvl="1"/>
            <a:r>
              <a:rPr lang="en-US" sz="2000" dirty="0"/>
              <a:t>Health insurance companies are providing rewards enticing customers to remain healthy.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Impacts of AI in the Future</a:t>
            </a:r>
          </a:p>
        </p:txBody>
      </p:sp>
    </p:spTree>
    <p:extLst>
      <p:ext uri="{BB962C8B-B14F-4D97-AF65-F5344CB8AC3E}">
        <p14:creationId xmlns:p14="http://schemas.microsoft.com/office/powerpoint/2010/main" val="4525236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b="1" dirty="0"/>
              <a:t>Customer Segmentation</a:t>
            </a:r>
          </a:p>
          <a:p>
            <a:pPr lvl="1"/>
            <a:r>
              <a:rPr lang="en-US" sz="2000" dirty="0"/>
              <a:t>Each customer wants something specific out of their insurance. Classifying customers by their needs allows for better customer satisfaction.</a:t>
            </a:r>
          </a:p>
          <a:p>
            <a:r>
              <a:rPr lang="en-US" b="1" dirty="0"/>
              <a:t>Predicting Customer Lifetime Value (CLV)</a:t>
            </a:r>
          </a:p>
          <a:p>
            <a:pPr lvl="1"/>
            <a:r>
              <a:rPr lang="en-US" sz="2000" dirty="0"/>
              <a:t>As AI continues to improve, insurance companies will be better able to predict customer behavior, such as retention, based off of customer behavior and attitude.</a:t>
            </a:r>
          </a:p>
          <a:p>
            <a:r>
              <a:rPr lang="en-US" b="1" dirty="0"/>
              <a:t>Marketing </a:t>
            </a:r>
          </a:p>
          <a:p>
            <a:pPr lvl="1"/>
            <a:r>
              <a:rPr lang="en-US" sz="2000" dirty="0"/>
              <a:t>Insurers</a:t>
            </a:r>
            <a:r>
              <a:rPr lang="en-US" dirty="0"/>
              <a:t> </a:t>
            </a:r>
            <a:r>
              <a:rPr lang="en-US" sz="2000" dirty="0"/>
              <a:t>can use AI to evaluate which customers to target, using the most effective techniques, such as special days of the year.</a:t>
            </a:r>
          </a:p>
          <a:p>
            <a:pPr lvl="1"/>
            <a:r>
              <a:rPr lang="en-US" sz="2000" dirty="0"/>
              <a:t>Marketing can also be personalized, matching customer lifestyle.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Impacts of AI in the Future (</a:t>
            </a:r>
            <a:r>
              <a:rPr lang="en-US" dirty="0" err="1"/>
              <a:t>ctd</a:t>
            </a:r>
            <a:r>
              <a:rPr lang="en-US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11809943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Focus on improving their AI technologies in every area where data is available.</a:t>
            </a:r>
          </a:p>
          <a:p>
            <a:r>
              <a:rPr lang="en-US" dirty="0"/>
              <a:t>Develop a long-term plan to implement AI</a:t>
            </a:r>
          </a:p>
          <a:p>
            <a:pPr lvl="1"/>
            <a:r>
              <a:rPr lang="en-US" sz="1800" dirty="0"/>
              <a:t>Requires investment of money and other resources, but it is essential to stay current with the market. </a:t>
            </a:r>
          </a:p>
          <a:p>
            <a:r>
              <a:rPr lang="en-US" dirty="0"/>
              <a:t>Organize a system to handle vast amounts of source data</a:t>
            </a:r>
          </a:p>
          <a:p>
            <a:pPr lvl="1"/>
            <a:r>
              <a:rPr lang="en-US" sz="1800" dirty="0"/>
              <a:t>Due to UBI technologies, source data can give customer specific information.</a:t>
            </a:r>
          </a:p>
          <a:p>
            <a:r>
              <a:rPr lang="en-US" dirty="0"/>
              <a:t>Stay flexible</a:t>
            </a:r>
          </a:p>
          <a:p>
            <a:pPr lvl="1"/>
            <a:r>
              <a:rPr lang="en-US" sz="1800" dirty="0"/>
              <a:t>Hiring talent that can adapt to changes in technology.</a:t>
            </a:r>
          </a:p>
          <a:p>
            <a:pPr lvl="1"/>
            <a:r>
              <a:rPr lang="en-US" sz="1800" dirty="0"/>
              <a:t>Evolving regulation challenges often require unique solutions.</a:t>
            </a:r>
          </a:p>
          <a:p>
            <a:pPr lvl="1"/>
            <a:endParaRPr lang="en-US" sz="18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How insurers can prepare for the future</a:t>
            </a:r>
          </a:p>
        </p:txBody>
      </p:sp>
    </p:spTree>
    <p:extLst>
      <p:ext uri="{BB962C8B-B14F-4D97-AF65-F5344CB8AC3E}">
        <p14:creationId xmlns:p14="http://schemas.microsoft.com/office/powerpoint/2010/main" val="2350397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Due to greater use of personalized data, regulations could restrict types of data collected via UBI sensors.</a:t>
            </a:r>
          </a:p>
          <a:p>
            <a:endParaRPr lang="en-US" dirty="0"/>
          </a:p>
          <a:p>
            <a:r>
              <a:rPr lang="en-US" dirty="0"/>
              <a:t>Rate changes based on personalized data can be difficult to pass through regulation.</a:t>
            </a:r>
          </a:p>
          <a:p>
            <a:endParaRPr lang="en-US" dirty="0"/>
          </a:p>
          <a:p>
            <a:r>
              <a:rPr lang="en-US" dirty="0"/>
              <a:t>Companies like Progressive have used tactics to workaround regulations.</a:t>
            </a:r>
          </a:p>
          <a:p>
            <a:endParaRPr lang="en-US" dirty="0"/>
          </a:p>
          <a:p>
            <a:r>
              <a:rPr lang="en-US" dirty="0"/>
              <a:t>Customer privacy is a challenge for insurers that want more customer data. 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AI Regulation Changes</a:t>
            </a:r>
          </a:p>
        </p:txBody>
      </p:sp>
    </p:spTree>
    <p:extLst>
      <p:ext uri="{BB962C8B-B14F-4D97-AF65-F5344CB8AC3E}">
        <p14:creationId xmlns:p14="http://schemas.microsoft.com/office/powerpoint/2010/main" val="34779201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WC insurance: What if robots take over upwards of 90% of manual labor jobs </a:t>
            </a:r>
          </a:p>
          <a:p>
            <a:endParaRPr lang="en-US" dirty="0"/>
          </a:p>
          <a:p>
            <a:r>
              <a:rPr lang="en-US" dirty="0"/>
              <a:t>Auto insurance: Once regulation is passed, will automobiles be fully automated? How will premiums be effected? </a:t>
            </a:r>
          </a:p>
          <a:p>
            <a:endParaRPr lang="en-US" dirty="0"/>
          </a:p>
          <a:p>
            <a:r>
              <a:rPr lang="en-US" dirty="0"/>
              <a:t>What if an automated car crashes and kills someone. Who is at fault? How will regulations transition?</a:t>
            </a:r>
          </a:p>
          <a:p>
            <a:endParaRPr lang="en-US" dirty="0"/>
          </a:p>
          <a:p>
            <a:r>
              <a:rPr lang="en-US" dirty="0"/>
              <a:t>Will AI have the ability to fully take over jobs from claims adjusters, underwriters or actuaries?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 to Ponder</a:t>
            </a:r>
          </a:p>
        </p:txBody>
      </p:sp>
    </p:spTree>
    <p:extLst>
      <p:ext uri="{BB962C8B-B14F-4D97-AF65-F5344CB8AC3E}">
        <p14:creationId xmlns:p14="http://schemas.microsoft.com/office/powerpoint/2010/main" val="8247414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 for Your Attention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6"/>
          </p:nvPr>
        </p:nvSpPr>
        <p:spPr>
          <a:xfrm>
            <a:off x="351450" y="1280160"/>
            <a:ext cx="6019800" cy="457200"/>
          </a:xfrm>
        </p:spPr>
        <p:txBody>
          <a:bodyPr/>
          <a:lstStyle/>
          <a:p>
            <a:r>
              <a:rPr lang="en-US" dirty="0"/>
              <a:t>Michael </a:t>
            </a:r>
            <a:r>
              <a:rPr lang="en-US" dirty="0" err="1"/>
              <a:t>Kelch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7"/>
          </p:nvPr>
        </p:nvSpPr>
        <p:spPr>
          <a:xfrm>
            <a:off x="374310" y="1775460"/>
            <a:ext cx="6019800" cy="716280"/>
          </a:xfrm>
        </p:spPr>
        <p:txBody>
          <a:bodyPr/>
          <a:lstStyle/>
          <a:p>
            <a:r>
              <a:rPr lang="en-US" dirty="0"/>
              <a:t>MKelch@PinnacleActuaries.com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8"/>
          </p:nvPr>
        </p:nvSpPr>
        <p:spPr>
          <a:xfrm>
            <a:off x="334098" y="2340735"/>
            <a:ext cx="6019800" cy="457200"/>
          </a:xfrm>
        </p:spPr>
        <p:txBody>
          <a:bodyPr/>
          <a:lstStyle/>
          <a:p>
            <a:r>
              <a:rPr lang="en-US" dirty="0"/>
              <a:t>Adam Ramos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9"/>
          </p:nvPr>
        </p:nvSpPr>
        <p:spPr>
          <a:xfrm>
            <a:off x="356958" y="2766060"/>
            <a:ext cx="6019800" cy="777240"/>
          </a:xfrm>
        </p:spPr>
        <p:txBody>
          <a:bodyPr/>
          <a:lstStyle/>
          <a:p>
            <a:r>
              <a:rPr lang="en-US" dirty="0"/>
              <a:t>ARamos@PinnacleActuaries.com</a:t>
            </a:r>
          </a:p>
        </p:txBody>
      </p:sp>
      <p:sp>
        <p:nvSpPr>
          <p:cNvPr id="7" name="Content Placeholder 11"/>
          <p:cNvSpPr txBox="1">
            <a:spLocks/>
          </p:cNvSpPr>
          <p:nvPr/>
        </p:nvSpPr>
        <p:spPr>
          <a:xfrm>
            <a:off x="334098" y="3413407"/>
            <a:ext cx="601980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200" b="1" kern="1200">
                <a:solidFill>
                  <a:srgbClr val="FF6900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Sam Heil</a:t>
            </a:r>
          </a:p>
        </p:txBody>
      </p:sp>
      <p:sp>
        <p:nvSpPr>
          <p:cNvPr id="8" name="Content Placeholder 12"/>
          <p:cNvSpPr txBox="1">
            <a:spLocks/>
          </p:cNvSpPr>
          <p:nvPr/>
        </p:nvSpPr>
        <p:spPr>
          <a:xfrm>
            <a:off x="351450" y="3929929"/>
            <a:ext cx="6019800" cy="7772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spcBef>
                <a:spcPts val="400"/>
              </a:spcBef>
              <a:spcAft>
                <a:spcPts val="400"/>
              </a:spcAft>
              <a:buFont typeface="Arial" pitchFamily="34" charset="0"/>
              <a:buNone/>
              <a:defRPr sz="1800" b="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SJHeil@ilstu.edu</a:t>
            </a:r>
          </a:p>
        </p:txBody>
      </p:sp>
    </p:spTree>
    <p:extLst>
      <p:ext uri="{BB962C8B-B14F-4D97-AF65-F5344CB8AC3E}">
        <p14:creationId xmlns:p14="http://schemas.microsoft.com/office/powerpoint/2010/main" val="997248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Past</a:t>
            </a:r>
          </a:p>
          <a:p>
            <a:pPr lvl="1"/>
            <a:r>
              <a:rPr lang="en-US" dirty="0"/>
              <a:t>The First Actuary</a:t>
            </a:r>
          </a:p>
          <a:p>
            <a:pPr lvl="1"/>
            <a:r>
              <a:rPr lang="en-US" dirty="0"/>
              <a:t>Definitions</a:t>
            </a:r>
          </a:p>
          <a:p>
            <a:r>
              <a:rPr lang="en-US" dirty="0"/>
              <a:t>Present</a:t>
            </a:r>
          </a:p>
          <a:p>
            <a:pPr lvl="1"/>
            <a:r>
              <a:rPr lang="en-US" dirty="0"/>
              <a:t>Current Technology</a:t>
            </a:r>
          </a:p>
          <a:p>
            <a:pPr lvl="1"/>
            <a:r>
              <a:rPr lang="en-US" dirty="0"/>
              <a:t>Trends</a:t>
            </a:r>
          </a:p>
          <a:p>
            <a:r>
              <a:rPr lang="en-US" dirty="0"/>
              <a:t>Future</a:t>
            </a:r>
          </a:p>
          <a:p>
            <a:pPr lvl="1"/>
            <a:r>
              <a:rPr lang="en-US" dirty="0"/>
              <a:t>Impacts</a:t>
            </a:r>
          </a:p>
          <a:p>
            <a:pPr lvl="1"/>
            <a:r>
              <a:rPr lang="en-US" dirty="0"/>
              <a:t>How to prepare</a:t>
            </a:r>
          </a:p>
          <a:p>
            <a:pPr lvl="1"/>
            <a:r>
              <a:rPr lang="en-US" dirty="0"/>
              <a:t>Regulations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</p:spTree>
    <p:extLst>
      <p:ext uri="{BB962C8B-B14F-4D97-AF65-F5344CB8AC3E}">
        <p14:creationId xmlns:p14="http://schemas.microsoft.com/office/powerpoint/2010/main" val="3530142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lank Timel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7994" y="1110709"/>
            <a:ext cx="3042013" cy="3943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First Actuary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67999" y="1312995"/>
            <a:ext cx="13165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14</a:t>
            </a:r>
            <a:r>
              <a:rPr lang="en-US" sz="1400" baseline="30000" dirty="0"/>
              <a:t>th</a:t>
            </a:r>
            <a:r>
              <a:rPr lang="en-US" sz="1400" dirty="0"/>
              <a:t> century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40867" y="2111615"/>
            <a:ext cx="15792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Early 17</a:t>
            </a:r>
            <a:r>
              <a:rPr lang="en-US" sz="1400" baseline="30000" dirty="0"/>
              <a:t>th</a:t>
            </a:r>
            <a:r>
              <a:rPr lang="en-US" sz="1400" dirty="0"/>
              <a:t> century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12205" y="2079328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First life table created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72580" y="1282218"/>
            <a:ext cx="4108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One of first known insurance contracts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60260" y="2709446"/>
            <a:ext cx="5822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1762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51095" y="2678668"/>
            <a:ext cx="4626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First life premiums calculated “scientifically”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40867" y="3617060"/>
            <a:ext cx="14590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Mid 20</a:t>
            </a:r>
            <a:r>
              <a:rPr lang="en-US" sz="1400" baseline="30000" dirty="0"/>
              <a:t>th</a:t>
            </a:r>
            <a:r>
              <a:rPr lang="en-US" sz="1400" dirty="0"/>
              <a:t> century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1633" y="3429000"/>
            <a:ext cx="39291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Models introduced and computers begin to revolutionize the industry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23254" y="4719165"/>
            <a:ext cx="11192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Current day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40867" y="4411388"/>
            <a:ext cx="47383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Actuaries in practice use a variety of tables, models, and theory. All made more efficient with growing technology </a:t>
            </a:r>
          </a:p>
        </p:txBody>
      </p:sp>
    </p:spTree>
    <p:extLst>
      <p:ext uri="{BB962C8B-B14F-4D97-AF65-F5344CB8AC3E}">
        <p14:creationId xmlns:p14="http://schemas.microsoft.com/office/powerpoint/2010/main" val="3688521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Both professions use data to make informed decisions about the future. </a:t>
            </a:r>
          </a:p>
          <a:p>
            <a:r>
              <a:rPr lang="en-US" dirty="0"/>
              <a:t>Actuaries are essentially data scientists with extensive insurance knowledge.</a:t>
            </a:r>
          </a:p>
          <a:p>
            <a:r>
              <a:rPr lang="en-US" dirty="0"/>
              <a:t>With the growing usage of many programming languages, it is essential for the actuarial profession to broaden its skillset. </a:t>
            </a:r>
          </a:p>
          <a:p>
            <a:pPr lvl="1"/>
            <a:r>
              <a:rPr lang="en-US" sz="2400" dirty="0"/>
              <a:t>Examples of growing languages include: R, Python, C++, SAS, among many others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Science vs Actuarial Science</a:t>
            </a:r>
          </a:p>
        </p:txBody>
      </p:sp>
    </p:spTree>
    <p:extLst>
      <p:ext uri="{BB962C8B-B14F-4D97-AF65-F5344CB8AC3E}">
        <p14:creationId xmlns:p14="http://schemas.microsoft.com/office/powerpoint/2010/main" val="1611727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Artificial Intelligence vs Machine Learning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CCC174E6-EFB5-4F22-9909-80CE15A4E8A2}"/>
              </a:ext>
            </a:extLst>
          </p:cNvPr>
          <p:cNvSpPr txBox="1">
            <a:spLocks/>
          </p:cNvSpPr>
          <p:nvPr/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Artificial Intelligence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C2DD72D6-8FEF-427F-B682-83E699CF2CA5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r>
              <a:rPr lang="en-US" sz="2000" dirty="0"/>
              <a:t>The science of training machines to perform tasks. </a:t>
            </a:r>
          </a:p>
          <a:p>
            <a:r>
              <a:rPr lang="en-US" sz="2000" dirty="0"/>
              <a:t>Any program that seeks to imitate human intelligence.</a:t>
            </a:r>
          </a:p>
          <a:p>
            <a:r>
              <a:rPr lang="en-US" sz="2000" dirty="0"/>
              <a:t>Can range from as simple as if-then statements to a complex statistical software.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1A9ABE4B-B339-4338-A54E-3A878A1F570A}"/>
              </a:ext>
            </a:extLst>
          </p:cNvPr>
          <p:cNvSpPr txBox="1">
            <a:spLocks/>
          </p:cNvSpPr>
          <p:nvPr/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Machine Learning</a:t>
            </a: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AF0078F5-41EB-4CEF-89B4-335D574BC99B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000" dirty="0"/>
              <a:t>Machine Learning is a subset of AI that trains a machine how to learn. </a:t>
            </a:r>
          </a:p>
          <a:p>
            <a:r>
              <a:rPr lang="en-US" sz="2000" dirty="0"/>
              <a:t>Looks for patterns in data and draws conclusions. </a:t>
            </a:r>
          </a:p>
          <a:p>
            <a:r>
              <a:rPr lang="en-US" sz="2000" dirty="0"/>
              <a:t>Uses a cycle of analyzing data to refine algorithms </a:t>
            </a:r>
          </a:p>
        </p:txBody>
      </p:sp>
    </p:spTree>
    <p:extLst>
      <p:ext uri="{BB962C8B-B14F-4D97-AF65-F5344CB8AC3E}">
        <p14:creationId xmlns:p14="http://schemas.microsoft.com/office/powerpoint/2010/main" val="3528083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AI Insurance Companies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Brolly</a:t>
            </a:r>
          </a:p>
          <a:p>
            <a:r>
              <a:rPr lang="en-US" dirty="0"/>
              <a:t>Lemonade</a:t>
            </a:r>
          </a:p>
          <a:p>
            <a:r>
              <a:rPr lang="en-US" dirty="0"/>
              <a:t>Spixii.ai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404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Claims adjusters – 125,000</a:t>
            </a:r>
          </a:p>
          <a:p>
            <a:r>
              <a:rPr lang="en-US" dirty="0"/>
              <a:t>Insurance agents – 1.1 million</a:t>
            </a:r>
          </a:p>
          <a:p>
            <a:r>
              <a:rPr lang="en-US" dirty="0"/>
              <a:t>Underwriters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How many jobs are at risk (in US)?</a:t>
            </a:r>
          </a:p>
        </p:txBody>
      </p:sp>
    </p:spTree>
    <p:extLst>
      <p:ext uri="{BB962C8B-B14F-4D97-AF65-F5344CB8AC3E}">
        <p14:creationId xmlns:p14="http://schemas.microsoft.com/office/powerpoint/2010/main" val="2269282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438150" y="990600"/>
            <a:ext cx="8267700" cy="5486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Liberty Mutual immediate response claim cost estimates</a:t>
            </a:r>
          </a:p>
          <a:p>
            <a:r>
              <a:rPr lang="en-US" dirty="0"/>
              <a:t>OnStar Automatic Crash Response</a:t>
            </a:r>
          </a:p>
          <a:p>
            <a:r>
              <a:rPr lang="en-US" dirty="0"/>
              <a:t>Allstate’s “</a:t>
            </a:r>
            <a:r>
              <a:rPr lang="en-US" dirty="0" err="1"/>
              <a:t>ABIe</a:t>
            </a:r>
            <a:r>
              <a:rPr lang="en-US" dirty="0"/>
              <a:t>”</a:t>
            </a:r>
          </a:p>
          <a:p>
            <a:r>
              <a:rPr lang="en-US" dirty="0"/>
              <a:t>State Farm’s Distracted Driver Competition</a:t>
            </a:r>
          </a:p>
          <a:p>
            <a:r>
              <a:rPr lang="en-US" dirty="0"/>
              <a:t>Progressive’s Snapshot</a:t>
            </a:r>
          </a:p>
          <a:p>
            <a:pPr lvl="1"/>
            <a:r>
              <a:rPr lang="en-US" dirty="0"/>
              <a:t>14 billion miles of driving data</a:t>
            </a:r>
          </a:p>
          <a:p>
            <a:r>
              <a:rPr lang="en-US" dirty="0"/>
              <a:t>Wearables (Apple, Fitbit, Xiaomi)</a:t>
            </a:r>
          </a:p>
          <a:p>
            <a:r>
              <a:rPr lang="en-US" dirty="0" err="1"/>
              <a:t>DriveCam</a:t>
            </a:r>
            <a:r>
              <a:rPr lang="en-US" dirty="0"/>
              <a:t> by </a:t>
            </a:r>
            <a:r>
              <a:rPr lang="en-US" dirty="0" err="1"/>
              <a:t>Lytx</a:t>
            </a:r>
            <a:endParaRPr lang="en-US" dirty="0"/>
          </a:p>
          <a:p>
            <a:endParaRPr lang="en-US" dirty="0"/>
          </a:p>
          <a:p>
            <a:r>
              <a:rPr lang="en-US" dirty="0"/>
              <a:t>Existing tech affecting insurance every day</a:t>
            </a:r>
          </a:p>
          <a:p>
            <a:pPr lvl="1"/>
            <a:r>
              <a:rPr lang="en-US" dirty="0"/>
              <a:t>Computing Power and Big Data</a:t>
            </a:r>
          </a:p>
          <a:p>
            <a:pPr lvl="1"/>
            <a:r>
              <a:rPr lang="en-US" dirty="0"/>
              <a:t>Phone and Surveillance Cameras</a:t>
            </a:r>
          </a:p>
          <a:p>
            <a:pPr lvl="1"/>
            <a:r>
              <a:rPr lang="en-US" dirty="0"/>
              <a:t>Social media </a:t>
            </a:r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341059" y="228600"/>
            <a:ext cx="8364791" cy="523220"/>
          </a:xfrm>
        </p:spPr>
        <p:txBody>
          <a:bodyPr/>
          <a:lstStyle/>
          <a:p>
            <a:r>
              <a:rPr lang="en-US" sz="2800" dirty="0"/>
              <a:t>AI and other Technology Present in Insurance Today</a:t>
            </a:r>
          </a:p>
        </p:txBody>
      </p:sp>
    </p:spTree>
    <p:extLst>
      <p:ext uri="{BB962C8B-B14F-4D97-AF65-F5344CB8AC3E}">
        <p14:creationId xmlns:p14="http://schemas.microsoft.com/office/powerpoint/2010/main" val="4071834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Trends – Deteriorating Loss Ratios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786895" y="990600"/>
            <a:ext cx="3517345" cy="490104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52400" y="5895201"/>
            <a:ext cx="8991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https://www.iii.org/sites/default/files/docs/pdf/auto_rates_wp_092716-62.pdf</a:t>
            </a:r>
          </a:p>
        </p:txBody>
      </p:sp>
    </p:spTree>
    <p:extLst>
      <p:ext uri="{BB962C8B-B14F-4D97-AF65-F5344CB8AC3E}">
        <p14:creationId xmlns:p14="http://schemas.microsoft.com/office/powerpoint/2010/main" val="228356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innacl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BA252"/>
      </a:accent1>
      <a:accent2>
        <a:srgbClr val="9497CC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685</TotalTime>
  <Words>1114</Words>
  <Application>Microsoft Office PowerPoint</Application>
  <PresentationFormat>On-screen Show (4:3)</PresentationFormat>
  <Paragraphs>166</Paragraphs>
  <Slides>19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The Evolving Role of AI in Insurance</vt:lpstr>
      <vt:lpstr>Outline</vt:lpstr>
      <vt:lpstr>The First Actuary</vt:lpstr>
      <vt:lpstr>Data Science vs Actuarial Science</vt:lpstr>
      <vt:lpstr>Artificial Intelligence vs Machine Learning</vt:lpstr>
      <vt:lpstr>AI Insurance Companies</vt:lpstr>
      <vt:lpstr>How many jobs are at risk (in US)?</vt:lpstr>
      <vt:lpstr>AI and other Technology Present in Insurance Today</vt:lpstr>
      <vt:lpstr>Trends – Deteriorating Loss Ratios</vt:lpstr>
      <vt:lpstr>Trends – Rising Frequency</vt:lpstr>
      <vt:lpstr>Trends – Rising Severity</vt:lpstr>
      <vt:lpstr>Trends - Summary</vt:lpstr>
      <vt:lpstr>Insurance Pricing of the Future</vt:lpstr>
      <vt:lpstr>Impacts of AI in the Future</vt:lpstr>
      <vt:lpstr>Impacts of AI in the Future (ctd.)</vt:lpstr>
      <vt:lpstr>How insurers can prepare for the future</vt:lpstr>
      <vt:lpstr>AI Regulation Changes</vt:lpstr>
      <vt:lpstr>Questions to Ponder</vt:lpstr>
      <vt:lpstr>Thank You for Your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PinnacleMarketingGroup@pinnacleactuaries.com</dc:creator>
  <cp:lastModifiedBy>Sam Heil</cp:lastModifiedBy>
  <cp:revision>75</cp:revision>
  <dcterms:created xsi:type="dcterms:W3CDTF">2012-11-15T15:32:41Z</dcterms:created>
  <dcterms:modified xsi:type="dcterms:W3CDTF">2019-03-28T01:51:18Z</dcterms:modified>
</cp:coreProperties>
</file>