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 autoCompressPictures="0">
  <p:sldMasterIdLst>
    <p:sldMasterId id="2147483648" r:id="rId1"/>
  </p:sldMasterIdLst>
  <p:notesMasterIdLst>
    <p:notesMasterId r:id="rId16"/>
  </p:notesMasterIdLst>
  <p:sldIdLst>
    <p:sldId id="260" r:id="rId2"/>
    <p:sldId id="261" r:id="rId3"/>
    <p:sldId id="262" r:id="rId4"/>
    <p:sldId id="263" r:id="rId5"/>
    <p:sldId id="268" r:id="rId6"/>
    <p:sldId id="264" r:id="rId7"/>
    <p:sldId id="273" r:id="rId8"/>
    <p:sldId id="265" r:id="rId9"/>
    <p:sldId id="266" r:id="rId10"/>
    <p:sldId id="267" r:id="rId11"/>
    <p:sldId id="269" r:id="rId12"/>
    <p:sldId id="271" r:id="rId13"/>
    <p:sldId id="272" r:id="rId14"/>
    <p:sldId id="270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6327"/>
  </p:normalViewPr>
  <p:slideViewPr>
    <p:cSldViewPr snapToGrid="0" snapToObjects="1">
      <p:cViewPr varScale="1">
        <p:scale>
          <a:sx n="72" d="100"/>
          <a:sy n="72" d="100"/>
        </p:scale>
        <p:origin x="63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9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9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9AA930B-9D76-44F2-B9DE-FA09DF61C21E}" type="doc">
      <dgm:prSet loTypeId="urn:microsoft.com/office/officeart/2005/8/layout/vList5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A1987402-A4B3-49F2-866C-9B52773C18CF}">
      <dgm:prSet/>
      <dgm:spPr/>
      <dgm:t>
        <a:bodyPr/>
        <a:lstStyle/>
        <a:p>
          <a:r>
            <a:rPr lang="en-US" dirty="0"/>
            <a:t>EDA is an approach for data analysis using variety of techniques to gain insights about the data.</a:t>
          </a:r>
        </a:p>
      </dgm:t>
    </dgm:pt>
    <dgm:pt modelId="{E8CECF13-3224-4F93-974A-CD1D00DD3908}" type="parTrans" cxnId="{0CCD22A8-05FF-4FAD-8E36-D910B40B6774}">
      <dgm:prSet/>
      <dgm:spPr/>
      <dgm:t>
        <a:bodyPr/>
        <a:lstStyle/>
        <a:p>
          <a:endParaRPr lang="en-US"/>
        </a:p>
      </dgm:t>
    </dgm:pt>
    <dgm:pt modelId="{5C61708D-949F-4F62-A37A-E61599224C38}" type="sibTrans" cxnId="{0CCD22A8-05FF-4FAD-8E36-D910B40B6774}">
      <dgm:prSet/>
      <dgm:spPr/>
      <dgm:t>
        <a:bodyPr/>
        <a:lstStyle/>
        <a:p>
          <a:endParaRPr lang="en-US"/>
        </a:p>
      </dgm:t>
    </dgm:pt>
    <dgm:pt modelId="{9A74420A-3D44-46B0-9324-5B9F685C0F85}">
      <dgm:prSet/>
      <dgm:spPr/>
      <dgm:t>
        <a:bodyPr/>
        <a:lstStyle/>
        <a:p>
          <a:r>
            <a:rPr lang="en-US"/>
            <a:t>Basic steps in any exploratory data analysis:</a:t>
          </a:r>
        </a:p>
      </dgm:t>
    </dgm:pt>
    <dgm:pt modelId="{14E486BE-263D-4970-9EE2-497C43F340D0}" type="parTrans" cxnId="{00D1B0B5-4A70-450F-AFA0-C391BABAE643}">
      <dgm:prSet/>
      <dgm:spPr/>
      <dgm:t>
        <a:bodyPr/>
        <a:lstStyle/>
        <a:p>
          <a:endParaRPr lang="en-US"/>
        </a:p>
      </dgm:t>
    </dgm:pt>
    <dgm:pt modelId="{5E4EB07C-E8D9-4ED8-A8EF-4430C83BABE0}" type="sibTrans" cxnId="{00D1B0B5-4A70-450F-AFA0-C391BABAE643}">
      <dgm:prSet/>
      <dgm:spPr/>
      <dgm:t>
        <a:bodyPr/>
        <a:lstStyle/>
        <a:p>
          <a:endParaRPr lang="en-US"/>
        </a:p>
      </dgm:t>
    </dgm:pt>
    <dgm:pt modelId="{1037D204-989A-4B04-97A8-748448E00C0A}">
      <dgm:prSet/>
      <dgm:spPr/>
      <dgm:t>
        <a:bodyPr/>
        <a:lstStyle/>
        <a:p>
          <a:r>
            <a:rPr lang="en-US"/>
            <a:t>Cleaning and preprocessing</a:t>
          </a:r>
        </a:p>
      </dgm:t>
    </dgm:pt>
    <dgm:pt modelId="{C1FB3656-155E-4BFB-8F4D-EB95D4048CB4}" type="parTrans" cxnId="{B858DBA2-CB19-4C34-A7AF-1AFFAD7AA67E}">
      <dgm:prSet/>
      <dgm:spPr/>
      <dgm:t>
        <a:bodyPr/>
        <a:lstStyle/>
        <a:p>
          <a:endParaRPr lang="en-US"/>
        </a:p>
      </dgm:t>
    </dgm:pt>
    <dgm:pt modelId="{4FCE82C4-8645-42FA-B802-165AEDA2BE18}" type="sibTrans" cxnId="{B858DBA2-CB19-4C34-A7AF-1AFFAD7AA67E}">
      <dgm:prSet/>
      <dgm:spPr/>
      <dgm:t>
        <a:bodyPr/>
        <a:lstStyle/>
        <a:p>
          <a:endParaRPr lang="en-US"/>
        </a:p>
      </dgm:t>
    </dgm:pt>
    <dgm:pt modelId="{8F3ABA5B-1C04-4B46-8BA3-14C3A911D353}">
      <dgm:prSet/>
      <dgm:spPr/>
      <dgm:t>
        <a:bodyPr/>
        <a:lstStyle/>
        <a:p>
          <a:r>
            <a:rPr lang="en-US"/>
            <a:t>Statistical Analysis </a:t>
          </a:r>
        </a:p>
      </dgm:t>
    </dgm:pt>
    <dgm:pt modelId="{DA568FD6-0034-48A2-B966-FA00AF0BFDD9}" type="parTrans" cxnId="{8E56377A-A80C-44DC-8726-82C321E19843}">
      <dgm:prSet/>
      <dgm:spPr/>
      <dgm:t>
        <a:bodyPr/>
        <a:lstStyle/>
        <a:p>
          <a:endParaRPr lang="en-US"/>
        </a:p>
      </dgm:t>
    </dgm:pt>
    <dgm:pt modelId="{1DDBE6DD-7B22-43C9-81A3-C9C04A70B458}" type="sibTrans" cxnId="{8E56377A-A80C-44DC-8726-82C321E19843}">
      <dgm:prSet/>
      <dgm:spPr/>
      <dgm:t>
        <a:bodyPr/>
        <a:lstStyle/>
        <a:p>
          <a:endParaRPr lang="en-US"/>
        </a:p>
      </dgm:t>
    </dgm:pt>
    <dgm:pt modelId="{C09D45FA-C1D5-4A18-A945-24FE81B745D5}">
      <dgm:prSet/>
      <dgm:spPr/>
      <dgm:t>
        <a:bodyPr/>
        <a:lstStyle/>
        <a:p>
          <a:r>
            <a:rPr lang="en-US"/>
            <a:t>Visualization for trend analysis, anomaly detection, outlier detection (and removal). </a:t>
          </a:r>
        </a:p>
      </dgm:t>
    </dgm:pt>
    <dgm:pt modelId="{9958BE76-63C1-4330-8687-D751C6CC816E}" type="parTrans" cxnId="{B6A2B659-D386-450E-B988-BA56EE618EF7}">
      <dgm:prSet/>
      <dgm:spPr/>
      <dgm:t>
        <a:bodyPr/>
        <a:lstStyle/>
        <a:p>
          <a:endParaRPr lang="en-US"/>
        </a:p>
      </dgm:t>
    </dgm:pt>
    <dgm:pt modelId="{557A6D06-1566-4219-8CAE-39A6F679CA15}" type="sibTrans" cxnId="{B6A2B659-D386-450E-B988-BA56EE618EF7}">
      <dgm:prSet/>
      <dgm:spPr/>
      <dgm:t>
        <a:bodyPr/>
        <a:lstStyle/>
        <a:p>
          <a:endParaRPr lang="en-US"/>
        </a:p>
      </dgm:t>
    </dgm:pt>
    <dgm:pt modelId="{B9762F23-8E43-4056-BBBC-B671F985A3AC}" type="pres">
      <dgm:prSet presAssocID="{A9AA930B-9D76-44F2-B9DE-FA09DF61C21E}" presName="Name0" presStyleCnt="0">
        <dgm:presLayoutVars>
          <dgm:dir/>
          <dgm:animLvl val="lvl"/>
          <dgm:resizeHandles val="exact"/>
        </dgm:presLayoutVars>
      </dgm:prSet>
      <dgm:spPr/>
    </dgm:pt>
    <dgm:pt modelId="{58D6E1E7-2868-4581-926A-E6D9576B2114}" type="pres">
      <dgm:prSet presAssocID="{A1987402-A4B3-49F2-866C-9B52773C18CF}" presName="linNode" presStyleCnt="0"/>
      <dgm:spPr/>
    </dgm:pt>
    <dgm:pt modelId="{E4375EE3-B5D8-4FCF-B9C7-3672DFAF3199}" type="pres">
      <dgm:prSet presAssocID="{A1987402-A4B3-49F2-866C-9B52773C18CF}" presName="parentText" presStyleLbl="node1" presStyleIdx="0" presStyleCnt="2" custScaleX="251590" custScaleY="36037">
        <dgm:presLayoutVars>
          <dgm:chMax val="1"/>
          <dgm:bulletEnabled val="1"/>
        </dgm:presLayoutVars>
      </dgm:prSet>
      <dgm:spPr/>
    </dgm:pt>
    <dgm:pt modelId="{25A61DEF-5CAD-45A2-A8F9-480F3CDD7A27}" type="pres">
      <dgm:prSet presAssocID="{5C61708D-949F-4F62-A37A-E61599224C38}" presName="sp" presStyleCnt="0"/>
      <dgm:spPr/>
    </dgm:pt>
    <dgm:pt modelId="{11C8A787-642A-436B-831B-AF4B3DB4E558}" type="pres">
      <dgm:prSet presAssocID="{9A74420A-3D44-46B0-9324-5B9F685C0F85}" presName="linNode" presStyleCnt="0"/>
      <dgm:spPr/>
    </dgm:pt>
    <dgm:pt modelId="{86978100-F929-4291-8A41-A350F75A86E8}" type="pres">
      <dgm:prSet presAssocID="{9A74420A-3D44-46B0-9324-5B9F685C0F85}" presName="parentText" presStyleLbl="node1" presStyleIdx="1" presStyleCnt="2">
        <dgm:presLayoutVars>
          <dgm:chMax val="1"/>
          <dgm:bulletEnabled val="1"/>
        </dgm:presLayoutVars>
      </dgm:prSet>
      <dgm:spPr/>
    </dgm:pt>
    <dgm:pt modelId="{52899A0A-A0F3-488D-907F-5E687547B8C4}" type="pres">
      <dgm:prSet presAssocID="{9A74420A-3D44-46B0-9324-5B9F685C0F85}" presName="descendantText" presStyleLbl="alignAccFollowNode1" presStyleIdx="0" presStyleCnt="1">
        <dgm:presLayoutVars>
          <dgm:bulletEnabled val="1"/>
        </dgm:presLayoutVars>
      </dgm:prSet>
      <dgm:spPr/>
    </dgm:pt>
  </dgm:ptLst>
  <dgm:cxnLst>
    <dgm:cxn modelId="{4D3DA506-D6E2-49B1-B89F-342F733ED4CA}" type="presOf" srcId="{9A74420A-3D44-46B0-9324-5B9F685C0F85}" destId="{86978100-F929-4291-8A41-A350F75A86E8}" srcOrd="0" destOrd="0" presId="urn:microsoft.com/office/officeart/2005/8/layout/vList5"/>
    <dgm:cxn modelId="{59662217-BD71-4BB4-A618-53BCD0E931BA}" type="presOf" srcId="{1037D204-989A-4B04-97A8-748448E00C0A}" destId="{52899A0A-A0F3-488D-907F-5E687547B8C4}" srcOrd="0" destOrd="0" presId="urn:microsoft.com/office/officeart/2005/8/layout/vList5"/>
    <dgm:cxn modelId="{C4D82C4E-E6FC-4397-AB66-9977DDEB2D67}" type="presOf" srcId="{A9AA930B-9D76-44F2-B9DE-FA09DF61C21E}" destId="{B9762F23-8E43-4056-BBBC-B671F985A3AC}" srcOrd="0" destOrd="0" presId="urn:microsoft.com/office/officeart/2005/8/layout/vList5"/>
    <dgm:cxn modelId="{B6A2B659-D386-450E-B988-BA56EE618EF7}" srcId="{9A74420A-3D44-46B0-9324-5B9F685C0F85}" destId="{C09D45FA-C1D5-4A18-A945-24FE81B745D5}" srcOrd="2" destOrd="0" parTransId="{9958BE76-63C1-4330-8687-D751C6CC816E}" sibTransId="{557A6D06-1566-4219-8CAE-39A6F679CA15}"/>
    <dgm:cxn modelId="{8E56377A-A80C-44DC-8726-82C321E19843}" srcId="{9A74420A-3D44-46B0-9324-5B9F685C0F85}" destId="{8F3ABA5B-1C04-4B46-8BA3-14C3A911D353}" srcOrd="1" destOrd="0" parTransId="{DA568FD6-0034-48A2-B966-FA00AF0BFDD9}" sibTransId="{1DDBE6DD-7B22-43C9-81A3-C9C04A70B458}"/>
    <dgm:cxn modelId="{54D97695-6062-4029-BB14-FB5400CFC85E}" type="presOf" srcId="{8F3ABA5B-1C04-4B46-8BA3-14C3A911D353}" destId="{52899A0A-A0F3-488D-907F-5E687547B8C4}" srcOrd="0" destOrd="1" presId="urn:microsoft.com/office/officeart/2005/8/layout/vList5"/>
    <dgm:cxn modelId="{B858DBA2-CB19-4C34-A7AF-1AFFAD7AA67E}" srcId="{9A74420A-3D44-46B0-9324-5B9F685C0F85}" destId="{1037D204-989A-4B04-97A8-748448E00C0A}" srcOrd="0" destOrd="0" parTransId="{C1FB3656-155E-4BFB-8F4D-EB95D4048CB4}" sibTransId="{4FCE82C4-8645-42FA-B802-165AEDA2BE18}"/>
    <dgm:cxn modelId="{0CCD22A8-05FF-4FAD-8E36-D910B40B6774}" srcId="{A9AA930B-9D76-44F2-B9DE-FA09DF61C21E}" destId="{A1987402-A4B3-49F2-866C-9B52773C18CF}" srcOrd="0" destOrd="0" parTransId="{E8CECF13-3224-4F93-974A-CD1D00DD3908}" sibTransId="{5C61708D-949F-4F62-A37A-E61599224C38}"/>
    <dgm:cxn modelId="{2D7F05B2-B162-4307-B3DF-4F5AE79CEF0B}" type="presOf" srcId="{C09D45FA-C1D5-4A18-A945-24FE81B745D5}" destId="{52899A0A-A0F3-488D-907F-5E687547B8C4}" srcOrd="0" destOrd="2" presId="urn:microsoft.com/office/officeart/2005/8/layout/vList5"/>
    <dgm:cxn modelId="{00D1B0B5-4A70-450F-AFA0-C391BABAE643}" srcId="{A9AA930B-9D76-44F2-B9DE-FA09DF61C21E}" destId="{9A74420A-3D44-46B0-9324-5B9F685C0F85}" srcOrd="1" destOrd="0" parTransId="{14E486BE-263D-4970-9EE2-497C43F340D0}" sibTransId="{5E4EB07C-E8D9-4ED8-A8EF-4430C83BABE0}"/>
    <dgm:cxn modelId="{1BD48EBB-DD8E-453F-A135-3332D7C86A68}" type="presOf" srcId="{A1987402-A4B3-49F2-866C-9B52773C18CF}" destId="{E4375EE3-B5D8-4FCF-B9C7-3672DFAF3199}" srcOrd="0" destOrd="0" presId="urn:microsoft.com/office/officeart/2005/8/layout/vList5"/>
    <dgm:cxn modelId="{389C76D7-6B56-4D45-A3C1-A9F39FCCC0BD}" type="presParOf" srcId="{B9762F23-8E43-4056-BBBC-B671F985A3AC}" destId="{58D6E1E7-2868-4581-926A-E6D9576B2114}" srcOrd="0" destOrd="0" presId="urn:microsoft.com/office/officeart/2005/8/layout/vList5"/>
    <dgm:cxn modelId="{CAAF79E4-1589-442E-9EF4-FCEB023FA66E}" type="presParOf" srcId="{58D6E1E7-2868-4581-926A-E6D9576B2114}" destId="{E4375EE3-B5D8-4FCF-B9C7-3672DFAF3199}" srcOrd="0" destOrd="0" presId="urn:microsoft.com/office/officeart/2005/8/layout/vList5"/>
    <dgm:cxn modelId="{442D86E2-ECA6-4E77-885D-501F83D804F3}" type="presParOf" srcId="{B9762F23-8E43-4056-BBBC-B671F985A3AC}" destId="{25A61DEF-5CAD-45A2-A8F9-480F3CDD7A27}" srcOrd="1" destOrd="0" presId="urn:microsoft.com/office/officeart/2005/8/layout/vList5"/>
    <dgm:cxn modelId="{B4BE751A-A772-4B39-94A0-957B18362AEF}" type="presParOf" srcId="{B9762F23-8E43-4056-BBBC-B671F985A3AC}" destId="{11C8A787-642A-436B-831B-AF4B3DB4E558}" srcOrd="2" destOrd="0" presId="urn:microsoft.com/office/officeart/2005/8/layout/vList5"/>
    <dgm:cxn modelId="{125698E9-9C02-4B5B-A964-5AB250B9C8F3}" type="presParOf" srcId="{11C8A787-642A-436B-831B-AF4B3DB4E558}" destId="{86978100-F929-4291-8A41-A350F75A86E8}" srcOrd="0" destOrd="0" presId="urn:microsoft.com/office/officeart/2005/8/layout/vList5"/>
    <dgm:cxn modelId="{523693EF-55D6-4753-BD0C-26365F9F1755}" type="presParOf" srcId="{11C8A787-642A-436B-831B-AF4B3DB4E558}" destId="{52899A0A-A0F3-488D-907F-5E687547B8C4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2D502B5-9AA7-4720-953C-39F5E09E7299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13D6EE6-E2D6-4116-9CAF-6CF000CDF38A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Improve understanding of variables by extracting averages, mean, minimum, and maximum values, etc.</a:t>
          </a:r>
        </a:p>
      </dgm:t>
    </dgm:pt>
    <dgm:pt modelId="{7D4E7099-EA88-4A25-B691-3F2B942709C3}" type="parTrans" cxnId="{EAF5B201-4584-45F8-80CD-9591ED5527CD}">
      <dgm:prSet/>
      <dgm:spPr/>
      <dgm:t>
        <a:bodyPr/>
        <a:lstStyle/>
        <a:p>
          <a:endParaRPr lang="en-US"/>
        </a:p>
      </dgm:t>
    </dgm:pt>
    <dgm:pt modelId="{213CD3B9-D5BE-4D72-93B4-EB8330C8872C}" type="sibTrans" cxnId="{EAF5B201-4584-45F8-80CD-9591ED5527CD}">
      <dgm:prSet/>
      <dgm:spPr/>
      <dgm:t>
        <a:bodyPr/>
        <a:lstStyle/>
        <a:p>
          <a:endParaRPr lang="en-US"/>
        </a:p>
      </dgm:t>
    </dgm:pt>
    <dgm:pt modelId="{29BB69A9-7992-40D6-8BD8-69943AA80F16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Discover errors, outliers, and missing values in the data.</a:t>
          </a:r>
        </a:p>
      </dgm:t>
    </dgm:pt>
    <dgm:pt modelId="{87EBF472-77C9-40DB-9302-8B3CA1857DE1}" type="parTrans" cxnId="{1A8A6850-CFEB-41B4-9538-CB479875D6DF}">
      <dgm:prSet/>
      <dgm:spPr/>
      <dgm:t>
        <a:bodyPr/>
        <a:lstStyle/>
        <a:p>
          <a:endParaRPr lang="en-US"/>
        </a:p>
      </dgm:t>
    </dgm:pt>
    <dgm:pt modelId="{E6731FCB-5FA9-4389-866F-23025C21C7BD}" type="sibTrans" cxnId="{1A8A6850-CFEB-41B4-9538-CB479875D6DF}">
      <dgm:prSet/>
      <dgm:spPr/>
      <dgm:t>
        <a:bodyPr/>
        <a:lstStyle/>
        <a:p>
          <a:endParaRPr lang="en-US"/>
        </a:p>
      </dgm:t>
    </dgm:pt>
    <dgm:pt modelId="{F479811D-74DF-4CBE-8CD1-EBAF66B1DE79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Identify patterns by visualizing data in graphs such as bar graphs, scatter plots, heatmaps and histograms.</a:t>
          </a:r>
        </a:p>
      </dgm:t>
    </dgm:pt>
    <dgm:pt modelId="{C14D6374-0C86-4F4B-83F6-8BEB03657C73}" type="parTrans" cxnId="{F9ADF87E-ADAD-4DA4-A2EF-8AF443FC263B}">
      <dgm:prSet/>
      <dgm:spPr/>
      <dgm:t>
        <a:bodyPr/>
        <a:lstStyle/>
        <a:p>
          <a:endParaRPr lang="en-US"/>
        </a:p>
      </dgm:t>
    </dgm:pt>
    <dgm:pt modelId="{2DF949CF-E014-40AA-8FE9-6D4256271249}" type="sibTrans" cxnId="{F9ADF87E-ADAD-4DA4-A2EF-8AF443FC263B}">
      <dgm:prSet/>
      <dgm:spPr/>
      <dgm:t>
        <a:bodyPr/>
        <a:lstStyle/>
        <a:p>
          <a:endParaRPr lang="en-US"/>
        </a:p>
      </dgm:t>
    </dgm:pt>
    <dgm:pt modelId="{967AE44B-7F77-4571-BE04-CB19EEF3E16F}" type="pres">
      <dgm:prSet presAssocID="{A2D502B5-9AA7-4720-953C-39F5E09E7299}" presName="root" presStyleCnt="0">
        <dgm:presLayoutVars>
          <dgm:dir/>
          <dgm:resizeHandles val="exact"/>
        </dgm:presLayoutVars>
      </dgm:prSet>
      <dgm:spPr/>
    </dgm:pt>
    <dgm:pt modelId="{AE0EBDF8-8470-4CBE-941D-2C14DA5EE10C}" type="pres">
      <dgm:prSet presAssocID="{013D6EE6-E2D6-4116-9CAF-6CF000CDF38A}" presName="compNode" presStyleCnt="0"/>
      <dgm:spPr/>
    </dgm:pt>
    <dgm:pt modelId="{DD78C990-4D72-49AB-AAD9-DC5B649A8FC8}" type="pres">
      <dgm:prSet presAssocID="{013D6EE6-E2D6-4116-9CAF-6CF000CDF38A}" presName="bgRect" presStyleLbl="bgShp" presStyleIdx="0" presStyleCnt="3"/>
      <dgm:spPr/>
    </dgm:pt>
    <dgm:pt modelId="{E3F96674-3AD3-4396-96BB-290B0D7E1704}" type="pres">
      <dgm:prSet presAssocID="{013D6EE6-E2D6-4116-9CAF-6CF000CDF38A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tatistics"/>
        </a:ext>
      </dgm:extLst>
    </dgm:pt>
    <dgm:pt modelId="{B72B417B-C439-4062-B87E-9D1992724F4D}" type="pres">
      <dgm:prSet presAssocID="{013D6EE6-E2D6-4116-9CAF-6CF000CDF38A}" presName="spaceRect" presStyleCnt="0"/>
      <dgm:spPr/>
    </dgm:pt>
    <dgm:pt modelId="{11B44211-6D24-42B9-8DC1-C9A9661919C4}" type="pres">
      <dgm:prSet presAssocID="{013D6EE6-E2D6-4116-9CAF-6CF000CDF38A}" presName="parTx" presStyleLbl="revTx" presStyleIdx="0" presStyleCnt="3">
        <dgm:presLayoutVars>
          <dgm:chMax val="0"/>
          <dgm:chPref val="0"/>
        </dgm:presLayoutVars>
      </dgm:prSet>
      <dgm:spPr/>
    </dgm:pt>
    <dgm:pt modelId="{4D9D07F3-08AB-46AF-9A9C-D1A505C2EA6D}" type="pres">
      <dgm:prSet presAssocID="{213CD3B9-D5BE-4D72-93B4-EB8330C8872C}" presName="sibTrans" presStyleCnt="0"/>
      <dgm:spPr/>
    </dgm:pt>
    <dgm:pt modelId="{5E922B48-6DE4-413F-9F68-ABF75872A976}" type="pres">
      <dgm:prSet presAssocID="{29BB69A9-7992-40D6-8BD8-69943AA80F16}" presName="compNode" presStyleCnt="0"/>
      <dgm:spPr/>
    </dgm:pt>
    <dgm:pt modelId="{C6F556FE-4B2A-4276-90A8-83C5DC70E5DB}" type="pres">
      <dgm:prSet presAssocID="{29BB69A9-7992-40D6-8BD8-69943AA80F16}" presName="bgRect" presStyleLbl="bgShp" presStyleIdx="1" presStyleCnt="3"/>
      <dgm:spPr/>
    </dgm:pt>
    <dgm:pt modelId="{2E6B9AF8-7551-42B2-8AFC-D800BDF9AD17}" type="pres">
      <dgm:prSet presAssocID="{29BB69A9-7992-40D6-8BD8-69943AA80F16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aze"/>
        </a:ext>
      </dgm:extLst>
    </dgm:pt>
    <dgm:pt modelId="{073301FB-8649-457B-A95A-FAC55E9F30D1}" type="pres">
      <dgm:prSet presAssocID="{29BB69A9-7992-40D6-8BD8-69943AA80F16}" presName="spaceRect" presStyleCnt="0"/>
      <dgm:spPr/>
    </dgm:pt>
    <dgm:pt modelId="{30BDA849-A306-4094-A2ED-C39DC9F248E4}" type="pres">
      <dgm:prSet presAssocID="{29BB69A9-7992-40D6-8BD8-69943AA80F16}" presName="parTx" presStyleLbl="revTx" presStyleIdx="1" presStyleCnt="3">
        <dgm:presLayoutVars>
          <dgm:chMax val="0"/>
          <dgm:chPref val="0"/>
        </dgm:presLayoutVars>
      </dgm:prSet>
      <dgm:spPr/>
    </dgm:pt>
    <dgm:pt modelId="{9F759442-1011-4BFD-A7A9-6FF72B4BF05F}" type="pres">
      <dgm:prSet presAssocID="{E6731FCB-5FA9-4389-866F-23025C21C7BD}" presName="sibTrans" presStyleCnt="0"/>
      <dgm:spPr/>
    </dgm:pt>
    <dgm:pt modelId="{AD6F06C4-EEFC-4B48-8AFE-02EB2DCAE383}" type="pres">
      <dgm:prSet presAssocID="{F479811D-74DF-4CBE-8CD1-EBAF66B1DE79}" presName="compNode" presStyleCnt="0"/>
      <dgm:spPr/>
    </dgm:pt>
    <dgm:pt modelId="{3B18C2C0-5CC2-4F8F-BCEF-35C5C1690D5C}" type="pres">
      <dgm:prSet presAssocID="{F479811D-74DF-4CBE-8CD1-EBAF66B1DE79}" presName="bgRect" presStyleLbl="bgShp" presStyleIdx="2" presStyleCnt="3"/>
      <dgm:spPr/>
    </dgm:pt>
    <dgm:pt modelId="{8570417C-ADC3-4822-876C-618249842BAA}" type="pres">
      <dgm:prSet presAssocID="{F479811D-74DF-4CBE-8CD1-EBAF66B1DE79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Bar chart"/>
        </a:ext>
      </dgm:extLst>
    </dgm:pt>
    <dgm:pt modelId="{520596C7-BD05-4F15-88B1-E349EF83F56D}" type="pres">
      <dgm:prSet presAssocID="{F479811D-74DF-4CBE-8CD1-EBAF66B1DE79}" presName="spaceRect" presStyleCnt="0"/>
      <dgm:spPr/>
    </dgm:pt>
    <dgm:pt modelId="{2AA95787-7D15-4770-95C3-C66ECD398924}" type="pres">
      <dgm:prSet presAssocID="{F479811D-74DF-4CBE-8CD1-EBAF66B1DE79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B6CEF400-360D-4590-9BDA-DA52AB78933A}" type="presOf" srcId="{013D6EE6-E2D6-4116-9CAF-6CF000CDF38A}" destId="{11B44211-6D24-42B9-8DC1-C9A9661919C4}" srcOrd="0" destOrd="0" presId="urn:microsoft.com/office/officeart/2018/2/layout/IconVerticalSolidList"/>
    <dgm:cxn modelId="{EAF5B201-4584-45F8-80CD-9591ED5527CD}" srcId="{A2D502B5-9AA7-4720-953C-39F5E09E7299}" destId="{013D6EE6-E2D6-4116-9CAF-6CF000CDF38A}" srcOrd="0" destOrd="0" parTransId="{7D4E7099-EA88-4A25-B691-3F2B942709C3}" sibTransId="{213CD3B9-D5BE-4D72-93B4-EB8330C8872C}"/>
    <dgm:cxn modelId="{9027BA0A-5D28-461C-84DF-3CE8D80D5AD0}" type="presOf" srcId="{F479811D-74DF-4CBE-8CD1-EBAF66B1DE79}" destId="{2AA95787-7D15-4770-95C3-C66ECD398924}" srcOrd="0" destOrd="0" presId="urn:microsoft.com/office/officeart/2018/2/layout/IconVerticalSolidList"/>
    <dgm:cxn modelId="{1A8A6850-CFEB-41B4-9538-CB479875D6DF}" srcId="{A2D502B5-9AA7-4720-953C-39F5E09E7299}" destId="{29BB69A9-7992-40D6-8BD8-69943AA80F16}" srcOrd="1" destOrd="0" parTransId="{87EBF472-77C9-40DB-9302-8B3CA1857DE1}" sibTransId="{E6731FCB-5FA9-4389-866F-23025C21C7BD}"/>
    <dgm:cxn modelId="{F9ADF87E-ADAD-4DA4-A2EF-8AF443FC263B}" srcId="{A2D502B5-9AA7-4720-953C-39F5E09E7299}" destId="{F479811D-74DF-4CBE-8CD1-EBAF66B1DE79}" srcOrd="2" destOrd="0" parTransId="{C14D6374-0C86-4F4B-83F6-8BEB03657C73}" sibTransId="{2DF949CF-E014-40AA-8FE9-6D4256271249}"/>
    <dgm:cxn modelId="{AB7BC6A1-0A3D-4AE9-8803-7B40AF598B85}" type="presOf" srcId="{29BB69A9-7992-40D6-8BD8-69943AA80F16}" destId="{30BDA849-A306-4094-A2ED-C39DC9F248E4}" srcOrd="0" destOrd="0" presId="urn:microsoft.com/office/officeart/2018/2/layout/IconVerticalSolidList"/>
    <dgm:cxn modelId="{EC1427AC-4E32-47DF-A282-52E4A0B4007E}" type="presOf" srcId="{A2D502B5-9AA7-4720-953C-39F5E09E7299}" destId="{967AE44B-7F77-4571-BE04-CB19EEF3E16F}" srcOrd="0" destOrd="0" presId="urn:microsoft.com/office/officeart/2018/2/layout/IconVerticalSolidList"/>
    <dgm:cxn modelId="{5D819C25-C433-4194-B852-2DC0B16AEC7C}" type="presParOf" srcId="{967AE44B-7F77-4571-BE04-CB19EEF3E16F}" destId="{AE0EBDF8-8470-4CBE-941D-2C14DA5EE10C}" srcOrd="0" destOrd="0" presId="urn:microsoft.com/office/officeart/2018/2/layout/IconVerticalSolidList"/>
    <dgm:cxn modelId="{FEAFF0D9-C730-47CA-BBA1-72C78ACD58D4}" type="presParOf" srcId="{AE0EBDF8-8470-4CBE-941D-2C14DA5EE10C}" destId="{DD78C990-4D72-49AB-AAD9-DC5B649A8FC8}" srcOrd="0" destOrd="0" presId="urn:microsoft.com/office/officeart/2018/2/layout/IconVerticalSolidList"/>
    <dgm:cxn modelId="{1FA2630E-21E4-4A4A-9560-97422E13117B}" type="presParOf" srcId="{AE0EBDF8-8470-4CBE-941D-2C14DA5EE10C}" destId="{E3F96674-3AD3-4396-96BB-290B0D7E1704}" srcOrd="1" destOrd="0" presId="urn:microsoft.com/office/officeart/2018/2/layout/IconVerticalSolidList"/>
    <dgm:cxn modelId="{02F3B77E-D5FD-4250-B0D6-FBF27BB52C4B}" type="presParOf" srcId="{AE0EBDF8-8470-4CBE-941D-2C14DA5EE10C}" destId="{B72B417B-C439-4062-B87E-9D1992724F4D}" srcOrd="2" destOrd="0" presId="urn:microsoft.com/office/officeart/2018/2/layout/IconVerticalSolidList"/>
    <dgm:cxn modelId="{7114B047-FD0F-4C8D-8308-6A0A59F9E52C}" type="presParOf" srcId="{AE0EBDF8-8470-4CBE-941D-2C14DA5EE10C}" destId="{11B44211-6D24-42B9-8DC1-C9A9661919C4}" srcOrd="3" destOrd="0" presId="urn:microsoft.com/office/officeart/2018/2/layout/IconVerticalSolidList"/>
    <dgm:cxn modelId="{C3E09443-126D-4CBB-8FBE-4ABDCB2A6D28}" type="presParOf" srcId="{967AE44B-7F77-4571-BE04-CB19EEF3E16F}" destId="{4D9D07F3-08AB-46AF-9A9C-D1A505C2EA6D}" srcOrd="1" destOrd="0" presId="urn:microsoft.com/office/officeart/2018/2/layout/IconVerticalSolidList"/>
    <dgm:cxn modelId="{2A669ADE-5A35-4586-84D8-2E0906F83D32}" type="presParOf" srcId="{967AE44B-7F77-4571-BE04-CB19EEF3E16F}" destId="{5E922B48-6DE4-413F-9F68-ABF75872A976}" srcOrd="2" destOrd="0" presId="urn:microsoft.com/office/officeart/2018/2/layout/IconVerticalSolidList"/>
    <dgm:cxn modelId="{632F3DE1-2607-4BCE-9590-CE6E7AB83C3A}" type="presParOf" srcId="{5E922B48-6DE4-413F-9F68-ABF75872A976}" destId="{C6F556FE-4B2A-4276-90A8-83C5DC70E5DB}" srcOrd="0" destOrd="0" presId="urn:microsoft.com/office/officeart/2018/2/layout/IconVerticalSolidList"/>
    <dgm:cxn modelId="{E2D39E92-293B-465E-864D-587065959F2A}" type="presParOf" srcId="{5E922B48-6DE4-413F-9F68-ABF75872A976}" destId="{2E6B9AF8-7551-42B2-8AFC-D800BDF9AD17}" srcOrd="1" destOrd="0" presId="urn:microsoft.com/office/officeart/2018/2/layout/IconVerticalSolidList"/>
    <dgm:cxn modelId="{3A36CC99-243E-41E9-8C5A-1B0C58A6F5B9}" type="presParOf" srcId="{5E922B48-6DE4-413F-9F68-ABF75872A976}" destId="{073301FB-8649-457B-A95A-FAC55E9F30D1}" srcOrd="2" destOrd="0" presId="urn:microsoft.com/office/officeart/2018/2/layout/IconVerticalSolidList"/>
    <dgm:cxn modelId="{614B514C-A0C2-4F58-AC62-6F8D5E178D92}" type="presParOf" srcId="{5E922B48-6DE4-413F-9F68-ABF75872A976}" destId="{30BDA849-A306-4094-A2ED-C39DC9F248E4}" srcOrd="3" destOrd="0" presId="urn:microsoft.com/office/officeart/2018/2/layout/IconVerticalSolidList"/>
    <dgm:cxn modelId="{97410A21-1B30-4D24-A0AA-F84C6D73892B}" type="presParOf" srcId="{967AE44B-7F77-4571-BE04-CB19EEF3E16F}" destId="{9F759442-1011-4BFD-A7A9-6FF72B4BF05F}" srcOrd="3" destOrd="0" presId="urn:microsoft.com/office/officeart/2018/2/layout/IconVerticalSolidList"/>
    <dgm:cxn modelId="{EF207D43-7D95-4977-9C0B-CB0F3C053F4A}" type="presParOf" srcId="{967AE44B-7F77-4571-BE04-CB19EEF3E16F}" destId="{AD6F06C4-EEFC-4B48-8AFE-02EB2DCAE383}" srcOrd="4" destOrd="0" presId="urn:microsoft.com/office/officeart/2018/2/layout/IconVerticalSolidList"/>
    <dgm:cxn modelId="{F1748D5B-108A-4F99-BF4C-771AB684A8FB}" type="presParOf" srcId="{AD6F06C4-EEFC-4B48-8AFE-02EB2DCAE383}" destId="{3B18C2C0-5CC2-4F8F-BCEF-35C5C1690D5C}" srcOrd="0" destOrd="0" presId="urn:microsoft.com/office/officeart/2018/2/layout/IconVerticalSolidList"/>
    <dgm:cxn modelId="{779752AD-1A56-4C83-8BEF-4E6620F9934B}" type="presParOf" srcId="{AD6F06C4-EEFC-4B48-8AFE-02EB2DCAE383}" destId="{8570417C-ADC3-4822-876C-618249842BAA}" srcOrd="1" destOrd="0" presId="urn:microsoft.com/office/officeart/2018/2/layout/IconVerticalSolidList"/>
    <dgm:cxn modelId="{9CA7A870-3970-4C1A-9B71-0EA3110FE0D0}" type="presParOf" srcId="{AD6F06C4-EEFC-4B48-8AFE-02EB2DCAE383}" destId="{520596C7-BD05-4F15-88B1-E349EF83F56D}" srcOrd="2" destOrd="0" presId="urn:microsoft.com/office/officeart/2018/2/layout/IconVerticalSolidList"/>
    <dgm:cxn modelId="{E5477518-67ED-4A21-8DEF-0A91DF2D5C56}" type="presParOf" srcId="{AD6F06C4-EEFC-4B48-8AFE-02EB2DCAE383}" destId="{2AA95787-7D15-4770-95C3-C66ECD398924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3471588-DDF7-48A6-B399-5094BFFE63B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0F56A115-9DE2-4B66-AC06-9C12BFD55E1C}">
      <dgm:prSet/>
      <dgm:spPr/>
      <dgm:t>
        <a:bodyPr/>
        <a:lstStyle/>
        <a:p>
          <a:r>
            <a:rPr lang="en-US" dirty="0"/>
            <a:t>Import data into workplace(</a:t>
          </a:r>
          <a:r>
            <a:rPr lang="en-US" dirty="0" err="1"/>
            <a:t>Jupyter</a:t>
          </a:r>
          <a:r>
            <a:rPr lang="en-US" dirty="0"/>
            <a:t> notebook, Google </a:t>
          </a:r>
          <a:r>
            <a:rPr lang="en-US" dirty="0" err="1"/>
            <a:t>colab</a:t>
          </a:r>
          <a:r>
            <a:rPr lang="en-US" dirty="0"/>
            <a:t>, Python IDE)</a:t>
          </a:r>
        </a:p>
      </dgm:t>
    </dgm:pt>
    <dgm:pt modelId="{D85A0E48-1DF4-4219-9F39-A5FB3310F0DE}" type="parTrans" cxnId="{D580FBDE-D089-4C83-928E-01F5B43B7DB8}">
      <dgm:prSet/>
      <dgm:spPr/>
      <dgm:t>
        <a:bodyPr/>
        <a:lstStyle/>
        <a:p>
          <a:endParaRPr lang="en-US"/>
        </a:p>
      </dgm:t>
    </dgm:pt>
    <dgm:pt modelId="{F1ED569B-7E06-4167-ADC0-0F861CE2E528}" type="sibTrans" cxnId="{D580FBDE-D089-4C83-928E-01F5B43B7DB8}">
      <dgm:prSet/>
      <dgm:spPr/>
      <dgm:t>
        <a:bodyPr/>
        <a:lstStyle/>
        <a:p>
          <a:endParaRPr lang="en-US"/>
        </a:p>
      </dgm:t>
    </dgm:pt>
    <dgm:pt modelId="{79C59B7C-FA2C-405D-967F-92B3A12D34B6}">
      <dgm:prSet/>
      <dgm:spPr/>
      <dgm:t>
        <a:bodyPr/>
        <a:lstStyle/>
        <a:p>
          <a:r>
            <a:rPr lang="en-US"/>
            <a:t>Descriptive statistics</a:t>
          </a:r>
        </a:p>
      </dgm:t>
    </dgm:pt>
    <dgm:pt modelId="{BE9CD0DB-9E86-4049-AF12-3AEEE1F515EF}" type="parTrans" cxnId="{C72401F6-3C7E-4F64-8C40-CCBAE95AF0E9}">
      <dgm:prSet/>
      <dgm:spPr/>
      <dgm:t>
        <a:bodyPr/>
        <a:lstStyle/>
        <a:p>
          <a:endParaRPr lang="en-US"/>
        </a:p>
      </dgm:t>
    </dgm:pt>
    <dgm:pt modelId="{52F959A2-1A11-482E-8324-D1096D969B60}" type="sibTrans" cxnId="{C72401F6-3C7E-4F64-8C40-CCBAE95AF0E9}">
      <dgm:prSet/>
      <dgm:spPr/>
      <dgm:t>
        <a:bodyPr/>
        <a:lstStyle/>
        <a:p>
          <a:endParaRPr lang="en-US"/>
        </a:p>
      </dgm:t>
    </dgm:pt>
    <dgm:pt modelId="{423E1125-7C70-41C7-A5B5-C8DEC31D8544}">
      <dgm:prSet/>
      <dgm:spPr/>
      <dgm:t>
        <a:bodyPr/>
        <a:lstStyle/>
        <a:p>
          <a:r>
            <a:rPr lang="en-US"/>
            <a:t>Removal of nulls</a:t>
          </a:r>
        </a:p>
      </dgm:t>
    </dgm:pt>
    <dgm:pt modelId="{404692C0-A043-499D-898E-C3ABF2514624}" type="parTrans" cxnId="{8C39344E-6C9B-4883-85F8-443DE7A86B70}">
      <dgm:prSet/>
      <dgm:spPr/>
      <dgm:t>
        <a:bodyPr/>
        <a:lstStyle/>
        <a:p>
          <a:endParaRPr lang="en-US"/>
        </a:p>
      </dgm:t>
    </dgm:pt>
    <dgm:pt modelId="{5E218BC8-9F0D-4756-A108-356EE4B6C162}" type="sibTrans" cxnId="{8C39344E-6C9B-4883-85F8-443DE7A86B70}">
      <dgm:prSet/>
      <dgm:spPr/>
      <dgm:t>
        <a:bodyPr/>
        <a:lstStyle/>
        <a:p>
          <a:endParaRPr lang="en-US"/>
        </a:p>
      </dgm:t>
    </dgm:pt>
    <dgm:pt modelId="{9BAC46B6-CE61-4A4B-8843-1DE6F974E23B}">
      <dgm:prSet/>
      <dgm:spPr/>
      <dgm:t>
        <a:bodyPr/>
        <a:lstStyle/>
        <a:p>
          <a:r>
            <a:rPr lang="en-US"/>
            <a:t>Visualization </a:t>
          </a:r>
        </a:p>
      </dgm:t>
    </dgm:pt>
    <dgm:pt modelId="{77A80411-8237-479D-A05C-001E6F588ED3}" type="parTrans" cxnId="{2B0E1F1C-DB3B-44E5-9FA2-74063269F586}">
      <dgm:prSet/>
      <dgm:spPr/>
      <dgm:t>
        <a:bodyPr/>
        <a:lstStyle/>
        <a:p>
          <a:endParaRPr lang="en-US"/>
        </a:p>
      </dgm:t>
    </dgm:pt>
    <dgm:pt modelId="{FF87AFED-45A8-43C4-89DF-170D9044A0AD}" type="sibTrans" cxnId="{2B0E1F1C-DB3B-44E5-9FA2-74063269F586}">
      <dgm:prSet/>
      <dgm:spPr/>
      <dgm:t>
        <a:bodyPr/>
        <a:lstStyle/>
        <a:p>
          <a:endParaRPr lang="en-US"/>
        </a:p>
      </dgm:t>
    </dgm:pt>
    <dgm:pt modelId="{38AFABB1-9AA5-4B1F-8F0F-CDD9E970E9D3}" type="pres">
      <dgm:prSet presAssocID="{C3471588-DDF7-48A6-B399-5094BFFE63B7}" presName="linear" presStyleCnt="0">
        <dgm:presLayoutVars>
          <dgm:animLvl val="lvl"/>
          <dgm:resizeHandles val="exact"/>
        </dgm:presLayoutVars>
      </dgm:prSet>
      <dgm:spPr/>
    </dgm:pt>
    <dgm:pt modelId="{D78CF289-9A91-404E-990F-1C6BE7478828}" type="pres">
      <dgm:prSet presAssocID="{0F56A115-9DE2-4B66-AC06-9C12BFD55E1C}" presName="parentText" presStyleLbl="node1" presStyleIdx="0" presStyleCnt="4" custLinFactY="-66195" custLinFactNeighborY="-100000">
        <dgm:presLayoutVars>
          <dgm:chMax val="0"/>
          <dgm:bulletEnabled val="1"/>
        </dgm:presLayoutVars>
      </dgm:prSet>
      <dgm:spPr/>
    </dgm:pt>
    <dgm:pt modelId="{7DE8F919-D480-4B64-B527-595F7EAABBCB}" type="pres">
      <dgm:prSet presAssocID="{F1ED569B-7E06-4167-ADC0-0F861CE2E528}" presName="spacer" presStyleCnt="0"/>
      <dgm:spPr/>
    </dgm:pt>
    <dgm:pt modelId="{5B8E7073-2DE0-4E90-AC2B-2B27A7785E80}" type="pres">
      <dgm:prSet presAssocID="{79C59B7C-FA2C-405D-967F-92B3A12D34B6}" presName="parentText" presStyleLbl="node1" presStyleIdx="1" presStyleCnt="4" custLinFactY="-20361" custLinFactNeighborY="-100000">
        <dgm:presLayoutVars>
          <dgm:chMax val="0"/>
          <dgm:bulletEnabled val="1"/>
        </dgm:presLayoutVars>
      </dgm:prSet>
      <dgm:spPr/>
    </dgm:pt>
    <dgm:pt modelId="{B227B688-11B6-4D2A-BDE1-481E0778494E}" type="pres">
      <dgm:prSet presAssocID="{52F959A2-1A11-482E-8324-D1096D969B60}" presName="spacer" presStyleCnt="0"/>
      <dgm:spPr/>
    </dgm:pt>
    <dgm:pt modelId="{4F3601D4-2A27-4C96-832D-2E18F1DB5D00}" type="pres">
      <dgm:prSet presAssocID="{423E1125-7C70-41C7-A5B5-C8DEC31D8544}" presName="parentText" presStyleLbl="node1" presStyleIdx="2" presStyleCnt="4" custLinFactNeighborY="-85211">
        <dgm:presLayoutVars>
          <dgm:chMax val="0"/>
          <dgm:bulletEnabled val="1"/>
        </dgm:presLayoutVars>
      </dgm:prSet>
      <dgm:spPr/>
    </dgm:pt>
    <dgm:pt modelId="{48AF642C-AA09-4733-8580-F909D25A6DDE}" type="pres">
      <dgm:prSet presAssocID="{5E218BC8-9F0D-4756-A108-356EE4B6C162}" presName="spacer" presStyleCnt="0"/>
      <dgm:spPr/>
    </dgm:pt>
    <dgm:pt modelId="{BE7318CD-B25F-46D6-A1EB-9E77654A1B86}" type="pres">
      <dgm:prSet presAssocID="{9BAC46B6-CE61-4A4B-8843-1DE6F974E23B}" presName="parentText" presStyleLbl="node1" presStyleIdx="3" presStyleCnt="4" custLinFactY="14595" custLinFactNeighborY="100000">
        <dgm:presLayoutVars>
          <dgm:chMax val="0"/>
          <dgm:bulletEnabled val="1"/>
        </dgm:presLayoutVars>
      </dgm:prSet>
      <dgm:spPr/>
    </dgm:pt>
  </dgm:ptLst>
  <dgm:cxnLst>
    <dgm:cxn modelId="{2B0E1F1C-DB3B-44E5-9FA2-74063269F586}" srcId="{C3471588-DDF7-48A6-B399-5094BFFE63B7}" destId="{9BAC46B6-CE61-4A4B-8843-1DE6F974E23B}" srcOrd="3" destOrd="0" parTransId="{77A80411-8237-479D-A05C-001E6F588ED3}" sibTransId="{FF87AFED-45A8-43C4-89DF-170D9044A0AD}"/>
    <dgm:cxn modelId="{8C39344E-6C9B-4883-85F8-443DE7A86B70}" srcId="{C3471588-DDF7-48A6-B399-5094BFFE63B7}" destId="{423E1125-7C70-41C7-A5B5-C8DEC31D8544}" srcOrd="2" destOrd="0" parTransId="{404692C0-A043-499D-898E-C3ABF2514624}" sibTransId="{5E218BC8-9F0D-4756-A108-356EE4B6C162}"/>
    <dgm:cxn modelId="{CE3A307D-AB72-4DE3-84A7-B659BD8769CD}" type="presOf" srcId="{79C59B7C-FA2C-405D-967F-92B3A12D34B6}" destId="{5B8E7073-2DE0-4E90-AC2B-2B27A7785E80}" srcOrd="0" destOrd="0" presId="urn:microsoft.com/office/officeart/2005/8/layout/vList2"/>
    <dgm:cxn modelId="{8206BE9E-CE31-4241-BA95-E4853F3D5F5F}" type="presOf" srcId="{C3471588-DDF7-48A6-B399-5094BFFE63B7}" destId="{38AFABB1-9AA5-4B1F-8F0F-CDD9E970E9D3}" srcOrd="0" destOrd="0" presId="urn:microsoft.com/office/officeart/2005/8/layout/vList2"/>
    <dgm:cxn modelId="{5BFA6FAB-0920-4428-9EFA-D80ABE18121E}" type="presOf" srcId="{423E1125-7C70-41C7-A5B5-C8DEC31D8544}" destId="{4F3601D4-2A27-4C96-832D-2E18F1DB5D00}" srcOrd="0" destOrd="0" presId="urn:microsoft.com/office/officeart/2005/8/layout/vList2"/>
    <dgm:cxn modelId="{8BB7FEAB-A581-4847-8BB3-2BB8C16E59E3}" type="presOf" srcId="{9BAC46B6-CE61-4A4B-8843-1DE6F974E23B}" destId="{BE7318CD-B25F-46D6-A1EB-9E77654A1B86}" srcOrd="0" destOrd="0" presId="urn:microsoft.com/office/officeart/2005/8/layout/vList2"/>
    <dgm:cxn modelId="{D580FBDE-D089-4C83-928E-01F5B43B7DB8}" srcId="{C3471588-DDF7-48A6-B399-5094BFFE63B7}" destId="{0F56A115-9DE2-4B66-AC06-9C12BFD55E1C}" srcOrd="0" destOrd="0" parTransId="{D85A0E48-1DF4-4219-9F39-A5FB3310F0DE}" sibTransId="{F1ED569B-7E06-4167-ADC0-0F861CE2E528}"/>
    <dgm:cxn modelId="{73C283F2-8EAF-4CBB-84BC-63AB9037FB31}" type="presOf" srcId="{0F56A115-9DE2-4B66-AC06-9C12BFD55E1C}" destId="{D78CF289-9A91-404E-990F-1C6BE7478828}" srcOrd="0" destOrd="0" presId="urn:microsoft.com/office/officeart/2005/8/layout/vList2"/>
    <dgm:cxn modelId="{C72401F6-3C7E-4F64-8C40-CCBAE95AF0E9}" srcId="{C3471588-DDF7-48A6-B399-5094BFFE63B7}" destId="{79C59B7C-FA2C-405D-967F-92B3A12D34B6}" srcOrd="1" destOrd="0" parTransId="{BE9CD0DB-9E86-4049-AF12-3AEEE1F515EF}" sibTransId="{52F959A2-1A11-482E-8324-D1096D969B60}"/>
    <dgm:cxn modelId="{1918D24B-A093-4F43-8F33-12AFBA7317D8}" type="presParOf" srcId="{38AFABB1-9AA5-4B1F-8F0F-CDD9E970E9D3}" destId="{D78CF289-9A91-404E-990F-1C6BE7478828}" srcOrd="0" destOrd="0" presId="urn:microsoft.com/office/officeart/2005/8/layout/vList2"/>
    <dgm:cxn modelId="{5FCAC203-82EC-468B-A8D2-6B04C1ABA4AF}" type="presParOf" srcId="{38AFABB1-9AA5-4B1F-8F0F-CDD9E970E9D3}" destId="{7DE8F919-D480-4B64-B527-595F7EAABBCB}" srcOrd="1" destOrd="0" presId="urn:microsoft.com/office/officeart/2005/8/layout/vList2"/>
    <dgm:cxn modelId="{890445CF-3D9F-473A-9321-8C00796E0F73}" type="presParOf" srcId="{38AFABB1-9AA5-4B1F-8F0F-CDD9E970E9D3}" destId="{5B8E7073-2DE0-4E90-AC2B-2B27A7785E80}" srcOrd="2" destOrd="0" presId="urn:microsoft.com/office/officeart/2005/8/layout/vList2"/>
    <dgm:cxn modelId="{EEE22E60-C8E7-46EC-8119-FDF14E06AD73}" type="presParOf" srcId="{38AFABB1-9AA5-4B1F-8F0F-CDD9E970E9D3}" destId="{B227B688-11B6-4D2A-BDE1-481E0778494E}" srcOrd="3" destOrd="0" presId="urn:microsoft.com/office/officeart/2005/8/layout/vList2"/>
    <dgm:cxn modelId="{C09B4DEB-E9EA-485C-BF81-EF8B5EADF4D4}" type="presParOf" srcId="{38AFABB1-9AA5-4B1F-8F0F-CDD9E970E9D3}" destId="{4F3601D4-2A27-4C96-832D-2E18F1DB5D00}" srcOrd="4" destOrd="0" presId="urn:microsoft.com/office/officeart/2005/8/layout/vList2"/>
    <dgm:cxn modelId="{C5706206-34F4-46C4-8678-048224EAE345}" type="presParOf" srcId="{38AFABB1-9AA5-4B1F-8F0F-CDD9E970E9D3}" destId="{48AF642C-AA09-4733-8580-F909D25A6DDE}" srcOrd="5" destOrd="0" presId="urn:microsoft.com/office/officeart/2005/8/layout/vList2"/>
    <dgm:cxn modelId="{ECF45375-7F3A-4CC1-9BF6-2FBAB5FA6124}" type="presParOf" srcId="{38AFABB1-9AA5-4B1F-8F0F-CDD9E970E9D3}" destId="{BE7318CD-B25F-46D6-A1EB-9E77654A1B86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754C807-3940-4353-BC8D-55D6967C8B69}" type="doc">
      <dgm:prSet loTypeId="urn:microsoft.com/office/officeart/2016/7/layout/HorizontalActionList" loCatId="List" qsTypeId="urn:microsoft.com/office/officeart/2005/8/quickstyle/simple2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D2490676-6DA9-4202-8996-5A1C43AF38A4}">
      <dgm:prSet/>
      <dgm:spPr/>
      <dgm:t>
        <a:bodyPr/>
        <a:lstStyle/>
        <a:p>
          <a:r>
            <a:rPr lang="en-US"/>
            <a:t>Detecting</a:t>
          </a:r>
        </a:p>
      </dgm:t>
    </dgm:pt>
    <dgm:pt modelId="{00FE3EED-93B8-4CB1-BEE8-0022CE9407BA}" type="parTrans" cxnId="{06C98A4C-61B7-4239-8942-B2195FFDC2C9}">
      <dgm:prSet/>
      <dgm:spPr/>
      <dgm:t>
        <a:bodyPr/>
        <a:lstStyle/>
        <a:p>
          <a:endParaRPr lang="en-US"/>
        </a:p>
      </dgm:t>
    </dgm:pt>
    <dgm:pt modelId="{E69C6D21-0027-4D65-80EA-08BAC527D3CC}" type="sibTrans" cxnId="{06C98A4C-61B7-4239-8942-B2195FFDC2C9}">
      <dgm:prSet/>
      <dgm:spPr/>
      <dgm:t>
        <a:bodyPr/>
        <a:lstStyle/>
        <a:p>
          <a:endParaRPr lang="en-US"/>
        </a:p>
      </dgm:t>
    </dgm:pt>
    <dgm:pt modelId="{40D7A8C8-C1C8-41DA-805D-9F2F4C036A1A}">
      <dgm:prSet/>
      <dgm:spPr/>
      <dgm:t>
        <a:bodyPr/>
        <a:lstStyle/>
        <a:p>
          <a:r>
            <a:rPr lang="en-US"/>
            <a:t>Detecting Null-values: </a:t>
          </a:r>
        </a:p>
      </dgm:t>
    </dgm:pt>
    <dgm:pt modelId="{AE256620-8ED4-4E3F-9620-499D0265CC44}" type="parTrans" cxnId="{A9F671C3-4311-46E0-ADB4-91668D5836DB}">
      <dgm:prSet/>
      <dgm:spPr/>
      <dgm:t>
        <a:bodyPr/>
        <a:lstStyle/>
        <a:p>
          <a:endParaRPr lang="en-US"/>
        </a:p>
      </dgm:t>
    </dgm:pt>
    <dgm:pt modelId="{EE604D5C-3FDD-4B60-82C0-7CBC2297527A}" type="sibTrans" cxnId="{A9F671C3-4311-46E0-ADB4-91668D5836DB}">
      <dgm:prSet/>
      <dgm:spPr/>
      <dgm:t>
        <a:bodyPr/>
        <a:lstStyle/>
        <a:p>
          <a:endParaRPr lang="en-US"/>
        </a:p>
      </dgm:t>
    </dgm:pt>
    <dgm:pt modelId="{12309C3F-C9D7-41EA-8976-B57D6D90C81E}">
      <dgm:prSet/>
      <dgm:spPr/>
      <dgm:t>
        <a:bodyPr/>
        <a:lstStyle/>
        <a:p>
          <a:r>
            <a:rPr lang="en-US" dirty="0" err="1"/>
            <a:t>Isnull</a:t>
          </a:r>
          <a:r>
            <a:rPr lang="en-US" dirty="0"/>
            <a:t>(): It is used as an alias for </a:t>
          </a:r>
          <a:r>
            <a:rPr lang="en-US" dirty="0" err="1"/>
            <a:t>dataframe.isna</a:t>
          </a:r>
          <a:r>
            <a:rPr lang="en-US" dirty="0"/>
            <a:t>(). This function returns the </a:t>
          </a:r>
          <a:r>
            <a:rPr lang="en-US" dirty="0" err="1"/>
            <a:t>dataframe</a:t>
          </a:r>
          <a:r>
            <a:rPr lang="en-US" dirty="0"/>
            <a:t> with </a:t>
          </a:r>
          <a:r>
            <a:rPr lang="en-US" dirty="0" err="1"/>
            <a:t>boolean</a:t>
          </a:r>
          <a:r>
            <a:rPr lang="en-US" dirty="0"/>
            <a:t> values indicating missing values.</a:t>
          </a:r>
        </a:p>
      </dgm:t>
    </dgm:pt>
    <dgm:pt modelId="{A78B83A4-E88C-450D-A7ED-DCF58EE36B09}" type="parTrans" cxnId="{D07E2C56-2556-4EC6-8D6A-E4496DC1C214}">
      <dgm:prSet/>
      <dgm:spPr/>
      <dgm:t>
        <a:bodyPr/>
        <a:lstStyle/>
        <a:p>
          <a:endParaRPr lang="en-US"/>
        </a:p>
      </dgm:t>
    </dgm:pt>
    <dgm:pt modelId="{2BF4CC7C-218B-40B1-82FE-985DC0C811FA}" type="sibTrans" cxnId="{D07E2C56-2556-4EC6-8D6A-E4496DC1C214}">
      <dgm:prSet/>
      <dgm:spPr/>
      <dgm:t>
        <a:bodyPr/>
        <a:lstStyle/>
        <a:p>
          <a:endParaRPr lang="en-US"/>
        </a:p>
      </dgm:t>
    </dgm:pt>
    <dgm:pt modelId="{304237A8-1025-4D14-B252-699909C9E587}">
      <dgm:prSet/>
      <dgm:spPr/>
      <dgm:t>
        <a:bodyPr/>
        <a:lstStyle/>
        <a:p>
          <a:r>
            <a:rPr lang="en-US" dirty="0"/>
            <a:t>Syntax : </a:t>
          </a:r>
          <a:r>
            <a:rPr lang="en-US" dirty="0" err="1"/>
            <a:t>dataframe.isnull</a:t>
          </a:r>
          <a:r>
            <a:rPr lang="en-US" dirty="0"/>
            <a:t>() </a:t>
          </a:r>
        </a:p>
      </dgm:t>
    </dgm:pt>
    <dgm:pt modelId="{F3429571-3E2D-43C2-B208-78D86856B3B4}" type="parTrans" cxnId="{87AF1A6F-C4F7-4E4C-8C1E-452BC6554019}">
      <dgm:prSet/>
      <dgm:spPr/>
      <dgm:t>
        <a:bodyPr/>
        <a:lstStyle/>
        <a:p>
          <a:endParaRPr lang="en-US"/>
        </a:p>
      </dgm:t>
    </dgm:pt>
    <dgm:pt modelId="{01978706-BCFA-4FA1-940F-CEDD579A7F1C}" type="sibTrans" cxnId="{87AF1A6F-C4F7-4E4C-8C1E-452BC6554019}">
      <dgm:prSet/>
      <dgm:spPr/>
      <dgm:t>
        <a:bodyPr/>
        <a:lstStyle/>
        <a:p>
          <a:endParaRPr lang="en-US"/>
        </a:p>
      </dgm:t>
    </dgm:pt>
    <dgm:pt modelId="{3F191D1D-E017-4276-A96E-E6847FF45ED1}">
      <dgm:prSet/>
      <dgm:spPr/>
      <dgm:t>
        <a:bodyPr/>
        <a:lstStyle/>
        <a:p>
          <a:r>
            <a:rPr lang="en-US"/>
            <a:t>Handling</a:t>
          </a:r>
        </a:p>
      </dgm:t>
    </dgm:pt>
    <dgm:pt modelId="{4DAEE269-97EE-475E-816E-A47920E09182}" type="parTrans" cxnId="{54826365-0B26-422F-9EF7-3551A995BB9B}">
      <dgm:prSet/>
      <dgm:spPr/>
      <dgm:t>
        <a:bodyPr/>
        <a:lstStyle/>
        <a:p>
          <a:endParaRPr lang="en-US"/>
        </a:p>
      </dgm:t>
    </dgm:pt>
    <dgm:pt modelId="{B541D259-DD52-4569-83BA-894F89746B55}" type="sibTrans" cxnId="{54826365-0B26-422F-9EF7-3551A995BB9B}">
      <dgm:prSet/>
      <dgm:spPr/>
      <dgm:t>
        <a:bodyPr/>
        <a:lstStyle/>
        <a:p>
          <a:endParaRPr lang="en-US"/>
        </a:p>
      </dgm:t>
    </dgm:pt>
    <dgm:pt modelId="{C0FFC658-C040-498A-A42B-75AD59AF37E5}">
      <dgm:prSet/>
      <dgm:spPr/>
      <dgm:t>
        <a:bodyPr/>
        <a:lstStyle/>
        <a:p>
          <a:r>
            <a:rPr lang="en-US"/>
            <a:t>Handling null values:</a:t>
          </a:r>
        </a:p>
      </dgm:t>
    </dgm:pt>
    <dgm:pt modelId="{4E61BE5C-BC5C-42EF-99CB-5427F9770AE5}" type="parTrans" cxnId="{2A3873CD-0798-4A9B-A00A-54DDC0AE0498}">
      <dgm:prSet/>
      <dgm:spPr/>
      <dgm:t>
        <a:bodyPr/>
        <a:lstStyle/>
        <a:p>
          <a:endParaRPr lang="en-US"/>
        </a:p>
      </dgm:t>
    </dgm:pt>
    <dgm:pt modelId="{CCC83736-F369-414A-ADB1-2C8FDC8D8CC2}" type="sibTrans" cxnId="{2A3873CD-0798-4A9B-A00A-54DDC0AE0498}">
      <dgm:prSet/>
      <dgm:spPr/>
      <dgm:t>
        <a:bodyPr/>
        <a:lstStyle/>
        <a:p>
          <a:endParaRPr lang="en-US"/>
        </a:p>
      </dgm:t>
    </dgm:pt>
    <dgm:pt modelId="{F35EF90F-4AB9-46A4-8DD4-801CB59E047A}">
      <dgm:prSet/>
      <dgm:spPr/>
      <dgm:t>
        <a:bodyPr/>
        <a:lstStyle/>
        <a:p>
          <a:r>
            <a:rPr lang="en-US"/>
            <a:t>Dropping the rows with null values: dropna() function is used to delete rows or columns with null values.</a:t>
          </a:r>
        </a:p>
      </dgm:t>
    </dgm:pt>
    <dgm:pt modelId="{E065371C-9295-4850-B4A4-593352FEDA04}" type="parTrans" cxnId="{1D9AA8D4-D4A1-4D73-A7BC-2402F934B180}">
      <dgm:prSet/>
      <dgm:spPr/>
      <dgm:t>
        <a:bodyPr/>
        <a:lstStyle/>
        <a:p>
          <a:endParaRPr lang="en-US"/>
        </a:p>
      </dgm:t>
    </dgm:pt>
    <dgm:pt modelId="{C8B481B9-ECD1-4AF1-8508-B2BCD9C37C43}" type="sibTrans" cxnId="{1D9AA8D4-D4A1-4D73-A7BC-2402F934B180}">
      <dgm:prSet/>
      <dgm:spPr/>
      <dgm:t>
        <a:bodyPr/>
        <a:lstStyle/>
        <a:p>
          <a:endParaRPr lang="en-US"/>
        </a:p>
      </dgm:t>
    </dgm:pt>
    <dgm:pt modelId="{D0FA7517-B8A1-4674-8AD0-1299FD16ED66}">
      <dgm:prSet/>
      <dgm:spPr/>
      <dgm:t>
        <a:bodyPr/>
        <a:lstStyle/>
        <a:p>
          <a:r>
            <a:rPr lang="en-US"/>
            <a:t>Replacing missing values: fillna() function can fill the missing values with a special value value like mean or median.</a:t>
          </a:r>
        </a:p>
      </dgm:t>
    </dgm:pt>
    <dgm:pt modelId="{BF730E46-1491-4C45-8B00-F8E489FDAA07}" type="parTrans" cxnId="{F5A53F14-C131-4FF2-A51F-2C79056DED0E}">
      <dgm:prSet/>
      <dgm:spPr/>
      <dgm:t>
        <a:bodyPr/>
        <a:lstStyle/>
        <a:p>
          <a:endParaRPr lang="en-US"/>
        </a:p>
      </dgm:t>
    </dgm:pt>
    <dgm:pt modelId="{6BBBD94F-C5CC-432C-B051-1D11AE62188F}" type="sibTrans" cxnId="{F5A53F14-C131-4FF2-A51F-2C79056DED0E}">
      <dgm:prSet/>
      <dgm:spPr/>
      <dgm:t>
        <a:bodyPr/>
        <a:lstStyle/>
        <a:p>
          <a:endParaRPr lang="en-US"/>
        </a:p>
      </dgm:t>
    </dgm:pt>
    <dgm:pt modelId="{16860B19-D94B-463C-9445-B26E3194DC36}" type="pres">
      <dgm:prSet presAssocID="{6754C807-3940-4353-BC8D-55D6967C8B69}" presName="Name0" presStyleCnt="0">
        <dgm:presLayoutVars>
          <dgm:dir/>
          <dgm:animLvl val="lvl"/>
          <dgm:resizeHandles val="exact"/>
        </dgm:presLayoutVars>
      </dgm:prSet>
      <dgm:spPr/>
    </dgm:pt>
    <dgm:pt modelId="{396BA59A-9568-4427-980D-EA0FC085DEA7}" type="pres">
      <dgm:prSet presAssocID="{D2490676-6DA9-4202-8996-5A1C43AF38A4}" presName="composite" presStyleCnt="0"/>
      <dgm:spPr/>
    </dgm:pt>
    <dgm:pt modelId="{B546C7B8-2F53-4082-9E94-C2530DB1607B}" type="pres">
      <dgm:prSet presAssocID="{D2490676-6DA9-4202-8996-5A1C43AF38A4}" presName="parTx" presStyleLbl="alignNode1" presStyleIdx="0" presStyleCnt="2">
        <dgm:presLayoutVars>
          <dgm:chMax val="0"/>
          <dgm:chPref val="0"/>
        </dgm:presLayoutVars>
      </dgm:prSet>
      <dgm:spPr/>
    </dgm:pt>
    <dgm:pt modelId="{077AC317-4DF8-4E2A-978F-F75D8815AFDD}" type="pres">
      <dgm:prSet presAssocID="{D2490676-6DA9-4202-8996-5A1C43AF38A4}" presName="desTx" presStyleLbl="alignAccFollowNode1" presStyleIdx="0" presStyleCnt="2">
        <dgm:presLayoutVars/>
      </dgm:prSet>
      <dgm:spPr/>
    </dgm:pt>
    <dgm:pt modelId="{5D5827AF-B6D3-43F5-9C75-B92EDF4AE915}" type="pres">
      <dgm:prSet presAssocID="{E69C6D21-0027-4D65-80EA-08BAC527D3CC}" presName="space" presStyleCnt="0"/>
      <dgm:spPr/>
    </dgm:pt>
    <dgm:pt modelId="{B04600D2-216F-4F78-B06B-C811222E37C4}" type="pres">
      <dgm:prSet presAssocID="{3F191D1D-E017-4276-A96E-E6847FF45ED1}" presName="composite" presStyleCnt="0"/>
      <dgm:spPr/>
    </dgm:pt>
    <dgm:pt modelId="{3C79D93A-37B8-4104-ABD4-1A56E27D3E53}" type="pres">
      <dgm:prSet presAssocID="{3F191D1D-E017-4276-A96E-E6847FF45ED1}" presName="parTx" presStyleLbl="alignNode1" presStyleIdx="1" presStyleCnt="2">
        <dgm:presLayoutVars>
          <dgm:chMax val="0"/>
          <dgm:chPref val="0"/>
        </dgm:presLayoutVars>
      </dgm:prSet>
      <dgm:spPr/>
    </dgm:pt>
    <dgm:pt modelId="{5A556CA8-3826-4EFF-A080-CFAC3D5454F3}" type="pres">
      <dgm:prSet presAssocID="{3F191D1D-E017-4276-A96E-E6847FF45ED1}" presName="desTx" presStyleLbl="alignAccFollowNode1" presStyleIdx="1" presStyleCnt="2">
        <dgm:presLayoutVars/>
      </dgm:prSet>
      <dgm:spPr/>
    </dgm:pt>
  </dgm:ptLst>
  <dgm:cxnLst>
    <dgm:cxn modelId="{F5A53F14-C131-4FF2-A51F-2C79056DED0E}" srcId="{C0FFC658-C040-498A-A42B-75AD59AF37E5}" destId="{D0FA7517-B8A1-4674-8AD0-1299FD16ED66}" srcOrd="1" destOrd="0" parTransId="{BF730E46-1491-4C45-8B00-F8E489FDAA07}" sibTransId="{6BBBD94F-C5CC-432C-B051-1D11AE62188F}"/>
    <dgm:cxn modelId="{91D7945D-D7B7-4941-B2DA-182115F63726}" type="presOf" srcId="{D2490676-6DA9-4202-8996-5A1C43AF38A4}" destId="{B546C7B8-2F53-4082-9E94-C2530DB1607B}" srcOrd="0" destOrd="0" presId="urn:microsoft.com/office/officeart/2016/7/layout/HorizontalActionList"/>
    <dgm:cxn modelId="{54826365-0B26-422F-9EF7-3551A995BB9B}" srcId="{6754C807-3940-4353-BC8D-55D6967C8B69}" destId="{3F191D1D-E017-4276-A96E-E6847FF45ED1}" srcOrd="1" destOrd="0" parTransId="{4DAEE269-97EE-475E-816E-A47920E09182}" sibTransId="{B541D259-DD52-4569-83BA-894F89746B55}"/>
    <dgm:cxn modelId="{06C98A4C-61B7-4239-8942-B2195FFDC2C9}" srcId="{6754C807-3940-4353-BC8D-55D6967C8B69}" destId="{D2490676-6DA9-4202-8996-5A1C43AF38A4}" srcOrd="0" destOrd="0" parTransId="{00FE3EED-93B8-4CB1-BEE8-0022CE9407BA}" sibTransId="{E69C6D21-0027-4D65-80EA-08BAC527D3CC}"/>
    <dgm:cxn modelId="{6D3AFC4C-6C08-4642-849E-9BD7B8C41467}" type="presOf" srcId="{12309C3F-C9D7-41EA-8976-B57D6D90C81E}" destId="{077AC317-4DF8-4E2A-978F-F75D8815AFDD}" srcOrd="0" destOrd="1" presId="urn:microsoft.com/office/officeart/2016/7/layout/HorizontalActionList"/>
    <dgm:cxn modelId="{87AF1A6F-C4F7-4E4C-8C1E-452BC6554019}" srcId="{40D7A8C8-C1C8-41DA-805D-9F2F4C036A1A}" destId="{304237A8-1025-4D14-B252-699909C9E587}" srcOrd="1" destOrd="0" parTransId="{F3429571-3E2D-43C2-B208-78D86856B3B4}" sibTransId="{01978706-BCFA-4FA1-940F-CEDD579A7F1C}"/>
    <dgm:cxn modelId="{D07E2C56-2556-4EC6-8D6A-E4496DC1C214}" srcId="{40D7A8C8-C1C8-41DA-805D-9F2F4C036A1A}" destId="{12309C3F-C9D7-41EA-8976-B57D6D90C81E}" srcOrd="0" destOrd="0" parTransId="{A78B83A4-E88C-450D-A7ED-DCF58EE36B09}" sibTransId="{2BF4CC7C-218B-40B1-82FE-985DC0C811FA}"/>
    <dgm:cxn modelId="{1A425F58-2802-4988-B7EF-4A125AB0B210}" type="presOf" srcId="{C0FFC658-C040-498A-A42B-75AD59AF37E5}" destId="{5A556CA8-3826-4EFF-A080-CFAC3D5454F3}" srcOrd="0" destOrd="0" presId="urn:microsoft.com/office/officeart/2016/7/layout/HorizontalActionList"/>
    <dgm:cxn modelId="{429CF183-ABB4-4AC5-BC30-EB92FA15F027}" type="presOf" srcId="{40D7A8C8-C1C8-41DA-805D-9F2F4C036A1A}" destId="{077AC317-4DF8-4E2A-978F-F75D8815AFDD}" srcOrd="0" destOrd="0" presId="urn:microsoft.com/office/officeart/2016/7/layout/HorizontalActionList"/>
    <dgm:cxn modelId="{EB981C8B-A7C0-478A-8925-469B7948EB22}" type="presOf" srcId="{304237A8-1025-4D14-B252-699909C9E587}" destId="{077AC317-4DF8-4E2A-978F-F75D8815AFDD}" srcOrd="0" destOrd="2" presId="urn:microsoft.com/office/officeart/2016/7/layout/HorizontalActionList"/>
    <dgm:cxn modelId="{79DAB1A3-BF2F-4E30-834F-E7CC6F32166E}" type="presOf" srcId="{F35EF90F-4AB9-46A4-8DD4-801CB59E047A}" destId="{5A556CA8-3826-4EFF-A080-CFAC3D5454F3}" srcOrd="0" destOrd="1" presId="urn:microsoft.com/office/officeart/2016/7/layout/HorizontalActionList"/>
    <dgm:cxn modelId="{18D855C1-D0B9-412D-A503-4098E96B649E}" type="presOf" srcId="{D0FA7517-B8A1-4674-8AD0-1299FD16ED66}" destId="{5A556CA8-3826-4EFF-A080-CFAC3D5454F3}" srcOrd="0" destOrd="2" presId="urn:microsoft.com/office/officeart/2016/7/layout/HorizontalActionList"/>
    <dgm:cxn modelId="{A9F671C3-4311-46E0-ADB4-91668D5836DB}" srcId="{D2490676-6DA9-4202-8996-5A1C43AF38A4}" destId="{40D7A8C8-C1C8-41DA-805D-9F2F4C036A1A}" srcOrd="0" destOrd="0" parTransId="{AE256620-8ED4-4E3F-9620-499D0265CC44}" sibTransId="{EE604D5C-3FDD-4B60-82C0-7CBC2297527A}"/>
    <dgm:cxn modelId="{2A3873CD-0798-4A9B-A00A-54DDC0AE0498}" srcId="{3F191D1D-E017-4276-A96E-E6847FF45ED1}" destId="{C0FFC658-C040-498A-A42B-75AD59AF37E5}" srcOrd="0" destOrd="0" parTransId="{4E61BE5C-BC5C-42EF-99CB-5427F9770AE5}" sibTransId="{CCC83736-F369-414A-ADB1-2C8FDC8D8CC2}"/>
    <dgm:cxn modelId="{1D9AA8D4-D4A1-4D73-A7BC-2402F934B180}" srcId="{C0FFC658-C040-498A-A42B-75AD59AF37E5}" destId="{F35EF90F-4AB9-46A4-8DD4-801CB59E047A}" srcOrd="0" destOrd="0" parTransId="{E065371C-9295-4850-B4A4-593352FEDA04}" sibTransId="{C8B481B9-ECD1-4AF1-8508-B2BCD9C37C43}"/>
    <dgm:cxn modelId="{1E5477E4-965C-4159-A2FB-D4CF567A5757}" type="presOf" srcId="{6754C807-3940-4353-BC8D-55D6967C8B69}" destId="{16860B19-D94B-463C-9445-B26E3194DC36}" srcOrd="0" destOrd="0" presId="urn:microsoft.com/office/officeart/2016/7/layout/HorizontalActionList"/>
    <dgm:cxn modelId="{3D6252FC-0609-41D1-BEFC-85D57D398BBD}" type="presOf" srcId="{3F191D1D-E017-4276-A96E-E6847FF45ED1}" destId="{3C79D93A-37B8-4104-ABD4-1A56E27D3E53}" srcOrd="0" destOrd="0" presId="urn:microsoft.com/office/officeart/2016/7/layout/HorizontalActionList"/>
    <dgm:cxn modelId="{1A155AF3-650C-46DC-B906-C05D97C825B8}" type="presParOf" srcId="{16860B19-D94B-463C-9445-B26E3194DC36}" destId="{396BA59A-9568-4427-980D-EA0FC085DEA7}" srcOrd="0" destOrd="0" presId="urn:microsoft.com/office/officeart/2016/7/layout/HorizontalActionList"/>
    <dgm:cxn modelId="{0B6D9182-5346-43D1-B78B-2F6BF4F3368E}" type="presParOf" srcId="{396BA59A-9568-4427-980D-EA0FC085DEA7}" destId="{B546C7B8-2F53-4082-9E94-C2530DB1607B}" srcOrd="0" destOrd="0" presId="urn:microsoft.com/office/officeart/2016/7/layout/HorizontalActionList"/>
    <dgm:cxn modelId="{4517804C-1D25-40DC-ADA1-4C8FFF9FD643}" type="presParOf" srcId="{396BA59A-9568-4427-980D-EA0FC085DEA7}" destId="{077AC317-4DF8-4E2A-978F-F75D8815AFDD}" srcOrd="1" destOrd="0" presId="urn:microsoft.com/office/officeart/2016/7/layout/HorizontalActionList"/>
    <dgm:cxn modelId="{1AD8F156-6881-459F-8A2C-30B4BC38E411}" type="presParOf" srcId="{16860B19-D94B-463C-9445-B26E3194DC36}" destId="{5D5827AF-B6D3-43F5-9C75-B92EDF4AE915}" srcOrd="1" destOrd="0" presId="urn:microsoft.com/office/officeart/2016/7/layout/HorizontalActionList"/>
    <dgm:cxn modelId="{07DFCB43-77C3-46CB-82E0-D6AC31BDF2BE}" type="presParOf" srcId="{16860B19-D94B-463C-9445-B26E3194DC36}" destId="{B04600D2-216F-4F78-B06B-C811222E37C4}" srcOrd="2" destOrd="0" presId="urn:microsoft.com/office/officeart/2016/7/layout/HorizontalActionList"/>
    <dgm:cxn modelId="{7FA25B2D-C876-4FFE-8CD8-0CD6F11FD760}" type="presParOf" srcId="{B04600D2-216F-4F78-B06B-C811222E37C4}" destId="{3C79D93A-37B8-4104-ABD4-1A56E27D3E53}" srcOrd="0" destOrd="0" presId="urn:microsoft.com/office/officeart/2016/7/layout/HorizontalActionList"/>
    <dgm:cxn modelId="{E8F33DA2-31A1-4B0E-B904-A7829C307EA8}" type="presParOf" srcId="{B04600D2-216F-4F78-B06B-C811222E37C4}" destId="{5A556CA8-3826-4EFF-A080-CFAC3D5454F3}" srcOrd="1" destOrd="0" presId="urn:microsoft.com/office/officeart/2016/7/layout/HorizontalAction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375EE3-B5D8-4FCF-B9C7-3672DFAF3199}">
      <dsp:nvSpPr>
        <dsp:cNvPr id="0" name=""/>
        <dsp:cNvSpPr/>
      </dsp:nvSpPr>
      <dsp:spPr>
        <a:xfrm>
          <a:off x="0" y="131"/>
          <a:ext cx="5965541" cy="967162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EDA is an approach for data analysis using variety of techniques to gain insights about the data.</a:t>
          </a:r>
        </a:p>
      </dsp:txBody>
      <dsp:txXfrm>
        <a:off x="47213" y="47344"/>
        <a:ext cx="5871115" cy="872736"/>
      </dsp:txXfrm>
    </dsp:sp>
    <dsp:sp modelId="{52899A0A-A0F3-488D-907F-5E687547B8C4}">
      <dsp:nvSpPr>
        <dsp:cNvPr id="0" name=""/>
        <dsp:cNvSpPr/>
      </dsp:nvSpPr>
      <dsp:spPr>
        <a:xfrm rot="5400000">
          <a:off x="3405291" y="335709"/>
          <a:ext cx="2147042" cy="4215352"/>
        </a:xfrm>
        <a:prstGeom prst="round2Same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300" kern="1200"/>
            <a:t>Cleaning and preprocessing</a:t>
          </a: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300" kern="1200"/>
            <a:t>Statistical Analysis </a:t>
          </a: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300" kern="1200"/>
            <a:t>Visualization for trend analysis, anomaly detection, outlier detection (and removal). </a:t>
          </a:r>
        </a:p>
      </dsp:txBody>
      <dsp:txXfrm rot="-5400000">
        <a:off x="2371136" y="1474674"/>
        <a:ext cx="4110542" cy="1937422"/>
      </dsp:txXfrm>
    </dsp:sp>
    <dsp:sp modelId="{86978100-F929-4291-8A41-A350F75A86E8}">
      <dsp:nvSpPr>
        <dsp:cNvPr id="0" name=""/>
        <dsp:cNvSpPr/>
      </dsp:nvSpPr>
      <dsp:spPr>
        <a:xfrm>
          <a:off x="0" y="1101484"/>
          <a:ext cx="2371136" cy="2683802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Basic steps in any exploratory data analysis:</a:t>
          </a:r>
        </a:p>
      </dsp:txBody>
      <dsp:txXfrm>
        <a:off x="115749" y="1217233"/>
        <a:ext cx="2139638" cy="245230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78C990-4D72-49AB-AAD9-DC5B649A8FC8}">
      <dsp:nvSpPr>
        <dsp:cNvPr id="0" name=""/>
        <dsp:cNvSpPr/>
      </dsp:nvSpPr>
      <dsp:spPr>
        <a:xfrm>
          <a:off x="0" y="531"/>
          <a:ext cx="10515600" cy="1242935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3F96674-3AD3-4396-96BB-290B0D7E1704}">
      <dsp:nvSpPr>
        <dsp:cNvPr id="0" name=""/>
        <dsp:cNvSpPr/>
      </dsp:nvSpPr>
      <dsp:spPr>
        <a:xfrm>
          <a:off x="375988" y="280191"/>
          <a:ext cx="683614" cy="68361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B44211-6D24-42B9-8DC1-C9A9661919C4}">
      <dsp:nvSpPr>
        <dsp:cNvPr id="0" name=""/>
        <dsp:cNvSpPr/>
      </dsp:nvSpPr>
      <dsp:spPr>
        <a:xfrm>
          <a:off x="1435590" y="531"/>
          <a:ext cx="9080009" cy="12429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544" tIns="131544" rIns="131544" bIns="131544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Improve understanding of variables by extracting averages, mean, minimum, and maximum values, etc.</a:t>
          </a:r>
        </a:p>
      </dsp:txBody>
      <dsp:txXfrm>
        <a:off x="1435590" y="531"/>
        <a:ext cx="9080009" cy="1242935"/>
      </dsp:txXfrm>
    </dsp:sp>
    <dsp:sp modelId="{C6F556FE-4B2A-4276-90A8-83C5DC70E5DB}">
      <dsp:nvSpPr>
        <dsp:cNvPr id="0" name=""/>
        <dsp:cNvSpPr/>
      </dsp:nvSpPr>
      <dsp:spPr>
        <a:xfrm>
          <a:off x="0" y="1554201"/>
          <a:ext cx="10515600" cy="1242935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E6B9AF8-7551-42B2-8AFC-D800BDF9AD17}">
      <dsp:nvSpPr>
        <dsp:cNvPr id="0" name=""/>
        <dsp:cNvSpPr/>
      </dsp:nvSpPr>
      <dsp:spPr>
        <a:xfrm>
          <a:off x="375988" y="1833861"/>
          <a:ext cx="683614" cy="68361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0BDA849-A306-4094-A2ED-C39DC9F248E4}">
      <dsp:nvSpPr>
        <dsp:cNvPr id="0" name=""/>
        <dsp:cNvSpPr/>
      </dsp:nvSpPr>
      <dsp:spPr>
        <a:xfrm>
          <a:off x="1435590" y="1554201"/>
          <a:ext cx="9080009" cy="12429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544" tIns="131544" rIns="131544" bIns="131544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Discover errors, outliers, and missing values in the data.</a:t>
          </a:r>
        </a:p>
      </dsp:txBody>
      <dsp:txXfrm>
        <a:off x="1435590" y="1554201"/>
        <a:ext cx="9080009" cy="1242935"/>
      </dsp:txXfrm>
    </dsp:sp>
    <dsp:sp modelId="{3B18C2C0-5CC2-4F8F-BCEF-35C5C1690D5C}">
      <dsp:nvSpPr>
        <dsp:cNvPr id="0" name=""/>
        <dsp:cNvSpPr/>
      </dsp:nvSpPr>
      <dsp:spPr>
        <a:xfrm>
          <a:off x="0" y="3107870"/>
          <a:ext cx="10515600" cy="1242935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570417C-ADC3-4822-876C-618249842BAA}">
      <dsp:nvSpPr>
        <dsp:cNvPr id="0" name=""/>
        <dsp:cNvSpPr/>
      </dsp:nvSpPr>
      <dsp:spPr>
        <a:xfrm>
          <a:off x="375988" y="3387531"/>
          <a:ext cx="683614" cy="68361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A95787-7D15-4770-95C3-C66ECD398924}">
      <dsp:nvSpPr>
        <dsp:cNvPr id="0" name=""/>
        <dsp:cNvSpPr/>
      </dsp:nvSpPr>
      <dsp:spPr>
        <a:xfrm>
          <a:off x="1435590" y="3107870"/>
          <a:ext cx="9080009" cy="12429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544" tIns="131544" rIns="131544" bIns="131544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Identify patterns by visualizing data in graphs such as bar graphs, scatter plots, heatmaps and histograms.</a:t>
          </a:r>
        </a:p>
      </dsp:txBody>
      <dsp:txXfrm>
        <a:off x="1435590" y="3107870"/>
        <a:ext cx="9080009" cy="124293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8CF289-9A91-404E-990F-1C6BE7478828}">
      <dsp:nvSpPr>
        <dsp:cNvPr id="0" name=""/>
        <dsp:cNvSpPr/>
      </dsp:nvSpPr>
      <dsp:spPr>
        <a:xfrm>
          <a:off x="0" y="257403"/>
          <a:ext cx="10515600" cy="64759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Import data into workplace(</a:t>
          </a:r>
          <a:r>
            <a:rPr lang="en-US" sz="2700" kern="1200" dirty="0" err="1"/>
            <a:t>Jupyter</a:t>
          </a:r>
          <a:r>
            <a:rPr lang="en-US" sz="2700" kern="1200" dirty="0"/>
            <a:t> notebook, Google </a:t>
          </a:r>
          <a:r>
            <a:rPr lang="en-US" sz="2700" kern="1200" dirty="0" err="1"/>
            <a:t>colab</a:t>
          </a:r>
          <a:r>
            <a:rPr lang="en-US" sz="2700" kern="1200" dirty="0"/>
            <a:t>, Python IDE)</a:t>
          </a:r>
        </a:p>
      </dsp:txBody>
      <dsp:txXfrm>
        <a:off x="31613" y="289016"/>
        <a:ext cx="10452374" cy="584369"/>
      </dsp:txXfrm>
    </dsp:sp>
    <dsp:sp modelId="{5B8E7073-2DE0-4E90-AC2B-2B27A7785E80}">
      <dsp:nvSpPr>
        <dsp:cNvPr id="0" name=""/>
        <dsp:cNvSpPr/>
      </dsp:nvSpPr>
      <dsp:spPr>
        <a:xfrm>
          <a:off x="0" y="1279577"/>
          <a:ext cx="10515600" cy="64759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Descriptive statistics</a:t>
          </a:r>
        </a:p>
      </dsp:txBody>
      <dsp:txXfrm>
        <a:off x="31613" y="1311190"/>
        <a:ext cx="10452374" cy="584369"/>
      </dsp:txXfrm>
    </dsp:sp>
    <dsp:sp modelId="{4F3601D4-2A27-4C96-832D-2E18F1DB5D00}">
      <dsp:nvSpPr>
        <dsp:cNvPr id="0" name=""/>
        <dsp:cNvSpPr/>
      </dsp:nvSpPr>
      <dsp:spPr>
        <a:xfrm>
          <a:off x="0" y="2148288"/>
          <a:ext cx="10515600" cy="64759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Removal of nulls</a:t>
          </a:r>
        </a:p>
      </dsp:txBody>
      <dsp:txXfrm>
        <a:off x="31613" y="2179901"/>
        <a:ext cx="10452374" cy="584369"/>
      </dsp:txXfrm>
    </dsp:sp>
    <dsp:sp modelId="{BE7318CD-B25F-46D6-A1EB-9E77654A1B86}">
      <dsp:nvSpPr>
        <dsp:cNvPr id="0" name=""/>
        <dsp:cNvSpPr/>
      </dsp:nvSpPr>
      <dsp:spPr>
        <a:xfrm>
          <a:off x="0" y="3112180"/>
          <a:ext cx="10515600" cy="64759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Visualization </a:t>
          </a:r>
        </a:p>
      </dsp:txBody>
      <dsp:txXfrm>
        <a:off x="31613" y="3143793"/>
        <a:ext cx="10452374" cy="58436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46C7B8-2F53-4082-9E94-C2530DB1607B}">
      <dsp:nvSpPr>
        <dsp:cNvPr id="0" name=""/>
        <dsp:cNvSpPr/>
      </dsp:nvSpPr>
      <dsp:spPr>
        <a:xfrm>
          <a:off x="3247" y="131927"/>
          <a:ext cx="2607423" cy="78222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06044" tIns="206044" rIns="206044" bIns="206044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Detecting</a:t>
          </a:r>
        </a:p>
      </dsp:txBody>
      <dsp:txXfrm>
        <a:off x="3247" y="131927"/>
        <a:ext cx="2607423" cy="782227"/>
      </dsp:txXfrm>
    </dsp:sp>
    <dsp:sp modelId="{077AC317-4DF8-4E2A-978F-F75D8815AFDD}">
      <dsp:nvSpPr>
        <dsp:cNvPr id="0" name=""/>
        <dsp:cNvSpPr/>
      </dsp:nvSpPr>
      <dsp:spPr>
        <a:xfrm>
          <a:off x="3247" y="914154"/>
          <a:ext cx="2607423" cy="3011568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7556" tIns="257556" rIns="257556" bIns="257556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Detecting Null-values: 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 err="1"/>
            <a:t>Isnull</a:t>
          </a:r>
          <a:r>
            <a:rPr lang="en-US" sz="1500" kern="1200" dirty="0"/>
            <a:t>(): It is used as an alias for </a:t>
          </a:r>
          <a:r>
            <a:rPr lang="en-US" sz="1500" kern="1200" dirty="0" err="1"/>
            <a:t>dataframe.isna</a:t>
          </a:r>
          <a:r>
            <a:rPr lang="en-US" sz="1500" kern="1200" dirty="0"/>
            <a:t>(). This function returns the </a:t>
          </a:r>
          <a:r>
            <a:rPr lang="en-US" sz="1500" kern="1200" dirty="0" err="1"/>
            <a:t>dataframe</a:t>
          </a:r>
          <a:r>
            <a:rPr lang="en-US" sz="1500" kern="1200" dirty="0"/>
            <a:t> with </a:t>
          </a:r>
          <a:r>
            <a:rPr lang="en-US" sz="1500" kern="1200" dirty="0" err="1"/>
            <a:t>boolean</a:t>
          </a:r>
          <a:r>
            <a:rPr lang="en-US" sz="1500" kern="1200" dirty="0"/>
            <a:t> values indicating missing values.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Syntax : </a:t>
          </a:r>
          <a:r>
            <a:rPr lang="en-US" sz="1500" kern="1200" dirty="0" err="1"/>
            <a:t>dataframe.isnull</a:t>
          </a:r>
          <a:r>
            <a:rPr lang="en-US" sz="1500" kern="1200" dirty="0"/>
            <a:t>() </a:t>
          </a:r>
        </a:p>
      </dsp:txBody>
      <dsp:txXfrm>
        <a:off x="3247" y="914154"/>
        <a:ext cx="2607423" cy="3011568"/>
      </dsp:txXfrm>
    </dsp:sp>
    <dsp:sp modelId="{3C79D93A-37B8-4104-ABD4-1A56E27D3E53}">
      <dsp:nvSpPr>
        <dsp:cNvPr id="0" name=""/>
        <dsp:cNvSpPr/>
      </dsp:nvSpPr>
      <dsp:spPr>
        <a:xfrm>
          <a:off x="2718565" y="131927"/>
          <a:ext cx="2607423" cy="782227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06044" tIns="206044" rIns="206044" bIns="206044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Handling</a:t>
          </a:r>
        </a:p>
      </dsp:txBody>
      <dsp:txXfrm>
        <a:off x="2718565" y="131927"/>
        <a:ext cx="2607423" cy="782227"/>
      </dsp:txXfrm>
    </dsp:sp>
    <dsp:sp modelId="{5A556CA8-3826-4EFF-A080-CFAC3D5454F3}">
      <dsp:nvSpPr>
        <dsp:cNvPr id="0" name=""/>
        <dsp:cNvSpPr/>
      </dsp:nvSpPr>
      <dsp:spPr>
        <a:xfrm>
          <a:off x="2718565" y="914154"/>
          <a:ext cx="2607423" cy="3011568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7556" tIns="257556" rIns="257556" bIns="257556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Handling null values: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/>
            <a:t>Dropping the rows with null values: dropna() function is used to delete rows or columns with null values.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/>
            <a:t>Replacing missing values: fillna() function can fill the missing values with a special value value like mean or median.</a:t>
          </a:r>
        </a:p>
      </dsp:txBody>
      <dsp:txXfrm>
        <a:off x="2718565" y="914154"/>
        <a:ext cx="2607423" cy="30115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6/7/layout/HorizontalActionList">
  <dgm:title val="Horizontal Action List"/>
  <dgm:desc val="Used to show non-sequential or grouped lists of information. Works well with large amounts of text. All text has the same level of emphasis, and direction is not implied."/>
  <dgm:catLst>
    <dgm:cat type="list" pri="5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 fact="0.6"/>
      <dgm:constr type="h" for="des" forName="composite" op="equ"/>
      <dgm:constr type="w" for="ch" forName="composite" refType="w"/>
      <dgm:constr type="w" for="des" forName="parTx"/>
      <dgm:constr type="h" for="des" forName="parTx" op="equ"/>
      <dgm:constr type="w" for="des" forName="desTx"/>
      <dgm:constr type="primFontSz" for="des" forName="parTx" val="54"/>
      <dgm:constr type="primFontSz" for="des" forName="desTx" refType="primFontSz" refFor="des" refForName="parTx" op="lte" fact="0.75"/>
      <dgm:constr type="h" for="des" forName="desTx" op="equ"/>
      <dgm:constr type="w" for="ch" forName="space" op="equ" val="3"/>
    </dgm:constrLst>
    <dgm:ruleLst>
      <dgm:rule type="w" for="ch" forName="composite" val="0" fact="NaN" max="NaN"/>
    </dgm:ruleLst>
    <dgm:forEach name="Name6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3"/>
            <dgm:constr type="h"/>
            <dgm:constr type="tMarg" refType="w" fact="0.224"/>
            <dgm:constr type="bMarg" refType="w" fact="0.224"/>
            <dgm:constr type="lMarg" refType="w" fact="0.224"/>
            <dgm:constr type="rMarg" refType="w" fact="0.224"/>
          </dgm:constrLst>
          <dgm:ruleLst>
            <dgm:rule type="h" val="INF" fact="NaN" max="NaN"/>
            <dgm:rule type="primFontSz" val="14" fact="NaN" max="NaN"/>
          </dgm:ruleLst>
        </dgm:layoutNode>
        <dgm:layoutNode name="desTx" styleLbl="alignAccFollowNode1">
          <dgm:varLst/>
          <dgm:alg type="tx">
            <dgm:param type="stBulletLvl" val="0"/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primFontSz" val="28"/>
            <dgm:constr type="tMarg" refType="w" fact="0.28"/>
            <dgm:constr type="bMarg" refType="w" fact="0.28"/>
            <dgm:constr type="lMarg" refType="w" fact="0.28"/>
            <dgm:constr type="rMarg" refType="w" fact="0.28"/>
          </dgm:constrLst>
          <dgm:ruleLst>
            <dgm:rule type="h" val="INF" fact="NaN" max="NaN"/>
            <dgm:rule type="primFontSz" val="11" fact="NaN" max="NaN"/>
          </dgm:ruleLst>
        </dgm:layoutNode>
      </dgm:layoutNode>
      <dgm:forEach name="Name19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4AB34A-EAF0-9E4A-B8F3-BB9DADA82E2E}" type="datetimeFigureOut">
              <a:rPr lang="en-US" smtClean="0"/>
              <a:t>4/5/2022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B213B6-18CF-864A-8E38-CE6E5D294B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381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C17044-C38C-F045-B7C8-87F0FC0647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B31575-CBA0-104D-B57B-7959A05F3B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E4C115-7298-5043-A537-31243B529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BF6662-BF61-AD4B-B79A-F79BBCF0CE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23F8A-0364-714E-9508-CF0D7223CC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058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FF5A29-6A92-9143-A279-F1202D47E6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36BF386-B80E-F245-8534-929EEFE708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047C11-D42D-9548-914C-7EF7BFA1C7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48719A-A6F0-4941-B0E3-A7AF490D18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23F8A-0364-714E-9508-CF0D7223CC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88926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E6E612B-BDB8-AE4A-B097-27327A6CAFE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B62987-859F-614B-94A5-46871E628A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0097AA-74F1-7C48-AB42-93CF3B0004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00651A-6197-934D-B902-C9A4A6C65A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23F8A-0364-714E-9508-CF0D7223CC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0671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4F1294-43AC-294E-BBAB-594615A97E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981309-41EF-3641-9B97-A50CD344A1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26B373-6E49-AC4D-BECE-4B9A2F5B3E9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DA47D-3C0E-7143-8D38-E5F965A20965}" type="datetime1">
              <a:rPr lang="en-US" smtClean="0"/>
              <a:t>4/5/2022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EE414A-215B-634D-A8E9-A3E796CBE2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B0EEE1-6585-D344-A4EA-431788671F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23F8A-0364-714E-9508-CF0D7223CC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03395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809672-B414-6940-8F4A-9CB12363AE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00A325-4264-1343-82BF-0168D73820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0B5866-0E0C-C54E-B951-BF88C93E71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9A0FA8-56B6-FD4B-96B9-A9858EFCA6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23F8A-0364-714E-9508-CF0D7223CC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279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EB95D7-E999-5940-AD24-F457BC4AF0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A81FFE-7177-EC4C-A7FE-31BBD2F088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F8D523-DA93-804D-AF71-245BA72701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FFC33C-87C2-394C-B7FE-488C24F665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F77BDA-114C-0C42-95FB-6F723ED5E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23F8A-0364-714E-9508-CF0D7223CC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0289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DA2FB7-36E2-2549-9CEE-A07D6AE294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30A7B9-C80F-F64B-A3A3-F594FCEA8D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E0CA53-748D-454E-8394-F9502F0A99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C81BE75-AAA5-734C-9B62-8453F00A7D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943A264-73C8-EC4E-8FBB-AE14884530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EE30A75-3BCD-9B40-B1B7-21400E28FF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70625C3-755C-264C-AFCD-E7BA660F5B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23F8A-0364-714E-9508-CF0D7223CC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3660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69B610-1BB5-044C-BD95-3B78121A9B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5B39CD-2B65-164D-A0EB-71D0873F0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FA51669-96B1-AD48-B651-18BFF7A605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23F8A-0364-714E-9508-CF0D7223CC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775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D4B47AD-DB57-3B42-817B-502E888C77C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CBA57C7-5850-8B44-BFDC-AAA43D5D0069}" type="datetime1">
              <a:rPr lang="en-US" smtClean="0"/>
              <a:t>4/5/2022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25DCA38-DB2E-5B44-B7A2-37DEB191FA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D851E6-EDB6-A946-B501-EF701C0F4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23F8A-0364-714E-9508-CF0D7223CC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479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FA0700-6223-8B47-B897-0B9E87DAAA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649A69-2437-4B40-9A3A-0897BC7429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0B116B-E135-C344-BC3D-D4BA7F185D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907DF0-7A9F-5748-BEE1-7F51AC91BB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D9E8B5-CE4A-D041-A258-B4CEA6BEF2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23F8A-0364-714E-9508-CF0D7223CC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4432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0D02D7-773F-7E41-A425-5DBEC7456A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FA94140-C55D-BD4B-8BC8-C9B627A090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66A228-8865-E245-826C-C4B8649B87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2A10DC-43EB-064D-9BDC-E7189BC71D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44F6E2-FF13-644E-A4D9-AB638F1F5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23F8A-0364-714E-9508-CF0D7223CC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3726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08F7D19-848F-674D-AE8F-4E278C49A3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566AF8-0A2A-264E-B9D8-D46C322D8D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5A1BAB-96FB-B145-A570-6CA73A090A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1003AA-4E4A-BF4E-B20C-9669E3914C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119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623F8A-0364-714E-9508-CF0D7223CC77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 descr="A picture containing logo&#10;&#10;Description automatically generated">
            <a:extLst>
              <a:ext uri="{FF2B5EF4-FFF2-40B4-BE49-F238E27FC236}">
                <a16:creationId xmlns:a16="http://schemas.microsoft.com/office/drawing/2014/main" id="{30789A7A-AC75-474E-B0B9-1ECFA0E3C1E6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0551619" y="230188"/>
            <a:ext cx="1460500" cy="14605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9F72F29D-11E5-DE40-B230-B3340BB82DA9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353518" y="6352936"/>
            <a:ext cx="3227882" cy="371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63512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pandas.pydata.org/docs/user_guide/missing_data.html" TargetMode="External"/><Relationship Id="rId2" Type="http://schemas.openxmlformats.org/officeDocument/2006/relationships/hyperlink" Target="https://pandas.pydata.org/docs/user_guide/index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pandas.pydata.org/docs/user_guide/visualization.html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1ED8053C-AF28-403A-90F2-67A100EDEC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10BCDCE7-03A4-438B-9B4A-0F5E37C4C1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2677" y="456020"/>
            <a:ext cx="6737282" cy="6032228"/>
          </a:xfrm>
          <a:custGeom>
            <a:avLst/>
            <a:gdLst>
              <a:gd name="connsiteX0" fmla="*/ 3069307 w 6737282"/>
              <a:gd name="connsiteY0" fmla="*/ 4550727 h 6032228"/>
              <a:gd name="connsiteX1" fmla="*/ 3741218 w 6737282"/>
              <a:gd name="connsiteY1" fmla="*/ 4550727 h 6032228"/>
              <a:gd name="connsiteX2" fmla="*/ 3772850 w 6737282"/>
              <a:gd name="connsiteY2" fmla="*/ 4554928 h 6032228"/>
              <a:gd name="connsiteX3" fmla="*/ 3794605 w 6737282"/>
              <a:gd name="connsiteY3" fmla="*/ 4564050 h 6032228"/>
              <a:gd name="connsiteX4" fmla="*/ 3781310 w 6737282"/>
              <a:gd name="connsiteY4" fmla="*/ 4587045 h 6032228"/>
              <a:gd name="connsiteX5" fmla="*/ 3310252 w 6737282"/>
              <a:gd name="connsiteY5" fmla="*/ 5401750 h 6032228"/>
              <a:gd name="connsiteX6" fmla="*/ 3029607 w 6737282"/>
              <a:gd name="connsiteY6" fmla="*/ 5564857 h 6032228"/>
              <a:gd name="connsiteX7" fmla="*/ 2804017 w 6737282"/>
              <a:gd name="connsiteY7" fmla="*/ 5564857 h 6032228"/>
              <a:gd name="connsiteX8" fmla="*/ 2777701 w 6737282"/>
              <a:gd name="connsiteY8" fmla="*/ 5564857 h 6032228"/>
              <a:gd name="connsiteX9" fmla="*/ 2752589 w 6737282"/>
              <a:gd name="connsiteY9" fmla="*/ 5521614 h 6032228"/>
              <a:gd name="connsiteX10" fmla="*/ 2629590 w 6737282"/>
              <a:gd name="connsiteY10" fmla="*/ 5309799 h 6032228"/>
              <a:gd name="connsiteX11" fmla="*/ 2629590 w 6737282"/>
              <a:gd name="connsiteY11" fmla="*/ 5191240 h 6032228"/>
              <a:gd name="connsiteX12" fmla="*/ 2966272 w 6737282"/>
              <a:gd name="connsiteY12" fmla="*/ 4611452 h 6032228"/>
              <a:gd name="connsiteX13" fmla="*/ 3069307 w 6737282"/>
              <a:gd name="connsiteY13" fmla="*/ 4550727 h 6032228"/>
              <a:gd name="connsiteX14" fmla="*/ 1224899 w 6737282"/>
              <a:gd name="connsiteY14" fmla="*/ 1805663 h 6032228"/>
              <a:gd name="connsiteX15" fmla="*/ 3029607 w 6737282"/>
              <a:gd name="connsiteY15" fmla="*/ 1805663 h 6032228"/>
              <a:gd name="connsiteX16" fmla="*/ 3310252 w 6737282"/>
              <a:gd name="connsiteY16" fmla="*/ 1968768 h 6032228"/>
              <a:gd name="connsiteX17" fmla="*/ 4210657 w 6737282"/>
              <a:gd name="connsiteY17" fmla="*/ 3526038 h 6032228"/>
              <a:gd name="connsiteX18" fmla="*/ 4210657 w 6737282"/>
              <a:gd name="connsiteY18" fmla="*/ 3844482 h 6032228"/>
              <a:gd name="connsiteX19" fmla="*/ 3876331 w 6737282"/>
              <a:gd name="connsiteY19" fmla="*/ 4422707 h 6032228"/>
              <a:gd name="connsiteX20" fmla="*/ 3848154 w 6737282"/>
              <a:gd name="connsiteY20" fmla="*/ 4471437 h 6032228"/>
              <a:gd name="connsiteX21" fmla="*/ 3849146 w 6737282"/>
              <a:gd name="connsiteY21" fmla="*/ 4471853 h 6032228"/>
              <a:gd name="connsiteX22" fmla="*/ 3898870 w 6737282"/>
              <a:gd name="connsiteY22" fmla="*/ 4522003 h 6032228"/>
              <a:gd name="connsiteX23" fmla="*/ 4277006 w 6737282"/>
              <a:gd name="connsiteY23" fmla="*/ 5175999 h 6032228"/>
              <a:gd name="connsiteX24" fmla="*/ 4277006 w 6737282"/>
              <a:gd name="connsiteY24" fmla="*/ 5309735 h 6032228"/>
              <a:gd name="connsiteX25" fmla="*/ 3898870 w 6737282"/>
              <a:gd name="connsiteY25" fmla="*/ 5963729 h 6032228"/>
              <a:gd name="connsiteX26" fmla="*/ 3781007 w 6737282"/>
              <a:gd name="connsiteY26" fmla="*/ 6032228 h 6032228"/>
              <a:gd name="connsiteX27" fmla="*/ 3023096 w 6737282"/>
              <a:gd name="connsiteY27" fmla="*/ 6032228 h 6032228"/>
              <a:gd name="connsiteX28" fmla="*/ 2906872 w 6737282"/>
              <a:gd name="connsiteY28" fmla="*/ 5963729 h 6032228"/>
              <a:gd name="connsiteX29" fmla="*/ 2703170 w 6737282"/>
              <a:gd name="connsiteY29" fmla="*/ 5612942 h 6032228"/>
              <a:gd name="connsiteX30" fmla="*/ 2680159 w 6737282"/>
              <a:gd name="connsiteY30" fmla="*/ 5573313 h 6032228"/>
              <a:gd name="connsiteX31" fmla="*/ 2698265 w 6737282"/>
              <a:gd name="connsiteY31" fmla="*/ 5573313 h 6032228"/>
              <a:gd name="connsiteX32" fmla="*/ 2783846 w 6737282"/>
              <a:gd name="connsiteY32" fmla="*/ 5573313 h 6032228"/>
              <a:gd name="connsiteX33" fmla="*/ 2821023 w 6737282"/>
              <a:gd name="connsiteY33" fmla="*/ 5637336 h 6032228"/>
              <a:gd name="connsiteX34" fmla="*/ 2963060 w 6737282"/>
              <a:gd name="connsiteY34" fmla="*/ 5881934 h 6032228"/>
              <a:gd name="connsiteX35" fmla="*/ 3066097 w 6737282"/>
              <a:gd name="connsiteY35" fmla="*/ 5942660 h 6032228"/>
              <a:gd name="connsiteX36" fmla="*/ 3738008 w 6737282"/>
              <a:gd name="connsiteY36" fmla="*/ 5942660 h 6032228"/>
              <a:gd name="connsiteX37" fmla="*/ 3842494 w 6737282"/>
              <a:gd name="connsiteY37" fmla="*/ 5881934 h 6032228"/>
              <a:gd name="connsiteX38" fmla="*/ 4177724 w 6737282"/>
              <a:gd name="connsiteY38" fmla="*/ 5302148 h 6032228"/>
              <a:gd name="connsiteX39" fmla="*/ 4177724 w 6737282"/>
              <a:gd name="connsiteY39" fmla="*/ 5183586 h 6032228"/>
              <a:gd name="connsiteX40" fmla="*/ 3842494 w 6737282"/>
              <a:gd name="connsiteY40" fmla="*/ 4603800 h 6032228"/>
              <a:gd name="connsiteX41" fmla="*/ 3798414 w 6737282"/>
              <a:gd name="connsiteY41" fmla="*/ 4559340 h 6032228"/>
              <a:gd name="connsiteX42" fmla="*/ 3793313 w 6737282"/>
              <a:gd name="connsiteY42" fmla="*/ 4557203 h 6032228"/>
              <a:gd name="connsiteX43" fmla="*/ 3820657 w 6737282"/>
              <a:gd name="connsiteY43" fmla="*/ 4509913 h 6032228"/>
              <a:gd name="connsiteX44" fmla="*/ 3840991 w 6737282"/>
              <a:gd name="connsiteY44" fmla="*/ 4474742 h 6032228"/>
              <a:gd name="connsiteX45" fmla="*/ 3819900 w 6737282"/>
              <a:gd name="connsiteY45" fmla="*/ 4465898 h 6032228"/>
              <a:gd name="connsiteX46" fmla="*/ 3784219 w 6737282"/>
              <a:gd name="connsiteY46" fmla="*/ 4461158 h 6032228"/>
              <a:gd name="connsiteX47" fmla="*/ 3026307 w 6737282"/>
              <a:gd name="connsiteY47" fmla="*/ 4461158 h 6032228"/>
              <a:gd name="connsiteX48" fmla="*/ 2910084 w 6737282"/>
              <a:gd name="connsiteY48" fmla="*/ 4529655 h 6032228"/>
              <a:gd name="connsiteX49" fmla="*/ 2530310 w 6737282"/>
              <a:gd name="connsiteY49" fmla="*/ 5183651 h 6032228"/>
              <a:gd name="connsiteX50" fmla="*/ 2530310 w 6737282"/>
              <a:gd name="connsiteY50" fmla="*/ 5317387 h 6032228"/>
              <a:gd name="connsiteX51" fmla="*/ 2655664 w 6737282"/>
              <a:gd name="connsiteY51" fmla="*/ 5533256 h 6032228"/>
              <a:gd name="connsiteX52" fmla="*/ 2674015 w 6737282"/>
              <a:gd name="connsiteY52" fmla="*/ 5564857 h 6032228"/>
              <a:gd name="connsiteX53" fmla="*/ 2589005 w 6737282"/>
              <a:gd name="connsiteY53" fmla="*/ 5564857 h 6032228"/>
              <a:gd name="connsiteX54" fmla="*/ 1224899 w 6737282"/>
              <a:gd name="connsiteY54" fmla="*/ 5564857 h 6032228"/>
              <a:gd name="connsiteX55" fmla="*/ 948151 w 6737282"/>
              <a:gd name="connsiteY55" fmla="*/ 5401750 h 6032228"/>
              <a:gd name="connsiteX56" fmla="*/ 43851 w 6737282"/>
              <a:gd name="connsiteY56" fmla="*/ 3844482 h 6032228"/>
              <a:gd name="connsiteX57" fmla="*/ 43851 w 6737282"/>
              <a:gd name="connsiteY57" fmla="*/ 3526038 h 6032228"/>
              <a:gd name="connsiteX58" fmla="*/ 948151 w 6737282"/>
              <a:gd name="connsiteY58" fmla="*/ 1968768 h 6032228"/>
              <a:gd name="connsiteX59" fmla="*/ 1224899 w 6737282"/>
              <a:gd name="connsiteY59" fmla="*/ 1805663 h 6032228"/>
              <a:gd name="connsiteX60" fmla="*/ 4371720 w 6737282"/>
              <a:gd name="connsiteY60" fmla="*/ 257854 h 6032228"/>
              <a:gd name="connsiteX61" fmla="*/ 5796146 w 6737282"/>
              <a:gd name="connsiteY61" fmla="*/ 257854 h 6032228"/>
              <a:gd name="connsiteX62" fmla="*/ 5999634 w 6737282"/>
              <a:gd name="connsiteY62" fmla="*/ 374270 h 6032228"/>
              <a:gd name="connsiteX63" fmla="*/ 6711846 w 6737282"/>
              <a:gd name="connsiteY63" fmla="*/ 1628971 h 6032228"/>
              <a:gd name="connsiteX64" fmla="*/ 6711846 w 6737282"/>
              <a:gd name="connsiteY64" fmla="*/ 1870427 h 6032228"/>
              <a:gd name="connsiteX65" fmla="*/ 5999634 w 6737282"/>
              <a:gd name="connsiteY65" fmla="*/ 3125126 h 6032228"/>
              <a:gd name="connsiteX66" fmla="*/ 5796146 w 6737282"/>
              <a:gd name="connsiteY66" fmla="*/ 3241542 h 6032228"/>
              <a:gd name="connsiteX67" fmla="*/ 4371720 w 6737282"/>
              <a:gd name="connsiteY67" fmla="*/ 3241542 h 6032228"/>
              <a:gd name="connsiteX68" fmla="*/ 4168233 w 6737282"/>
              <a:gd name="connsiteY68" fmla="*/ 3125126 h 6032228"/>
              <a:gd name="connsiteX69" fmla="*/ 3456020 w 6737282"/>
              <a:gd name="connsiteY69" fmla="*/ 1870427 h 6032228"/>
              <a:gd name="connsiteX70" fmla="*/ 3456020 w 6737282"/>
              <a:gd name="connsiteY70" fmla="*/ 1628971 h 6032228"/>
              <a:gd name="connsiteX71" fmla="*/ 4168233 w 6737282"/>
              <a:gd name="connsiteY71" fmla="*/ 374270 h 6032228"/>
              <a:gd name="connsiteX72" fmla="*/ 4371720 w 6737282"/>
              <a:gd name="connsiteY72" fmla="*/ 257854 h 6032228"/>
              <a:gd name="connsiteX73" fmla="*/ 2350132 w 6737282"/>
              <a:gd name="connsiteY73" fmla="*/ 0 h 6032228"/>
              <a:gd name="connsiteX74" fmla="*/ 3150522 w 6737282"/>
              <a:gd name="connsiteY74" fmla="*/ 0 h 6032228"/>
              <a:gd name="connsiteX75" fmla="*/ 3264863 w 6737282"/>
              <a:gd name="connsiteY75" fmla="*/ 65415 h 6032228"/>
              <a:gd name="connsiteX76" fmla="*/ 3665057 w 6737282"/>
              <a:gd name="connsiteY76" fmla="*/ 770436 h 6032228"/>
              <a:gd name="connsiteX77" fmla="*/ 3665057 w 6737282"/>
              <a:gd name="connsiteY77" fmla="*/ 906111 h 6032228"/>
              <a:gd name="connsiteX78" fmla="*/ 3264863 w 6737282"/>
              <a:gd name="connsiteY78" fmla="*/ 1611131 h 6032228"/>
              <a:gd name="connsiteX79" fmla="*/ 3150522 w 6737282"/>
              <a:gd name="connsiteY79" fmla="*/ 1676547 h 6032228"/>
              <a:gd name="connsiteX80" fmla="*/ 2350132 w 6737282"/>
              <a:gd name="connsiteY80" fmla="*/ 1676547 h 6032228"/>
              <a:gd name="connsiteX81" fmla="*/ 2235791 w 6737282"/>
              <a:gd name="connsiteY81" fmla="*/ 1611131 h 6032228"/>
              <a:gd name="connsiteX82" fmla="*/ 1835596 w 6737282"/>
              <a:gd name="connsiteY82" fmla="*/ 906111 h 6032228"/>
              <a:gd name="connsiteX83" fmla="*/ 1835596 w 6737282"/>
              <a:gd name="connsiteY83" fmla="*/ 770436 h 6032228"/>
              <a:gd name="connsiteX84" fmla="*/ 2235791 w 6737282"/>
              <a:gd name="connsiteY84" fmla="*/ 65415 h 6032228"/>
              <a:gd name="connsiteX85" fmla="*/ 2350132 w 6737282"/>
              <a:gd name="connsiteY85" fmla="*/ 0 h 60322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</a:cxnLst>
            <a:rect l="l" t="t" r="r" b="b"/>
            <a:pathLst>
              <a:path w="6737282" h="6032228">
                <a:moveTo>
                  <a:pt x="3069307" y="4550727"/>
                </a:moveTo>
                <a:cubicBezTo>
                  <a:pt x="3069307" y="4550727"/>
                  <a:pt x="3069307" y="4550727"/>
                  <a:pt x="3741218" y="4550727"/>
                </a:cubicBezTo>
                <a:cubicBezTo>
                  <a:pt x="3752102" y="4550727"/>
                  <a:pt x="3762715" y="4552172"/>
                  <a:pt x="3772850" y="4554928"/>
                </a:cubicBezTo>
                <a:lnTo>
                  <a:pt x="3794605" y="4564050"/>
                </a:lnTo>
                <a:lnTo>
                  <a:pt x="3781310" y="4587045"/>
                </a:lnTo>
                <a:cubicBezTo>
                  <a:pt x="3661093" y="4794962"/>
                  <a:pt x="3507216" y="5061097"/>
                  <a:pt x="3310252" y="5401750"/>
                </a:cubicBezTo>
                <a:cubicBezTo>
                  <a:pt x="3251786" y="5502720"/>
                  <a:pt x="3146542" y="5564857"/>
                  <a:pt x="3029607" y="5564857"/>
                </a:cubicBezTo>
                <a:cubicBezTo>
                  <a:pt x="3029607" y="5564857"/>
                  <a:pt x="3029607" y="5564857"/>
                  <a:pt x="2804017" y="5564857"/>
                </a:cubicBezTo>
                <a:lnTo>
                  <a:pt x="2777701" y="5564857"/>
                </a:lnTo>
                <a:lnTo>
                  <a:pt x="2752589" y="5521614"/>
                </a:lnTo>
                <a:cubicBezTo>
                  <a:pt x="2717623" y="5461398"/>
                  <a:pt x="2676936" y="5391332"/>
                  <a:pt x="2629590" y="5309799"/>
                </a:cubicBezTo>
                <a:cubicBezTo>
                  <a:pt x="2607824" y="5273652"/>
                  <a:pt x="2607824" y="5227386"/>
                  <a:pt x="2629590" y="5191240"/>
                </a:cubicBezTo>
                <a:cubicBezTo>
                  <a:pt x="2629590" y="5191240"/>
                  <a:pt x="2629590" y="5191240"/>
                  <a:pt x="2966272" y="4611452"/>
                </a:cubicBezTo>
                <a:cubicBezTo>
                  <a:pt x="2986590" y="4573861"/>
                  <a:pt x="3027221" y="4550727"/>
                  <a:pt x="3069307" y="4550727"/>
                </a:cubicBezTo>
                <a:close/>
                <a:moveTo>
                  <a:pt x="1224899" y="1805663"/>
                </a:moveTo>
                <a:cubicBezTo>
                  <a:pt x="1224899" y="1805663"/>
                  <a:pt x="1224899" y="1805663"/>
                  <a:pt x="3029607" y="1805663"/>
                </a:cubicBezTo>
                <a:cubicBezTo>
                  <a:pt x="3146542" y="1805663"/>
                  <a:pt x="3251786" y="1867798"/>
                  <a:pt x="3310252" y="1968768"/>
                </a:cubicBezTo>
                <a:cubicBezTo>
                  <a:pt x="3310252" y="1968768"/>
                  <a:pt x="3310252" y="1968768"/>
                  <a:pt x="4210657" y="3526038"/>
                </a:cubicBezTo>
                <a:cubicBezTo>
                  <a:pt x="4269126" y="3623125"/>
                  <a:pt x="4269126" y="3747395"/>
                  <a:pt x="4210657" y="3844482"/>
                </a:cubicBezTo>
                <a:cubicBezTo>
                  <a:pt x="4210657" y="3844482"/>
                  <a:pt x="4210657" y="3844482"/>
                  <a:pt x="3876331" y="4422707"/>
                </a:cubicBezTo>
                <a:lnTo>
                  <a:pt x="3848154" y="4471437"/>
                </a:lnTo>
                <a:lnTo>
                  <a:pt x="3849146" y="4471853"/>
                </a:lnTo>
                <a:cubicBezTo>
                  <a:pt x="3869404" y="4483677"/>
                  <a:pt x="3886591" y="4500801"/>
                  <a:pt x="3898870" y="4522003"/>
                </a:cubicBezTo>
                <a:cubicBezTo>
                  <a:pt x="3898870" y="4522003"/>
                  <a:pt x="3898870" y="4522003"/>
                  <a:pt x="4277006" y="5175999"/>
                </a:cubicBezTo>
                <a:cubicBezTo>
                  <a:pt x="4301561" y="5216772"/>
                  <a:pt x="4301561" y="5268961"/>
                  <a:pt x="4277006" y="5309735"/>
                </a:cubicBezTo>
                <a:cubicBezTo>
                  <a:pt x="4277006" y="5309735"/>
                  <a:pt x="4277006" y="5309735"/>
                  <a:pt x="3898870" y="5963729"/>
                </a:cubicBezTo>
                <a:cubicBezTo>
                  <a:pt x="3874314" y="6006133"/>
                  <a:pt x="3830116" y="6032228"/>
                  <a:pt x="3781007" y="6032228"/>
                </a:cubicBezTo>
                <a:cubicBezTo>
                  <a:pt x="3781007" y="6032228"/>
                  <a:pt x="3781007" y="6032228"/>
                  <a:pt x="3023096" y="6032228"/>
                </a:cubicBezTo>
                <a:cubicBezTo>
                  <a:pt x="2975623" y="6032228"/>
                  <a:pt x="2929790" y="6006133"/>
                  <a:pt x="2906872" y="5963729"/>
                </a:cubicBezTo>
                <a:cubicBezTo>
                  <a:pt x="2906872" y="5963729"/>
                  <a:pt x="2906872" y="5963729"/>
                  <a:pt x="2703170" y="5612942"/>
                </a:cubicBezTo>
                <a:lnTo>
                  <a:pt x="2680159" y="5573313"/>
                </a:lnTo>
                <a:lnTo>
                  <a:pt x="2698265" y="5573313"/>
                </a:lnTo>
                <a:lnTo>
                  <a:pt x="2783846" y="5573313"/>
                </a:lnTo>
                <a:lnTo>
                  <a:pt x="2821023" y="5637336"/>
                </a:lnTo>
                <a:cubicBezTo>
                  <a:pt x="2963060" y="5881934"/>
                  <a:pt x="2963060" y="5881934"/>
                  <a:pt x="2963060" y="5881934"/>
                </a:cubicBezTo>
                <a:cubicBezTo>
                  <a:pt x="2983378" y="5919525"/>
                  <a:pt x="3024012" y="5942660"/>
                  <a:pt x="3066097" y="5942660"/>
                </a:cubicBezTo>
                <a:cubicBezTo>
                  <a:pt x="3738008" y="5942660"/>
                  <a:pt x="3738008" y="5942660"/>
                  <a:pt x="3738008" y="5942660"/>
                </a:cubicBezTo>
                <a:cubicBezTo>
                  <a:pt x="3781543" y="5942660"/>
                  <a:pt x="3820726" y="5919525"/>
                  <a:pt x="3842494" y="5881934"/>
                </a:cubicBezTo>
                <a:cubicBezTo>
                  <a:pt x="4177724" y="5302148"/>
                  <a:pt x="4177724" y="5302148"/>
                  <a:pt x="4177724" y="5302148"/>
                </a:cubicBezTo>
                <a:cubicBezTo>
                  <a:pt x="4199492" y="5266000"/>
                  <a:pt x="4199492" y="5219733"/>
                  <a:pt x="4177724" y="5183586"/>
                </a:cubicBezTo>
                <a:cubicBezTo>
                  <a:pt x="3842494" y="4603800"/>
                  <a:pt x="3842494" y="4603800"/>
                  <a:pt x="3842494" y="4603800"/>
                </a:cubicBezTo>
                <a:cubicBezTo>
                  <a:pt x="3831610" y="4585003"/>
                  <a:pt x="3816372" y="4569821"/>
                  <a:pt x="3798414" y="4559340"/>
                </a:cubicBezTo>
                <a:lnTo>
                  <a:pt x="3793313" y="4557203"/>
                </a:lnTo>
                <a:lnTo>
                  <a:pt x="3820657" y="4509913"/>
                </a:lnTo>
                <a:lnTo>
                  <a:pt x="3840991" y="4474742"/>
                </a:lnTo>
                <a:lnTo>
                  <a:pt x="3819900" y="4465898"/>
                </a:lnTo>
                <a:cubicBezTo>
                  <a:pt x="3808466" y="4462788"/>
                  <a:pt x="3796496" y="4461158"/>
                  <a:pt x="3784219" y="4461158"/>
                </a:cubicBezTo>
                <a:cubicBezTo>
                  <a:pt x="3026307" y="4461158"/>
                  <a:pt x="3026307" y="4461158"/>
                  <a:pt x="3026307" y="4461158"/>
                </a:cubicBezTo>
                <a:cubicBezTo>
                  <a:pt x="2978836" y="4461158"/>
                  <a:pt x="2933001" y="4487252"/>
                  <a:pt x="2910084" y="4529655"/>
                </a:cubicBezTo>
                <a:cubicBezTo>
                  <a:pt x="2530310" y="5183651"/>
                  <a:pt x="2530310" y="5183651"/>
                  <a:pt x="2530310" y="5183651"/>
                </a:cubicBezTo>
                <a:cubicBezTo>
                  <a:pt x="2505754" y="5224424"/>
                  <a:pt x="2505754" y="5276613"/>
                  <a:pt x="2530310" y="5317387"/>
                </a:cubicBezTo>
                <a:cubicBezTo>
                  <a:pt x="2577781" y="5399135"/>
                  <a:pt x="2619318" y="5470667"/>
                  <a:pt x="2655664" y="5533256"/>
                </a:cubicBezTo>
                <a:lnTo>
                  <a:pt x="2674015" y="5564857"/>
                </a:lnTo>
                <a:lnTo>
                  <a:pt x="2589005" y="5564857"/>
                </a:lnTo>
                <a:cubicBezTo>
                  <a:pt x="2324644" y="5564857"/>
                  <a:pt x="1901666" y="5564857"/>
                  <a:pt x="1224899" y="5564857"/>
                </a:cubicBezTo>
                <a:cubicBezTo>
                  <a:pt x="1111863" y="5564857"/>
                  <a:pt x="1002722" y="5502720"/>
                  <a:pt x="948151" y="5401750"/>
                </a:cubicBezTo>
                <a:cubicBezTo>
                  <a:pt x="948151" y="5401750"/>
                  <a:pt x="948151" y="5401750"/>
                  <a:pt x="43851" y="3844482"/>
                </a:cubicBezTo>
                <a:cubicBezTo>
                  <a:pt x="-14618" y="3747395"/>
                  <a:pt x="-14618" y="3623125"/>
                  <a:pt x="43851" y="3526038"/>
                </a:cubicBezTo>
                <a:cubicBezTo>
                  <a:pt x="43851" y="3526038"/>
                  <a:pt x="43851" y="3526038"/>
                  <a:pt x="948151" y="1968768"/>
                </a:cubicBezTo>
                <a:cubicBezTo>
                  <a:pt x="1002722" y="1867798"/>
                  <a:pt x="1111863" y="1805663"/>
                  <a:pt x="1224899" y="1805663"/>
                </a:cubicBezTo>
                <a:close/>
                <a:moveTo>
                  <a:pt x="4371720" y="257854"/>
                </a:moveTo>
                <a:cubicBezTo>
                  <a:pt x="5796146" y="257854"/>
                  <a:pt x="5796146" y="257854"/>
                  <a:pt x="5796146" y="257854"/>
                </a:cubicBezTo>
                <a:cubicBezTo>
                  <a:pt x="5868214" y="257854"/>
                  <a:pt x="5961481" y="309594"/>
                  <a:pt x="5999634" y="374270"/>
                </a:cubicBezTo>
                <a:cubicBezTo>
                  <a:pt x="6711846" y="1628971"/>
                  <a:pt x="6711846" y="1628971"/>
                  <a:pt x="6711846" y="1628971"/>
                </a:cubicBezTo>
                <a:cubicBezTo>
                  <a:pt x="6745761" y="1697958"/>
                  <a:pt x="6745761" y="1801438"/>
                  <a:pt x="6711846" y="1870427"/>
                </a:cubicBezTo>
                <a:cubicBezTo>
                  <a:pt x="5999634" y="3125126"/>
                  <a:pt x="5999634" y="3125126"/>
                  <a:pt x="5999634" y="3125126"/>
                </a:cubicBezTo>
                <a:cubicBezTo>
                  <a:pt x="5961481" y="3189803"/>
                  <a:pt x="5868214" y="3241542"/>
                  <a:pt x="5796146" y="3241542"/>
                </a:cubicBezTo>
                <a:lnTo>
                  <a:pt x="4371720" y="3241542"/>
                </a:lnTo>
                <a:cubicBezTo>
                  <a:pt x="4295413" y="3241542"/>
                  <a:pt x="4202148" y="3189803"/>
                  <a:pt x="4168233" y="3125126"/>
                </a:cubicBezTo>
                <a:cubicBezTo>
                  <a:pt x="3456020" y="1870427"/>
                  <a:pt x="3456020" y="1870427"/>
                  <a:pt x="3456020" y="1870427"/>
                </a:cubicBezTo>
                <a:cubicBezTo>
                  <a:pt x="3417865" y="1801438"/>
                  <a:pt x="3417865" y="1697958"/>
                  <a:pt x="3456020" y="1628971"/>
                </a:cubicBezTo>
                <a:cubicBezTo>
                  <a:pt x="4168233" y="374270"/>
                  <a:pt x="4168233" y="374270"/>
                  <a:pt x="4168233" y="374270"/>
                </a:cubicBezTo>
                <a:cubicBezTo>
                  <a:pt x="4202148" y="309594"/>
                  <a:pt x="4295413" y="257854"/>
                  <a:pt x="4371720" y="257854"/>
                </a:cubicBezTo>
                <a:close/>
                <a:moveTo>
                  <a:pt x="2350132" y="0"/>
                </a:moveTo>
                <a:cubicBezTo>
                  <a:pt x="3150522" y="0"/>
                  <a:pt x="3150522" y="0"/>
                  <a:pt x="3150522" y="0"/>
                </a:cubicBezTo>
                <a:cubicBezTo>
                  <a:pt x="3191018" y="0"/>
                  <a:pt x="3243425" y="29073"/>
                  <a:pt x="3264863" y="65415"/>
                </a:cubicBezTo>
                <a:cubicBezTo>
                  <a:pt x="3665057" y="770436"/>
                  <a:pt x="3665057" y="770436"/>
                  <a:pt x="3665057" y="770436"/>
                </a:cubicBezTo>
                <a:cubicBezTo>
                  <a:pt x="3684115" y="809200"/>
                  <a:pt x="3684115" y="867346"/>
                  <a:pt x="3665057" y="906111"/>
                </a:cubicBezTo>
                <a:cubicBezTo>
                  <a:pt x="3264863" y="1611131"/>
                  <a:pt x="3264863" y="1611131"/>
                  <a:pt x="3264863" y="1611131"/>
                </a:cubicBezTo>
                <a:cubicBezTo>
                  <a:pt x="3243425" y="1647474"/>
                  <a:pt x="3191018" y="1676547"/>
                  <a:pt x="3150522" y="1676547"/>
                </a:cubicBezTo>
                <a:lnTo>
                  <a:pt x="2350132" y="1676547"/>
                </a:lnTo>
                <a:cubicBezTo>
                  <a:pt x="2307254" y="1676547"/>
                  <a:pt x="2254848" y="1647474"/>
                  <a:pt x="2235791" y="1611131"/>
                </a:cubicBezTo>
                <a:cubicBezTo>
                  <a:pt x="1835596" y="906111"/>
                  <a:pt x="1835596" y="906111"/>
                  <a:pt x="1835596" y="906111"/>
                </a:cubicBezTo>
                <a:cubicBezTo>
                  <a:pt x="1814157" y="867346"/>
                  <a:pt x="1814157" y="809200"/>
                  <a:pt x="1835596" y="770436"/>
                </a:cubicBezTo>
                <a:cubicBezTo>
                  <a:pt x="2235791" y="65415"/>
                  <a:pt x="2235791" y="65415"/>
                  <a:pt x="2235791" y="65415"/>
                </a:cubicBezTo>
                <a:cubicBezTo>
                  <a:pt x="2254848" y="29073"/>
                  <a:pt x="2307254" y="0"/>
                  <a:pt x="2350132" y="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1AE2BE7-2998-E045-A2AA-7B106D5408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37760" y="3865615"/>
            <a:ext cx="6757415" cy="1748006"/>
          </a:xfrm>
        </p:spPr>
        <p:txBody>
          <a:bodyPr anchor="t">
            <a:noAutofit/>
          </a:bodyPr>
          <a:lstStyle/>
          <a:p>
            <a:pPr algn="r"/>
            <a:r>
              <a:rPr lang="en-US" sz="4400" dirty="0"/>
              <a:t>Exploratory Data Analysis</a:t>
            </a:r>
            <a:br>
              <a:rPr lang="en-US" sz="4400" dirty="0"/>
            </a:br>
            <a:r>
              <a:rPr lang="en-US" sz="3600" dirty="0"/>
              <a:t>by Neha Mathur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2B455D3-0C33-A44B-8E7F-B70E3AEEF1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8112" y="3519859"/>
            <a:ext cx="2964704" cy="1261443"/>
          </a:xfrm>
          <a:prstGeom prst="rect">
            <a:avLst/>
          </a:prstGeom>
        </p:spPr>
      </p:pic>
      <p:pic>
        <p:nvPicPr>
          <p:cNvPr id="5" name="Picture 4" descr="A picture containing logo&#10;&#10;Description automatically generated">
            <a:extLst>
              <a:ext uri="{FF2B5EF4-FFF2-40B4-BE49-F238E27FC236}">
                <a16:creationId xmlns:a16="http://schemas.microsoft.com/office/drawing/2014/main" id="{E4B008C6-4641-3640-AC17-1CCE7A0C0B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7477" y="1138176"/>
            <a:ext cx="2135083" cy="2135083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D61C92-DF04-3740-BD18-3AB0A73ACD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23F8A-0364-714E-9508-CF0D7223CC77}" type="slidenum">
              <a:rPr lang="en-US" smtClean="0"/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158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0">
            <a:extLst>
              <a:ext uri="{FF2B5EF4-FFF2-40B4-BE49-F238E27FC236}">
                <a16:creationId xmlns:a16="http://schemas.microsoft.com/office/drawing/2014/main" id="{CEB41C5C-0F34-4DDA-9D7C-5E717F35F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36384" y="303591"/>
            <a:ext cx="5735590" cy="589674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127000" cap="sq" cmpd="thinThick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3CA9B98-3B27-0B4D-B704-A84DD2F0C9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640263"/>
            <a:ext cx="5239512" cy="1344975"/>
          </a:xfrm>
        </p:spPr>
        <p:txBody>
          <a:bodyPr>
            <a:normAutofit/>
          </a:bodyPr>
          <a:lstStyle/>
          <a:p>
            <a:r>
              <a:rPr lang="en-US" sz="4000">
                <a:solidFill>
                  <a:schemeClr val="bg1"/>
                </a:solidFill>
              </a:rPr>
              <a:t>Bar-Graph,Histogram and Boxplot</a:t>
            </a:r>
          </a:p>
        </p:txBody>
      </p:sp>
      <p:cxnSp>
        <p:nvCxnSpPr>
          <p:cNvPr id="16" name="Straight Connector 12">
            <a:extLst>
              <a:ext uri="{FF2B5EF4-FFF2-40B4-BE49-F238E27FC236}">
                <a16:creationId xmlns:a16="http://schemas.microsoft.com/office/drawing/2014/main" id="{57E1E5E6-F385-4E9C-B201-BA5BDE5CAD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07023" y="2050687"/>
            <a:ext cx="4562441" cy="0"/>
          </a:xfrm>
          <a:prstGeom prst="line">
            <a:avLst/>
          </a:prstGeom>
          <a:ln w="22225">
            <a:solidFill>
              <a:srgbClr val="E7E6E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C800BB-0C4B-BE4C-B0A3-CCE60878FD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3610" y="2121763"/>
            <a:ext cx="5235490" cy="3773010"/>
          </a:xfrm>
        </p:spPr>
        <p:txBody>
          <a:bodyPr>
            <a:norm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Bar graph: A bar plot is a plot that presents data with rectangular bars with lengths proportional to the values that they represent.</a:t>
            </a:r>
          </a:p>
          <a:p>
            <a:r>
              <a:rPr lang="en-US" sz="2000" dirty="0">
                <a:solidFill>
                  <a:schemeClr val="bg1"/>
                </a:solidFill>
              </a:rPr>
              <a:t>Boxplot : Depicts numerical data graphically through their quartiles. The box extends from the Q1 to Q3 quartile values of the data, with a line at the median (Q2).</a:t>
            </a:r>
          </a:p>
          <a:p>
            <a:r>
              <a:rPr lang="en-US" sz="2000" dirty="0">
                <a:solidFill>
                  <a:schemeClr val="bg1"/>
                </a:solidFill>
              </a:rPr>
              <a:t>Histogram: A histogram is a representation of the distribution of data.</a:t>
            </a:r>
          </a:p>
          <a:p>
            <a:pPr marL="0" indent="0">
              <a:buNone/>
            </a:pPr>
            <a:endParaRPr lang="en-US" sz="2000" dirty="0">
              <a:solidFill>
                <a:schemeClr val="bg1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2B341D5-1947-41F5-BB5A-646DAB8570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94119" y="2962879"/>
            <a:ext cx="3278506" cy="3210908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2F3247-F182-8B40-AA47-BDA67B099B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32623F8A-0364-714E-9508-CF0D7223CC77}" type="slidenum">
              <a:rPr lang="en-US" smtClean="0"/>
              <a:pPr>
                <a:spcAft>
                  <a:spcPts val="600"/>
                </a:spcAft>
              </a:pPr>
              <a:t>9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653DB09-187F-43E5-BD00-C68EF052B6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99739" y="438084"/>
            <a:ext cx="3543378" cy="2342233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3E8FFCBE-C4CB-4F2F-A151-F5BA70E4E18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72625" y="1883373"/>
            <a:ext cx="2619375" cy="2466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68277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CA9B98-3B27-0B4D-B704-A84DD2F0C9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Scatterplot, </a:t>
            </a:r>
            <a:r>
              <a:rPr lang="en-US" dirty="0" err="1"/>
              <a:t>Pieplot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C800BB-0C4B-BE4C-B0A3-CCE60878FD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90261"/>
            <a:ext cx="10515600" cy="4586702"/>
          </a:xfrm>
        </p:spPr>
        <p:txBody>
          <a:bodyPr/>
          <a:lstStyle/>
          <a:p>
            <a:r>
              <a:rPr lang="en-US" sz="2400" dirty="0"/>
              <a:t>Scatterplot : Shows the data as a collection of points.</a:t>
            </a:r>
          </a:p>
          <a:p>
            <a:pPr lvl="3"/>
            <a:r>
              <a:rPr lang="en-US" dirty="0"/>
              <a:t>Syntax: </a:t>
            </a:r>
            <a:r>
              <a:rPr lang="es-ES" dirty="0" err="1"/>
              <a:t>dataframe.plot.scatter</a:t>
            </a:r>
            <a:r>
              <a:rPr lang="es-ES" dirty="0"/>
              <a:t>(x = '</a:t>
            </a:r>
            <a:r>
              <a:rPr lang="es-ES" dirty="0" err="1"/>
              <a:t>x_column_name</a:t>
            </a:r>
            <a:r>
              <a:rPr lang="es-ES" dirty="0"/>
              <a:t>', y = '</a:t>
            </a:r>
            <a:r>
              <a:rPr lang="es-ES" dirty="0" err="1"/>
              <a:t>y_columnn_name</a:t>
            </a:r>
            <a:r>
              <a:rPr lang="es-ES" dirty="0"/>
              <a:t>’)</a:t>
            </a:r>
          </a:p>
          <a:p>
            <a:pPr lvl="3"/>
            <a:endParaRPr lang="en-US" dirty="0"/>
          </a:p>
          <a:p>
            <a:r>
              <a:rPr lang="en-US" sz="2400" dirty="0"/>
              <a:t>Pie plot : Proportional representation of the numerical data in a column.</a:t>
            </a:r>
          </a:p>
          <a:p>
            <a:pPr lvl="3"/>
            <a:r>
              <a:rPr lang="en-US" dirty="0"/>
              <a:t>Syntax: </a:t>
            </a:r>
            <a:r>
              <a:rPr lang="en-US" dirty="0" err="1"/>
              <a:t>dataframe.plot.pie</a:t>
            </a:r>
            <a:r>
              <a:rPr lang="en-US" dirty="0"/>
              <a:t>(y=‘</a:t>
            </a:r>
            <a:r>
              <a:rPr lang="en-US" dirty="0" err="1"/>
              <a:t>column_name</a:t>
            </a:r>
            <a:r>
              <a:rPr lang="en-US" dirty="0"/>
              <a:t>’)</a:t>
            </a:r>
          </a:p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2F3247-F182-8B40-AA47-BDA67B099B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23F8A-0364-714E-9508-CF0D7223CC77}" type="slidenum">
              <a:rPr lang="en-US" smtClean="0"/>
              <a:t>10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8B7DA8B-8C9B-433D-B1C0-37E3607B60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3496470"/>
            <a:ext cx="4296814" cy="274796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14C2F8BC-7B22-428F-8372-E622350658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65868" y="3551101"/>
            <a:ext cx="3116332" cy="26225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40503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CA9B98-3B27-0B4D-B704-A84DD2F0C9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Outlier detection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C800BB-0C4B-BE4C-B0A3-CCE60878FD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90261"/>
            <a:ext cx="10515600" cy="4586702"/>
          </a:xfrm>
        </p:spPr>
        <p:txBody>
          <a:bodyPr/>
          <a:lstStyle/>
          <a:p>
            <a:r>
              <a:rPr lang="en-US" dirty="0"/>
              <a:t>An outlier is a point or set of data points that lie away from the rest of the data values of the dataset.. </a:t>
            </a:r>
          </a:p>
          <a:p>
            <a:r>
              <a:rPr lang="en-US" dirty="0"/>
              <a:t>Outliers are easily identified by visualizing the data.</a:t>
            </a:r>
          </a:p>
          <a:p>
            <a:r>
              <a:rPr lang="en-US" dirty="0"/>
              <a:t>For e.g. </a:t>
            </a:r>
          </a:p>
          <a:p>
            <a:pPr lvl="1"/>
            <a:r>
              <a:rPr lang="en-US" dirty="0"/>
              <a:t>In a boxplot, the data points which lie outside the upper and lower bound can be considered as outliers</a:t>
            </a:r>
          </a:p>
          <a:p>
            <a:pPr lvl="1"/>
            <a:r>
              <a:rPr lang="en-US" dirty="0"/>
              <a:t>In a scatterplot, the data points which lie outside the groups of datapoints can be considered as outliers</a:t>
            </a:r>
          </a:p>
          <a:p>
            <a:pPr marL="457200" lvl="1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2F3247-F182-8B40-AA47-BDA67B099B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23F8A-0364-714E-9508-CF0D7223CC77}" type="slidenum">
              <a:rPr lang="en-US" smtClean="0"/>
              <a:t>11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702B1B7-1E63-4D62-AFAE-263A997E37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96758" y="4890733"/>
            <a:ext cx="2169272" cy="160214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50063EAA-78EE-45B5-A12C-3E39CBF561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80639" y="4711875"/>
            <a:ext cx="3543949" cy="17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01658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CA9B98-3B27-0B4D-B704-A84DD2F0C9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Outlier removal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C800BB-0C4B-BE4C-B0A3-CCE60878FD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90261"/>
            <a:ext cx="10515600" cy="4586702"/>
          </a:xfrm>
        </p:spPr>
        <p:txBody>
          <a:bodyPr/>
          <a:lstStyle/>
          <a:p>
            <a:r>
              <a:rPr lang="en-US" dirty="0"/>
              <a:t>Calculate the IQR as follows: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b="0" i="0" dirty="0">
                <a:solidFill>
                  <a:srgbClr val="0A0C10"/>
                </a:solidFill>
                <a:effectLst/>
                <a:latin typeface="-apple-system"/>
              </a:rPr>
              <a:t>Calculate the first and third quartile (Q1 and Q3)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dirty="0">
                <a:solidFill>
                  <a:srgbClr val="0A0C10"/>
                </a:solidFill>
                <a:latin typeface="-apple-system"/>
              </a:rPr>
              <a:t>Ca</a:t>
            </a:r>
            <a:r>
              <a:rPr lang="en-US" b="0" i="0" dirty="0">
                <a:solidFill>
                  <a:srgbClr val="0A0C10"/>
                </a:solidFill>
                <a:effectLst/>
                <a:latin typeface="-apple-system"/>
              </a:rPr>
              <a:t>lculate the interquartile range, </a:t>
            </a:r>
            <a:r>
              <a:rPr lang="en-US" b="1" i="0" dirty="0">
                <a:solidFill>
                  <a:srgbClr val="0A0C10"/>
                </a:solidFill>
                <a:effectLst/>
                <a:latin typeface="-apple-system"/>
              </a:rPr>
              <a:t>IQR = Q3-Q1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dirty="0">
                <a:solidFill>
                  <a:srgbClr val="0A0C10"/>
                </a:solidFill>
                <a:latin typeface="-apple-system"/>
              </a:rPr>
              <a:t>Find the lower bound which is</a:t>
            </a:r>
            <a:r>
              <a:rPr lang="en-US" b="1" dirty="0">
                <a:solidFill>
                  <a:srgbClr val="0A0C10"/>
                </a:solidFill>
                <a:latin typeface="-apple-system"/>
              </a:rPr>
              <a:t> Q1*1.5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dirty="0">
                <a:solidFill>
                  <a:srgbClr val="0A0C10"/>
                </a:solidFill>
                <a:latin typeface="-apple-system"/>
              </a:rPr>
              <a:t>Find the upper bound which is </a:t>
            </a:r>
            <a:r>
              <a:rPr lang="en-US" b="1" dirty="0">
                <a:solidFill>
                  <a:srgbClr val="0A0C10"/>
                </a:solidFill>
                <a:latin typeface="-apple-system"/>
              </a:rPr>
              <a:t>Q3*1.5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dirty="0">
                <a:solidFill>
                  <a:srgbClr val="0A0C10"/>
                </a:solidFill>
                <a:latin typeface="-apple-system"/>
              </a:rPr>
              <a:t>Replace the data points which lie outside this range.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dirty="0">
                <a:solidFill>
                  <a:srgbClr val="0A0C10"/>
                </a:solidFill>
                <a:latin typeface="-apple-system"/>
              </a:rPr>
              <a:t>They can be replaced by mean or median.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2F3247-F182-8B40-AA47-BDA67B099B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23F8A-0364-714E-9508-CF0D7223CC77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18715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CA9B98-3B27-0B4D-B704-A84DD2F0C9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C800BB-0C4B-BE4C-B0A3-CCE60878FD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More information on EDA tools and Pandas can be found on below links:</a:t>
            </a:r>
          </a:p>
          <a:p>
            <a:pPr lvl="2"/>
            <a:r>
              <a:rPr lang="en-US" dirty="0">
                <a:hlinkClick r:id="rId2"/>
              </a:rPr>
              <a:t>https://pandas.pydata.org/docs/user_guide/index.html</a:t>
            </a:r>
            <a:endParaRPr lang="en-US" dirty="0"/>
          </a:p>
          <a:p>
            <a:pPr lvl="2"/>
            <a:r>
              <a:rPr lang="en-US" dirty="0">
                <a:hlinkClick r:id="rId3"/>
              </a:rPr>
              <a:t>https://pandas.pydata.org/docs/user_guide/missing_data.html</a:t>
            </a:r>
            <a:endParaRPr lang="en-US" dirty="0"/>
          </a:p>
          <a:p>
            <a:pPr lvl="2"/>
            <a:r>
              <a:rPr lang="en-US" dirty="0">
                <a:hlinkClick r:id="rId4"/>
              </a:rPr>
              <a:t>https://pandas.pydata.org/docs/user_guide/visualization.html</a:t>
            </a:r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2F3247-F182-8B40-AA47-BDA67B099B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23F8A-0364-714E-9508-CF0D7223CC77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28885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CA9B98-3B27-0B4D-B704-A84DD2F0C9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5430" y="629268"/>
            <a:ext cx="6586491" cy="1286160"/>
          </a:xfrm>
        </p:spPr>
        <p:txBody>
          <a:bodyPr anchor="b">
            <a:normAutofit/>
          </a:bodyPr>
          <a:lstStyle/>
          <a:p>
            <a:r>
              <a:rPr lang="en-US" sz="4100"/>
              <a:t>What is Exploratory Data Analysis</a:t>
            </a:r>
          </a:p>
        </p:txBody>
      </p:sp>
      <p:pic>
        <p:nvPicPr>
          <p:cNvPr id="9" name="Picture 8" descr="A blurry image of trees&#10;&#10;Description automatically generated with low confidence">
            <a:extLst>
              <a:ext uri="{FF2B5EF4-FFF2-40B4-BE49-F238E27FC236}">
                <a16:creationId xmlns:a16="http://schemas.microsoft.com/office/drawing/2014/main" id="{4B1063B5-13D2-BEFB-DF93-3C02F8766D2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7221" r="37492" b="2"/>
          <a:stretch/>
        </p:blipFill>
        <p:spPr>
          <a:xfrm>
            <a:off x="20" y="10"/>
            <a:ext cx="4635571" cy="6857990"/>
          </a:xfrm>
          <a:prstGeom prst="rect">
            <a:avLst/>
          </a:prstGeom>
          <a:effectLst/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7F400EE-A8A5-48AF-B4D6-291B52C6F0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080934" y="2115117"/>
            <a:ext cx="6309360" cy="0"/>
          </a:xfrm>
          <a:prstGeom prst="line">
            <a:avLst/>
          </a:prstGeom>
          <a:ln w="19050">
            <a:solidFill>
              <a:srgbClr val="67ABE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2F3247-F182-8B40-AA47-BDA67B099B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167042" y="6356350"/>
            <a:ext cx="1186758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32623F8A-0364-714E-9508-CF0D7223CC77}" type="slidenum">
              <a:rPr lang="en-US" smtClean="0"/>
              <a:pPr>
                <a:spcAft>
                  <a:spcPts val="600"/>
                </a:spcAft>
              </a:pPr>
              <a:t>1</a:t>
            </a:fld>
            <a:endParaRPr lang="en-US"/>
          </a:p>
        </p:txBody>
      </p:sp>
      <p:graphicFrame>
        <p:nvGraphicFramePr>
          <p:cNvPr id="8" name="Content Placeholder 2">
            <a:extLst>
              <a:ext uri="{FF2B5EF4-FFF2-40B4-BE49-F238E27FC236}">
                <a16:creationId xmlns:a16="http://schemas.microsoft.com/office/drawing/2014/main" id="{1536926F-8877-D8E4-2C06-7436D81C91A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88027827"/>
              </p:ext>
            </p:extLst>
          </p:nvPr>
        </p:nvGraphicFramePr>
        <p:xfrm>
          <a:off x="4965431" y="2438400"/>
          <a:ext cx="6586489" cy="37854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DC12BEF6-E188-4079-B0D4-2B9DDFDA901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12644" y="6287190"/>
            <a:ext cx="2743200" cy="476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9433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CA9B98-3B27-0B4D-B704-A84DD2F0C9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Importance of EDA</a:t>
            </a:r>
            <a:endParaRPr lang="en-US" dirty="0"/>
          </a:p>
        </p:txBody>
      </p:sp>
      <p:graphicFrame>
        <p:nvGraphicFramePr>
          <p:cNvPr id="10" name="Content Placeholder 2">
            <a:extLst>
              <a:ext uri="{FF2B5EF4-FFF2-40B4-BE49-F238E27FC236}">
                <a16:creationId xmlns:a16="http://schemas.microsoft.com/office/drawing/2014/main" id="{A18FB5D3-FED2-9651-F144-18BC21174D21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2F3247-F182-8B40-AA47-BDA67B099B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23F8A-0364-714E-9508-CF0D7223CC77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65796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CA9B98-3B27-0B4D-B704-A84DD2F0C9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EDA using Pandas</a:t>
            </a:r>
            <a:endParaRPr lang="en-US" dirty="0"/>
          </a:p>
        </p:txBody>
      </p:sp>
      <p:graphicFrame>
        <p:nvGraphicFramePr>
          <p:cNvPr id="40" name="Content Placeholder 2">
            <a:extLst>
              <a:ext uri="{FF2B5EF4-FFF2-40B4-BE49-F238E27FC236}">
                <a16:creationId xmlns:a16="http://schemas.microsoft.com/office/drawing/2014/main" id="{9A4E2606-9FB9-8017-046E-8B85EF20010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9229216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2F3247-F182-8B40-AA47-BDA67B099B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23F8A-0364-714E-9508-CF0D7223CC77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871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CA9B98-3B27-0B4D-B704-A84DD2F0C9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 Packages and data import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C800BB-0C4B-BE4C-B0A3-CCE60878FD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Step 1 : Import pandas to the workplace.</a:t>
            </a:r>
          </a:p>
          <a:p>
            <a:pPr lvl="3"/>
            <a:r>
              <a:rPr lang="en-US" dirty="0"/>
              <a:t>“Import pandas”</a:t>
            </a:r>
          </a:p>
          <a:p>
            <a:pPr lvl="3"/>
            <a:endParaRPr lang="en-US" dirty="0"/>
          </a:p>
          <a:p>
            <a:r>
              <a:rPr lang="en-US" dirty="0"/>
              <a:t>Step 2 : Read data/dataset into Pandas </a:t>
            </a:r>
            <a:r>
              <a:rPr lang="en-US" dirty="0" err="1"/>
              <a:t>dataframe</a:t>
            </a:r>
            <a:r>
              <a:rPr lang="en-US" dirty="0"/>
              <a:t>. Different input formats include:</a:t>
            </a:r>
          </a:p>
          <a:p>
            <a:pPr lvl="2"/>
            <a:r>
              <a:rPr lang="en-US" dirty="0"/>
              <a:t>Excel : </a:t>
            </a:r>
            <a:r>
              <a:rPr lang="en-US" dirty="0" err="1"/>
              <a:t>read_excel</a:t>
            </a:r>
            <a:endParaRPr lang="en-US" dirty="0"/>
          </a:p>
          <a:p>
            <a:pPr lvl="2"/>
            <a:r>
              <a:rPr lang="en-US" dirty="0"/>
              <a:t> CSV:  </a:t>
            </a:r>
            <a:r>
              <a:rPr lang="en-US" dirty="0" err="1"/>
              <a:t>read_csv</a:t>
            </a:r>
            <a:endParaRPr lang="en-US" dirty="0"/>
          </a:p>
          <a:p>
            <a:pPr lvl="2"/>
            <a:r>
              <a:rPr lang="en-US" dirty="0"/>
              <a:t> JSON:  </a:t>
            </a:r>
            <a:r>
              <a:rPr lang="en-US" dirty="0" err="1"/>
              <a:t>read_json</a:t>
            </a:r>
            <a:endParaRPr lang="en-US" dirty="0"/>
          </a:p>
          <a:p>
            <a:pPr lvl="2"/>
            <a:r>
              <a:rPr lang="en-US" dirty="0"/>
              <a:t> HTML and many more </a:t>
            </a:r>
          </a:p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2F3247-F182-8B40-AA47-BDA67B099B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23F8A-0364-714E-9508-CF0D7223CC77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261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10">
            <a:extLst>
              <a:ext uri="{FF2B5EF4-FFF2-40B4-BE49-F238E27FC236}">
                <a16:creationId xmlns:a16="http://schemas.microsoft.com/office/drawing/2014/main" id="{8D70B121-56F4-4848-B38B-182089D909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3CA9B98-3B27-0B4D-B704-A84DD2F0C9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63877"/>
            <a:ext cx="3494362" cy="4930246"/>
          </a:xfrm>
        </p:spPr>
        <p:txBody>
          <a:bodyPr>
            <a:normAutofit/>
          </a:bodyPr>
          <a:lstStyle/>
          <a:p>
            <a:pPr algn="r"/>
            <a:r>
              <a:rPr lang="en-US">
                <a:solidFill>
                  <a:schemeClr val="accent1"/>
                </a:solidFill>
              </a:rPr>
              <a:t>2. Descriptive Stats (Pandas)</a:t>
            </a:r>
          </a:p>
        </p:txBody>
      </p:sp>
      <p:cxnSp>
        <p:nvCxnSpPr>
          <p:cNvPr id="22" name="Straight Connector 12">
            <a:extLst>
              <a:ext uri="{FF2B5EF4-FFF2-40B4-BE49-F238E27FC236}">
                <a16:creationId xmlns:a16="http://schemas.microsoft.com/office/drawing/2014/main" id="{2D72A2C9-F3CA-4216-8BAD-FA4C970C3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C800BB-0C4B-BE4C-B0A3-CCE60878FD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1" y="963877"/>
            <a:ext cx="6377769" cy="4930246"/>
          </a:xfrm>
        </p:spPr>
        <p:txBody>
          <a:bodyPr anchor="ctr">
            <a:normAutofit/>
          </a:bodyPr>
          <a:lstStyle/>
          <a:p>
            <a:r>
              <a:rPr lang="en-US" sz="1700" dirty="0"/>
              <a:t>Used to make preliminary assessments about the population distribution of the variable.</a:t>
            </a:r>
          </a:p>
          <a:p>
            <a:r>
              <a:rPr lang="en-US" sz="1700" dirty="0"/>
              <a:t>Commonly used statistics:</a:t>
            </a:r>
          </a:p>
          <a:p>
            <a:pPr marL="457200" lvl="1" indent="0">
              <a:buNone/>
            </a:pPr>
            <a:r>
              <a:rPr lang="en-US" sz="1700" dirty="0"/>
              <a:t>1. Central tendency : </a:t>
            </a:r>
          </a:p>
          <a:p>
            <a:pPr lvl="2"/>
            <a:r>
              <a:rPr lang="en-US" sz="1700" dirty="0"/>
              <a:t>Mean – The average value of all the data points. : </a:t>
            </a:r>
            <a:r>
              <a:rPr lang="en-US" sz="1700" dirty="0" err="1"/>
              <a:t>dataframe.mean</a:t>
            </a:r>
            <a:r>
              <a:rPr lang="en-US" sz="1700" dirty="0"/>
              <a:t>()</a:t>
            </a:r>
          </a:p>
          <a:p>
            <a:pPr lvl="2"/>
            <a:r>
              <a:rPr lang="en-US" sz="1700" dirty="0"/>
              <a:t>Median – The middle value when all the data points are put in an ordered list: </a:t>
            </a:r>
            <a:r>
              <a:rPr lang="en-US" sz="1700" dirty="0" err="1"/>
              <a:t>dataframe.median</a:t>
            </a:r>
            <a:r>
              <a:rPr lang="en-US" sz="1700" dirty="0"/>
              <a:t>()</a:t>
            </a:r>
          </a:p>
          <a:p>
            <a:pPr lvl="2"/>
            <a:r>
              <a:rPr lang="en-US" sz="1700" dirty="0"/>
              <a:t>Mode – The data point which occurs the most in the dataset :</a:t>
            </a:r>
            <a:r>
              <a:rPr lang="en-US" sz="1700" dirty="0" err="1"/>
              <a:t>dataframe.mode</a:t>
            </a:r>
            <a:r>
              <a:rPr lang="en-US" sz="1700" dirty="0"/>
              <a:t>()</a:t>
            </a:r>
          </a:p>
          <a:p>
            <a:pPr marL="457200" lvl="1" indent="0">
              <a:buNone/>
            </a:pPr>
            <a:r>
              <a:rPr lang="en-US" sz="1700" dirty="0"/>
              <a:t>2. Spread : It is the measure of how far the datapoints are away from the mean or median</a:t>
            </a:r>
          </a:p>
          <a:p>
            <a:pPr lvl="2"/>
            <a:r>
              <a:rPr lang="en-US" sz="1700" dirty="0"/>
              <a:t>Variance - The variance is the mean of the squares of the individual deviations: </a:t>
            </a:r>
            <a:r>
              <a:rPr lang="en-US" sz="1700" dirty="0" err="1"/>
              <a:t>dataframe.var</a:t>
            </a:r>
            <a:r>
              <a:rPr lang="en-US" sz="1700" dirty="0"/>
              <a:t>()</a:t>
            </a:r>
          </a:p>
          <a:p>
            <a:pPr lvl="2"/>
            <a:r>
              <a:rPr lang="en-US" sz="1700" dirty="0"/>
              <a:t>Standard deviation - The standard deviation is the square root of the </a:t>
            </a:r>
            <a:r>
              <a:rPr lang="en-US" sz="1700" dirty="0" err="1"/>
              <a:t>variance:dataframe.std</a:t>
            </a:r>
            <a:r>
              <a:rPr lang="en-US" sz="1700" dirty="0"/>
              <a:t>()</a:t>
            </a:r>
          </a:p>
          <a:p>
            <a:pPr marL="457200" lvl="1" indent="0">
              <a:buNone/>
            </a:pPr>
            <a:r>
              <a:rPr lang="en-US" sz="1700" dirty="0"/>
              <a:t>3. Skewness: It is a measure of asymmetry: </a:t>
            </a:r>
            <a:r>
              <a:rPr lang="en-US" sz="1700" dirty="0" err="1"/>
              <a:t>dataframe.skew</a:t>
            </a:r>
            <a:r>
              <a:rPr lang="en-US" sz="1700" dirty="0"/>
              <a:t>()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2F3247-F182-8B40-AA47-BDA67B099B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71516" y="6033479"/>
            <a:ext cx="782283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32623F8A-0364-714E-9508-CF0D7223CC77}" type="slidenum">
              <a:rPr lang="en-US" sz="1050">
                <a:solidFill>
                  <a:schemeClr val="tx1">
                    <a:alpha val="80000"/>
                  </a:schemeClr>
                </a:solidFill>
              </a:rPr>
              <a:pPr>
                <a:spcAft>
                  <a:spcPts val="600"/>
                </a:spcAft>
              </a:pPr>
              <a:t>5</a:t>
            </a:fld>
            <a:endParaRPr lang="en-US" sz="1050">
              <a:solidFill>
                <a:schemeClr val="tx1">
                  <a:alpha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52047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8D70B121-56F4-4848-B38B-182089D909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3CA9B98-3B27-0B4D-B704-A84DD2F0C9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63877"/>
            <a:ext cx="3494362" cy="4930246"/>
          </a:xfrm>
        </p:spPr>
        <p:txBody>
          <a:bodyPr>
            <a:normAutofit/>
          </a:bodyPr>
          <a:lstStyle/>
          <a:p>
            <a:pPr algn="r"/>
            <a:r>
              <a:rPr lang="en-US">
                <a:solidFill>
                  <a:schemeClr val="accent1"/>
                </a:solidFill>
              </a:rPr>
              <a:t>Descriptive Stats (contd.)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D72A2C9-F3CA-4216-8BAD-FA4C970C3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C800BB-0C4B-BE4C-B0A3-CCE60878FD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1" y="963877"/>
            <a:ext cx="6377769" cy="4930246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400"/>
              <a:t>Other methods to get a quick look on the data:</a:t>
            </a:r>
          </a:p>
          <a:p>
            <a:r>
              <a:rPr lang="en-US" sz="2400"/>
              <a:t>Describe() : Summarizes the central tendency, dispersion and shape of a dataset’s distribution, excluding NaN values.</a:t>
            </a:r>
          </a:p>
          <a:p>
            <a:pPr lvl="2"/>
            <a:r>
              <a:rPr lang="en-US" sz="2400"/>
              <a:t>Syntax: pandas.dataframe.describe()</a:t>
            </a:r>
          </a:p>
          <a:p>
            <a:r>
              <a:rPr lang="en-US" sz="2400"/>
              <a:t>Info() :Prints a concise summary of the dataframe. This method prints information about a dataframe including the index dtype and columns, non-null values and memory usage.</a:t>
            </a:r>
          </a:p>
          <a:p>
            <a:pPr lvl="2"/>
            <a:r>
              <a:rPr lang="en-US" sz="2400"/>
              <a:t>Syntax: pandas.dataframe.info()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2F3247-F182-8B40-AA47-BDA67B099B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71516" y="6033479"/>
            <a:ext cx="782283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32623F8A-0364-714E-9508-CF0D7223CC77}" type="slidenum">
              <a:rPr lang="en-US" sz="1050">
                <a:solidFill>
                  <a:schemeClr val="tx1">
                    <a:alpha val="80000"/>
                  </a:schemeClr>
                </a:solidFill>
              </a:rPr>
              <a:pPr>
                <a:spcAft>
                  <a:spcPts val="600"/>
                </a:spcAft>
              </a:pPr>
              <a:t>6</a:t>
            </a:fld>
            <a:endParaRPr lang="en-US" sz="1050">
              <a:solidFill>
                <a:schemeClr val="tx1">
                  <a:alpha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82895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86B1346C-CCFD-9777-3828-A35C1016846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211" r="817" b="2"/>
          <a:stretch/>
        </p:blipFill>
        <p:spPr>
          <a:xfrm>
            <a:off x="20" y="10"/>
            <a:ext cx="6204384" cy="5114534"/>
          </a:xfrm>
          <a:custGeom>
            <a:avLst/>
            <a:gdLst/>
            <a:ahLst/>
            <a:cxnLst/>
            <a:rect l="l" t="t" r="r" b="b"/>
            <a:pathLst>
              <a:path w="6204404" h="5114544">
                <a:moveTo>
                  <a:pt x="5659431" y="0"/>
                </a:moveTo>
                <a:lnTo>
                  <a:pt x="6157098" y="0"/>
                </a:lnTo>
                <a:lnTo>
                  <a:pt x="6181355" y="190991"/>
                </a:lnTo>
                <a:cubicBezTo>
                  <a:pt x="6196596" y="341154"/>
                  <a:pt x="6204404" y="493515"/>
                  <a:pt x="6204404" y="647700"/>
                </a:cubicBezTo>
                <a:cubicBezTo>
                  <a:pt x="6204404" y="3114670"/>
                  <a:pt x="4205578" y="5114544"/>
                  <a:pt x="1739900" y="5114544"/>
                </a:cubicBezTo>
                <a:cubicBezTo>
                  <a:pt x="1123481" y="5114544"/>
                  <a:pt x="536240" y="4989552"/>
                  <a:pt x="2114" y="4763518"/>
                </a:cubicBezTo>
                <a:lnTo>
                  <a:pt x="0" y="4762561"/>
                </a:lnTo>
                <a:lnTo>
                  <a:pt x="0" y="4226363"/>
                </a:lnTo>
                <a:lnTo>
                  <a:pt x="15791" y="4234455"/>
                </a:lnTo>
                <a:cubicBezTo>
                  <a:pt x="537360" y="4485921"/>
                  <a:pt x="1122182" y="4626842"/>
                  <a:pt x="1739899" y="4626842"/>
                </a:cubicBezTo>
                <a:cubicBezTo>
                  <a:pt x="3936226" y="4626842"/>
                  <a:pt x="5716700" y="2845319"/>
                  <a:pt x="5716700" y="647700"/>
                </a:cubicBezTo>
                <a:cubicBezTo>
                  <a:pt x="5716700" y="510349"/>
                  <a:pt x="5709745" y="374623"/>
                  <a:pt x="5696169" y="240856"/>
                </a:cubicBez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3CA9B98-3B27-0B4D-B704-A84DD2F0C9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1014" y="327026"/>
            <a:ext cx="4164011" cy="2611437"/>
          </a:xfrm>
        </p:spPr>
        <p:txBody>
          <a:bodyPr>
            <a:normAutofit/>
          </a:bodyPr>
          <a:lstStyle/>
          <a:p>
            <a:r>
              <a:rPr lang="en-US" sz="3600"/>
              <a:t>3. Null values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2F3247-F182-8B40-AA47-BDA67B099B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966200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32623F8A-0364-714E-9508-CF0D7223CC77}" type="slidenum">
              <a:rPr lang="en-US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pPr>
                <a:spcAft>
                  <a:spcPts val="600"/>
                </a:spcAft>
              </a:pPr>
              <a:t>7</a:t>
            </a:fld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aphicFrame>
        <p:nvGraphicFramePr>
          <p:cNvPr id="8" name="Content Placeholder 2">
            <a:extLst>
              <a:ext uri="{FF2B5EF4-FFF2-40B4-BE49-F238E27FC236}">
                <a16:creationId xmlns:a16="http://schemas.microsoft.com/office/drawing/2014/main" id="{8C2B6798-23B5-EA6F-1E02-EDEC5BFCF6C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89641060"/>
              </p:ext>
            </p:extLst>
          </p:nvPr>
        </p:nvGraphicFramePr>
        <p:xfrm>
          <a:off x="6381750" y="2119313"/>
          <a:ext cx="5329236" cy="40576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6648785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CA9B98-3B27-0B4D-B704-A84DD2F0C9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4. Visualization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C800BB-0C4B-BE4C-B0A3-CCE60878FD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Univariate: Looking at one variable/column at a time</a:t>
            </a:r>
          </a:p>
          <a:p>
            <a:pPr lvl="1"/>
            <a:r>
              <a:rPr lang="en-US" dirty="0"/>
              <a:t>Bar-graph</a:t>
            </a:r>
          </a:p>
          <a:p>
            <a:pPr lvl="1"/>
            <a:r>
              <a:rPr lang="en-US" dirty="0"/>
              <a:t>Histograms</a:t>
            </a:r>
          </a:p>
          <a:p>
            <a:pPr lvl="1"/>
            <a:r>
              <a:rPr lang="en-US" dirty="0"/>
              <a:t>Boxplot 	</a:t>
            </a:r>
          </a:p>
          <a:p>
            <a:r>
              <a:rPr lang="en-US" dirty="0"/>
              <a:t>Multivariate : Looking at relationship between two or more variables</a:t>
            </a:r>
          </a:p>
          <a:p>
            <a:pPr lvl="1"/>
            <a:r>
              <a:rPr lang="en-US" dirty="0"/>
              <a:t>Scatter plots </a:t>
            </a:r>
          </a:p>
          <a:p>
            <a:pPr lvl="1"/>
            <a:r>
              <a:rPr lang="en-US" dirty="0"/>
              <a:t>Pie plots</a:t>
            </a:r>
          </a:p>
          <a:p>
            <a:pPr lvl="1"/>
            <a:r>
              <a:rPr lang="en-US" dirty="0"/>
              <a:t>Heatmaps(seaborn)</a:t>
            </a:r>
          </a:p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2F3247-F182-8B40-AA47-BDA67B099B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23F8A-0364-714E-9508-CF0D7223CC77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43195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18235</TotalTime>
  <Words>912</Words>
  <Application>Microsoft Office PowerPoint</Application>
  <PresentationFormat>Widescreen</PresentationFormat>
  <Paragraphs>104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-apple-system</vt:lpstr>
      <vt:lpstr>Arial</vt:lpstr>
      <vt:lpstr>Calibri</vt:lpstr>
      <vt:lpstr>Calibri Light</vt:lpstr>
      <vt:lpstr>Wingdings</vt:lpstr>
      <vt:lpstr>Office Theme</vt:lpstr>
      <vt:lpstr>Exploratory Data Analysis by Neha Mathur</vt:lpstr>
      <vt:lpstr>What is Exploratory Data Analysis</vt:lpstr>
      <vt:lpstr>Importance of EDA</vt:lpstr>
      <vt:lpstr>EDA using Pandas</vt:lpstr>
      <vt:lpstr>1. Packages and data import</vt:lpstr>
      <vt:lpstr>2. Descriptive Stats (Pandas)</vt:lpstr>
      <vt:lpstr>Descriptive Stats (contd.)</vt:lpstr>
      <vt:lpstr>3. Null values</vt:lpstr>
      <vt:lpstr>4. Visualization</vt:lpstr>
      <vt:lpstr>Bar-Graph,Histogram and Boxplot</vt:lpstr>
      <vt:lpstr>Scatterplot, Pieplot</vt:lpstr>
      <vt:lpstr>Outlier detection</vt:lpstr>
      <vt:lpstr>Outlier removal</vt:lpstr>
      <vt:lpstr>References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Genc, Yegin</dc:creator>
  <cp:lastModifiedBy>Mathur, Ms. Neha</cp:lastModifiedBy>
  <cp:revision>22</cp:revision>
  <dcterms:created xsi:type="dcterms:W3CDTF">2022-02-22T21:57:20Z</dcterms:created>
  <dcterms:modified xsi:type="dcterms:W3CDTF">2022-04-06T00:45:11Z</dcterms:modified>
</cp:coreProperties>
</file>