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tiff" ContentType="image/tif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4" r:id="rId10"/>
    <p:sldId id="301" r:id="rId11"/>
    <p:sldId id="266" r:id="rId12"/>
    <p:sldId id="268" r:id="rId13"/>
    <p:sldId id="267" r:id="rId14"/>
    <p:sldId id="302" r:id="rId15"/>
    <p:sldId id="269" r:id="rId16"/>
    <p:sldId id="338" r:id="rId17"/>
    <p:sldId id="270" r:id="rId18"/>
    <p:sldId id="271" r:id="rId19"/>
    <p:sldId id="272" r:id="rId20"/>
    <p:sldId id="273" r:id="rId21"/>
    <p:sldId id="339" r:id="rId22"/>
    <p:sldId id="274" r:id="rId23"/>
    <p:sldId id="276" r:id="rId24"/>
    <p:sldId id="275" r:id="rId25"/>
    <p:sldId id="277" r:id="rId26"/>
    <p:sldId id="278" r:id="rId27"/>
    <p:sldId id="279" r:id="rId28"/>
    <p:sldId id="340" r:id="rId29"/>
    <p:sldId id="280" r:id="rId30"/>
    <p:sldId id="281" r:id="rId31"/>
    <p:sldId id="283" r:id="rId32"/>
    <p:sldId id="303" r:id="rId33"/>
    <p:sldId id="284" r:id="rId34"/>
    <p:sldId id="342" r:id="rId35"/>
    <p:sldId id="304" r:id="rId36"/>
    <p:sldId id="287" r:id="rId37"/>
    <p:sldId id="285" r:id="rId38"/>
    <p:sldId id="341" r:id="rId39"/>
    <p:sldId id="305" r:id="rId40"/>
    <p:sldId id="286" r:id="rId41"/>
    <p:sldId id="288" r:id="rId42"/>
    <p:sldId id="289" r:id="rId43"/>
    <p:sldId id="290" r:id="rId44"/>
    <p:sldId id="291" r:id="rId45"/>
    <p:sldId id="299" r:id="rId46"/>
    <p:sldId id="298" r:id="rId47"/>
    <p:sldId id="300" r:id="rId48"/>
    <p:sldId id="292" r:id="rId49"/>
    <p:sldId id="293" r:id="rId5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627" autoAdjust="0"/>
  </p:normalViewPr>
  <p:slideViewPr>
    <p:cSldViewPr>
      <p:cViewPr varScale="1">
        <p:scale>
          <a:sx n="57" d="100"/>
          <a:sy n="57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3" Type="http://schemas.openxmlformats.org/officeDocument/2006/relationships/tableStyles" Target="tableStyles.xml"/><Relationship Id="rId52" Type="http://schemas.openxmlformats.org/officeDocument/2006/relationships/viewProps" Target="viewProps.xml"/><Relationship Id="rId51" Type="http://schemas.openxmlformats.org/officeDocument/2006/relationships/presProps" Target="presProps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A84A6-75C8-444A-9380-9A531CB331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244AE-0449-41AB-9BAA-24E8C235A8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3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tel:141159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448271"/>
          </a:xfrm>
        </p:spPr>
        <p:txBody>
          <a:bodyPr>
            <a:normAutofit/>
          </a:bodyPr>
          <a:lstStyle/>
          <a:p>
            <a:r>
              <a:rPr lang="zh-CN" altLang="zh-CN" b="1" dirty="0">
                <a:latin typeface="+mj-ea"/>
              </a:rPr>
              <a:t>汉语语音教学的捷径</a:t>
            </a:r>
            <a:br>
              <a:rPr lang="zh-CN" altLang="zh-CN" sz="3600" b="1" dirty="0">
                <a:latin typeface="+mj-ea"/>
              </a:rPr>
            </a:br>
            <a:r>
              <a:rPr lang="zh-CN" altLang="zh-CN" sz="3600" b="1" dirty="0" smtClean="0">
                <a:latin typeface="+mj-ea"/>
              </a:rPr>
              <a:t>—</a:t>
            </a:r>
            <a:r>
              <a:rPr lang="zh-CN" altLang="zh-CN" sz="3600" b="1" dirty="0">
                <a:latin typeface="+mj-ea"/>
              </a:rPr>
              <a:t>普通话简明音系</a:t>
            </a:r>
            <a:r>
              <a:rPr lang="zh-CN" altLang="zh-CN" sz="3600" b="1" dirty="0" smtClean="0">
                <a:latin typeface="+mj-ea"/>
              </a:rPr>
              <a:t>解说</a:t>
            </a:r>
            <a:r>
              <a:rPr lang="en-US" altLang="zh-CN" b="1" dirty="0">
                <a:latin typeface="+mj-ea"/>
              </a:rPr>
              <a:t> </a:t>
            </a:r>
            <a:endParaRPr lang="zh-CN" altLang="en-US" b="1" dirty="0">
              <a:latin typeface="+mj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/>
          <a:lstStyle/>
          <a:p>
            <a:r>
              <a:rPr lang="zh-CN" altLang="zh-CN" b="1" dirty="0" smtClean="0">
                <a:solidFill>
                  <a:schemeClr val="tx1"/>
                </a:solidFill>
              </a:rPr>
              <a:t>石</a:t>
            </a:r>
            <a:r>
              <a:rPr lang="en-US" altLang="zh-CN" b="1" dirty="0" smtClean="0">
                <a:solidFill>
                  <a:schemeClr val="tx1"/>
                </a:solidFill>
              </a:rPr>
              <a:t>    </a:t>
            </a:r>
            <a:r>
              <a:rPr lang="zh-CN" altLang="zh-CN" b="1" dirty="0" smtClean="0">
                <a:solidFill>
                  <a:schemeClr val="tx1"/>
                </a:solidFill>
              </a:rPr>
              <a:t>锋 </a:t>
            </a:r>
            <a:r>
              <a:rPr lang="en-US" altLang="zh-CN" b="1" dirty="0" smtClean="0">
                <a:solidFill>
                  <a:schemeClr val="tx1"/>
                </a:solidFill>
              </a:rPr>
              <a:t>    </a:t>
            </a:r>
            <a:r>
              <a:rPr lang="zh-CN" altLang="zh-CN" b="1" dirty="0" smtClean="0">
                <a:solidFill>
                  <a:schemeClr val="tx1"/>
                </a:solidFill>
              </a:rPr>
              <a:t>徐坤宇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1.1  </a:t>
            </a:r>
            <a:r>
              <a:rPr lang="zh-CN" altLang="zh-CN" sz="3600" b="1" dirty="0" smtClean="0"/>
              <a:t>塞音和鼻音</a:t>
            </a:r>
            <a:endParaRPr lang="zh-CN" altLang="en-US" sz="3600" dirty="0"/>
          </a:p>
        </p:txBody>
      </p:sp>
      <p:pic>
        <p:nvPicPr>
          <p:cNvPr id="4" name="图片 3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95736" y="1412776"/>
            <a:ext cx="468052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707904" y="5949280"/>
            <a:ext cx="217239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发音器官图示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1.1  </a:t>
            </a:r>
            <a:r>
              <a:rPr lang="zh-CN" altLang="zh-CN" sz="3600" b="1" dirty="0" smtClean="0"/>
              <a:t>塞音和鼻音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556792"/>
            <a:ext cx="8003232" cy="44644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zh-CN" sz="3100" b="1" dirty="0"/>
              <a:t>下面</a:t>
            </a:r>
            <a:r>
              <a:rPr lang="zh-CN" altLang="zh-CN" sz="3100" b="1" dirty="0" smtClean="0"/>
              <a:t>再看</a:t>
            </a:r>
            <a:r>
              <a:rPr lang="zh-CN" altLang="zh-CN" sz="3100" b="1" dirty="0"/>
              <a:t>纵向的发音方法。发音方法主要指口腔中的成阻和除阻的方式</a:t>
            </a:r>
            <a:r>
              <a:rPr lang="zh-CN" altLang="zh-CN" sz="3100" b="1" dirty="0" smtClean="0"/>
              <a:t>。</a:t>
            </a:r>
            <a:endParaRPr lang="en-US" altLang="zh-CN" sz="3100" b="1" dirty="0" smtClean="0"/>
          </a:p>
          <a:p>
            <a:pPr>
              <a:lnSpc>
                <a:spcPct val="120000"/>
              </a:lnSpc>
            </a:pPr>
            <a:r>
              <a:rPr lang="zh-CN" altLang="zh-CN" sz="3100" b="1" dirty="0" smtClean="0"/>
              <a:t>从</a:t>
            </a:r>
            <a:r>
              <a:rPr lang="zh-CN" altLang="zh-CN" sz="3100" b="1" dirty="0"/>
              <a:t>左到右，第一列是不送气清塞音。发音时，软腭上升堵塞鼻腔通路，同时在口腔中不同的位置上形成完全闭塞。除阻时，声腔迅速打开，形成爆发后，立即发出后接元音。</a:t>
            </a:r>
            <a:endParaRPr lang="zh-CN" altLang="zh-CN" sz="3100" b="1" dirty="0"/>
          </a:p>
          <a:p>
            <a:pPr>
              <a:lnSpc>
                <a:spcPct val="120000"/>
              </a:lnSpc>
            </a:pPr>
            <a:r>
              <a:rPr lang="zh-CN" altLang="zh-CN" sz="3100" b="1" dirty="0"/>
              <a:t>第二列是送气清塞音。发音时，成阻的方式跟第一列相同，都是在口腔中形成完全闭塞。不同的是除阻的方式要增加送气段。送气就是以一股肺部气流通过喉部产生摩擦，即喉擦音。这样在除阻爆发之后，加上一个喉擦音，再发出后接元音</a:t>
            </a:r>
            <a:r>
              <a:rPr lang="zh-CN" altLang="zh-CN" sz="3100" b="1" dirty="0" smtClean="0"/>
              <a:t>。</a:t>
            </a:r>
            <a:endParaRPr lang="en-US" altLang="zh-CN" sz="3100" b="1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1.1  </a:t>
            </a:r>
            <a:r>
              <a:rPr lang="zh-CN" altLang="zh-CN" sz="3600" b="1" dirty="0" smtClean="0"/>
              <a:t>塞音和鼻音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lang="zh-CN" altLang="zh-CN" sz="2400" b="1" dirty="0" smtClean="0"/>
              <a:t>送气塞音属于二合辅音，即塞音</a:t>
            </a:r>
            <a:r>
              <a:rPr lang="en-US" altLang="zh-CN" sz="2400" b="1" dirty="0" smtClean="0"/>
              <a:t>+</a:t>
            </a:r>
            <a:r>
              <a:rPr lang="zh-CN" altLang="zh-CN" sz="2400" b="1" dirty="0" smtClean="0"/>
              <a:t>喉擦音。一般塞音的除阻都会伴随有轻微的送气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zh-CN" altLang="zh-CN" sz="2400" b="1" dirty="0" smtClean="0"/>
              <a:t>因为</a:t>
            </a:r>
            <a:r>
              <a:rPr lang="zh-CN" altLang="zh-CN" sz="2400" b="1" dirty="0" smtClean="0"/>
              <a:t>普通话中送气和不送气成为不同音位的区别特征，所以这里的送气要比较强烈。送气强度要达到放在嘴前的纸有明显抖动，或吹灭放在嘴前的火柴或打火机的火苗。</a:t>
            </a:r>
            <a:endParaRPr lang="zh-CN" altLang="zh-CN" sz="2400" b="1" dirty="0" smtClean="0"/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zh-CN" altLang="zh-CN" sz="2400" b="1" dirty="0" smtClean="0"/>
              <a:t>第三</a:t>
            </a:r>
            <a:r>
              <a:rPr lang="zh-CN" altLang="zh-CN" sz="2400" b="1" dirty="0"/>
              <a:t>列是鼻音，或称鼻通音。这在发音部位上跟前两列对应相同，但是在发音方法上完全不同。首先是发音成阻时，软腭下降，打开鼻腔通路；同时在口腔不同位置上形成完全堵塞；在持阻阶段，声带振动发音，气流从鼻腔通路出去。除阻时，解除口腔阻塞，同时软腭上升，关闭鼻腔通路，发出后接元音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zh-CN" altLang="zh-CN" sz="2400" b="1" dirty="0" smtClean="0"/>
              <a:t>发</a:t>
            </a:r>
            <a:r>
              <a:rPr lang="zh-CN" altLang="zh-CN" sz="2400" b="1" dirty="0"/>
              <a:t>鼻音时，声带都要振动的。前面两列的清塞音在成阻之后的持阻阶段则是无声的，声带不振动。</a:t>
            </a:r>
            <a:endParaRPr lang="zh-CN" altLang="zh-CN" sz="2400" b="1" dirty="0"/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1.1  </a:t>
            </a:r>
            <a:r>
              <a:rPr lang="zh-CN" altLang="zh-CN" sz="3600" b="1" dirty="0" smtClean="0"/>
              <a:t>塞音和鼻音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45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3100" b="1" dirty="0" smtClean="0"/>
              <a:t>这里顺便讲一下鼻辅音和口辅音的发音差别</a:t>
            </a:r>
            <a:r>
              <a:rPr lang="zh-CN" altLang="zh-CN" sz="3100" b="1" dirty="0" smtClean="0"/>
              <a:t>。</a:t>
            </a:r>
            <a:endParaRPr lang="en-US" altLang="zh-CN" sz="3100" b="1" dirty="0" smtClean="0"/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3100" b="1" dirty="0" smtClean="0"/>
              <a:t>发</a:t>
            </a:r>
            <a:r>
              <a:rPr lang="zh-CN" altLang="zh-CN" sz="3100" b="1" dirty="0" smtClean="0"/>
              <a:t>鼻辅音的时候，是口腔在不同的部位上形成堵塞，而软腭下降，鼻腔打开。发音气流通过鼻腔出去，所以鼻音都可以称为鼻通音。有人把鼻音称为鼻塞音，这是一种误导。因为发鼻音的时候恰恰是鼻腔打开而不是鼻腔堵塞</a:t>
            </a:r>
            <a:r>
              <a:rPr lang="zh-CN" altLang="zh-CN" sz="3100" b="1" dirty="0" smtClean="0"/>
              <a:t>。</a:t>
            </a:r>
            <a:endParaRPr lang="en-US" altLang="zh-CN" sz="3100" b="1" dirty="0" smtClean="0"/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3100" b="1" dirty="0" smtClean="0"/>
              <a:t>相反</a:t>
            </a:r>
            <a:r>
              <a:rPr lang="zh-CN" altLang="zh-CN" sz="3100" b="1" dirty="0" smtClean="0"/>
              <a:t>，发口音的时候，才是软颚上升，堵塞鼻腔，发音气流从口腔出去。所以，所有的口辅音都是鼻塞音，所有的鼻辅音都是鼻通音。</a:t>
            </a:r>
            <a:endParaRPr lang="zh-CN" altLang="zh-CN" sz="3100" b="1" dirty="0" smtClean="0"/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3100" b="1" dirty="0" smtClean="0"/>
              <a:t>因为这九个辅音纵横对应，非常整齐。教师可以在说明和示范之后，要学生个人或分组进行纵向和横向的发音训练。只要学会其中的一个，就可以在纵向和横向依次类推，自行或相互练会所有的发音</a:t>
            </a:r>
            <a:r>
              <a:rPr lang="zh-CN" altLang="zh-CN" sz="3100" b="1" dirty="0" smtClean="0"/>
              <a:t>。</a:t>
            </a:r>
            <a:endParaRPr lang="en-US" altLang="zh-CN" sz="3100" b="1" dirty="0" smtClean="0"/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3100" b="1" dirty="0" smtClean="0"/>
              <a:t>这样</a:t>
            </a:r>
            <a:r>
              <a:rPr lang="zh-CN" altLang="zh-CN" sz="3100" b="1" dirty="0" smtClean="0"/>
              <a:t>，学生可以发挥主动性，会很有兴趣，也会有成就感。</a:t>
            </a:r>
            <a:endParaRPr lang="zh-CN" altLang="zh-CN" sz="3100" b="1" dirty="0" smtClean="0"/>
          </a:p>
          <a:p>
            <a:pPr>
              <a:lnSpc>
                <a:spcPct val="120000"/>
              </a:lnSpc>
            </a:pP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600" b="1" dirty="0" smtClean="0">
                <a:latin typeface="+mn-ea"/>
                <a:ea typeface="+mn-ea"/>
              </a:rPr>
              <a:t>1.2  </a:t>
            </a:r>
            <a:r>
              <a:rPr lang="zh-CN" altLang="zh-CN" sz="3600" b="1" dirty="0" smtClean="0">
                <a:latin typeface="+mn-ea"/>
                <a:ea typeface="+mn-ea"/>
              </a:rPr>
              <a:t>塞擦音</a:t>
            </a:r>
            <a:r>
              <a:rPr lang="zh-CN" altLang="zh-CN" sz="3600" b="1" dirty="0">
                <a:latin typeface="+mn-ea"/>
                <a:ea typeface="+mn-ea"/>
              </a:rPr>
              <a:t>和</a:t>
            </a:r>
            <a:r>
              <a:rPr lang="zh-CN" altLang="zh-CN" sz="3600" b="1" dirty="0" smtClean="0">
                <a:latin typeface="+mn-ea"/>
                <a:ea typeface="+mn-ea"/>
              </a:rPr>
              <a:t>擦音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2746648" cy="51845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100" b="1" dirty="0"/>
              <a:t>塞擦音和擦音如图</a:t>
            </a:r>
            <a:r>
              <a:rPr lang="en-US" altLang="zh-CN" sz="3100" b="1" dirty="0"/>
              <a:t>2b</a:t>
            </a:r>
            <a:r>
              <a:rPr lang="zh-CN" altLang="zh-CN" sz="3100" b="1" dirty="0"/>
              <a:t>所示。其中包括</a:t>
            </a:r>
            <a:r>
              <a:rPr lang="en-US" altLang="zh-CN" sz="3100" b="1" dirty="0"/>
              <a:t>6</a:t>
            </a:r>
            <a:r>
              <a:rPr lang="zh-CN" altLang="zh-CN" sz="3100" b="1" dirty="0"/>
              <a:t>个塞擦音和</a:t>
            </a:r>
            <a:r>
              <a:rPr lang="en-US" altLang="zh-CN" sz="3100" b="1" dirty="0"/>
              <a:t>3</a:t>
            </a:r>
            <a:r>
              <a:rPr lang="zh-CN" altLang="zh-CN" sz="3100" b="1" dirty="0"/>
              <a:t>个擦音。这</a:t>
            </a:r>
            <a:r>
              <a:rPr lang="en-US" altLang="zh-CN" sz="3100" b="1" dirty="0"/>
              <a:t>9</a:t>
            </a:r>
            <a:r>
              <a:rPr lang="zh-CN" altLang="zh-CN" sz="3100" b="1" dirty="0"/>
              <a:t>个辅音声母也是横向和纵向都对应得很整齐。</a:t>
            </a:r>
            <a:endParaRPr lang="zh-CN" altLang="zh-CN" sz="3100" b="1" dirty="0"/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100" b="1" dirty="0" smtClean="0"/>
              <a:t>首先来看</a:t>
            </a:r>
            <a:r>
              <a:rPr lang="zh-CN" altLang="zh-CN" sz="3100" b="1" dirty="0"/>
              <a:t>发音部位的情况</a:t>
            </a:r>
            <a:r>
              <a:rPr lang="zh-CN" altLang="zh-CN" sz="3100" b="1" dirty="0" smtClean="0"/>
              <a:t>。</a:t>
            </a:r>
            <a:endParaRPr lang="en-US" altLang="zh-CN" sz="3100" b="1" dirty="0" smtClean="0"/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100" b="1" dirty="0" smtClean="0"/>
              <a:t>第</a:t>
            </a:r>
            <a:r>
              <a:rPr lang="zh-CN" altLang="zh-CN" sz="3100" b="1" dirty="0"/>
              <a:t>一行是舌尖前，也就是舌尖顶在齿龈前，位置比上一节的齿龈音稍微向后一点儿就可以</a:t>
            </a:r>
            <a:r>
              <a:rPr lang="zh-CN" altLang="zh-CN" sz="3100" b="1" dirty="0" smtClean="0"/>
              <a:t>。</a:t>
            </a:r>
            <a:endParaRPr lang="en-US" altLang="zh-CN" sz="3100" b="1" dirty="0" smtClean="0"/>
          </a:p>
          <a:p>
            <a:endParaRPr lang="zh-CN" altLang="zh-CN" dirty="0"/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139952" y="1484784"/>
            <a:ext cx="3502203" cy="419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370840"/>
          </a:xfrm>
        </p:spPr>
        <p:txBody>
          <a:bodyPr>
            <a:normAutofit fontScale="90000"/>
          </a:bodyPr>
          <a:lstStyle/>
          <a:p>
            <a:endParaRPr lang="en-US" sz="3600" dirty="0"/>
          </a:p>
        </p:txBody>
      </p:sp>
      <p:pic>
        <p:nvPicPr>
          <p:cNvPr id="4" name="图片 3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95830" y="1097915"/>
            <a:ext cx="4680585" cy="470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707904" y="5949280"/>
            <a:ext cx="217239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发音器官图示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ea"/>
              </a:rPr>
              <a:t>1.2  </a:t>
            </a:r>
            <a:r>
              <a:rPr lang="zh-CN" altLang="zh-CN" sz="3600" b="1" dirty="0" smtClean="0">
                <a:latin typeface="+mn-ea"/>
              </a:rPr>
              <a:t>塞擦音和擦音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2600" b="1" dirty="0" smtClean="0"/>
              <a:t>第一节中的齿龈音是舌尖可以在齿龈前触到上齿背，而这里的舌尖前，只是在齿龈前，并不接触到上齿背。</a:t>
            </a:r>
            <a:endParaRPr lang="en-US" altLang="zh-CN" sz="2600" b="1" dirty="0" smtClean="0"/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2600" b="1" dirty="0" smtClean="0"/>
              <a:t>舌尖前音又叫做平舌音。</a:t>
            </a:r>
            <a:endParaRPr lang="zh-CN" altLang="zh-CN" sz="2600" b="1" dirty="0" smtClean="0"/>
          </a:p>
          <a:p>
            <a:r>
              <a:rPr lang="zh-CN" altLang="zh-CN" sz="2600" b="1" dirty="0" smtClean="0"/>
              <a:t>第二</a:t>
            </a:r>
            <a:r>
              <a:rPr lang="zh-CN" altLang="zh-CN" sz="2600" b="1" dirty="0" smtClean="0"/>
              <a:t>行的舌尖后，就是舌尖顶到上齿龈后部，需要把舌尖翘起来才能够做到。舌尖后音又叫做翘舌音</a:t>
            </a:r>
            <a:r>
              <a:rPr lang="zh-CN" altLang="zh-CN" sz="2600" b="1" dirty="0" smtClean="0"/>
              <a:t>。</a:t>
            </a:r>
            <a:endParaRPr lang="en-US" altLang="zh-CN" sz="2600" b="1" dirty="0" smtClean="0"/>
          </a:p>
          <a:p>
            <a:r>
              <a:rPr lang="zh-CN" altLang="zh-CN" sz="2600" b="1" dirty="0" smtClean="0"/>
              <a:t>有</a:t>
            </a:r>
            <a:r>
              <a:rPr lang="zh-CN" altLang="zh-CN" sz="2600" b="1" dirty="0" smtClean="0"/>
              <a:t>的教科书上称为卷舌音，实际发音时只是舌尖翘起来，并不卷起来。这一点，尤其要对外国同学讲</a:t>
            </a:r>
            <a:r>
              <a:rPr lang="zh-CN" altLang="zh-CN" sz="2600" b="1" dirty="0" smtClean="0"/>
              <a:t>清楚</a:t>
            </a:r>
            <a:endParaRPr lang="en-US" altLang="zh-CN" sz="2600" b="1" dirty="0" smtClean="0"/>
          </a:p>
          <a:p>
            <a:r>
              <a:rPr lang="zh-CN" altLang="zh-CN" sz="2600" b="1" dirty="0" smtClean="0"/>
              <a:t>第三</a:t>
            </a:r>
            <a:r>
              <a:rPr lang="zh-CN" altLang="zh-CN" sz="2600" b="1" dirty="0"/>
              <a:t>行是舌面前音，又叫做硬腭音。发音时舌面前部上升，跟硬腭前靠近上齿龈的部分形成阻塞。除阻时舌面下降，到达后接元音的舌位。持阻时舌尖在哪里呢？舌尖要顶在下齿背上，不要离开</a:t>
            </a:r>
            <a:r>
              <a:rPr lang="zh-CN" altLang="zh-CN" sz="2600" b="1" dirty="0" smtClean="0"/>
              <a:t>。</a:t>
            </a:r>
            <a:endParaRPr lang="en-US" altLang="zh-CN" sz="2600" b="1" dirty="0" smtClean="0"/>
          </a:p>
          <a:p>
            <a:r>
              <a:rPr lang="zh-CN" altLang="zh-CN" sz="2600" b="1" dirty="0" smtClean="0"/>
              <a:t>这</a:t>
            </a:r>
            <a:r>
              <a:rPr lang="zh-CN" altLang="zh-CN" sz="2600" b="1" dirty="0"/>
              <a:t>一组辅音的发音是否成功，舌尖的位置至关重要。</a:t>
            </a:r>
            <a:endParaRPr lang="zh-CN" altLang="zh-CN" sz="26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ea"/>
              </a:rPr>
              <a:t>1.2  </a:t>
            </a:r>
            <a:r>
              <a:rPr lang="zh-CN" altLang="zh-CN" sz="3600" b="1" dirty="0" smtClean="0">
                <a:latin typeface="+mn-ea"/>
              </a:rPr>
              <a:t>塞擦音和擦音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400" b="1" dirty="0"/>
              <a:t>下面再来看纵向的发音方法</a:t>
            </a:r>
            <a:r>
              <a:rPr lang="zh-CN" altLang="zh-CN" sz="3400" b="1" dirty="0" smtClean="0"/>
              <a:t>。</a:t>
            </a:r>
            <a:endParaRPr lang="en-US" altLang="zh-CN" sz="3400" b="1" dirty="0" smtClean="0"/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400" b="1" dirty="0" smtClean="0"/>
              <a:t>第一</a:t>
            </a:r>
            <a:r>
              <a:rPr lang="zh-CN" altLang="zh-CN" sz="3400" b="1" dirty="0"/>
              <a:t>列是不送气清塞擦音。这是不送气清塞音和清擦音的结合，可以称为二合辅音，属于一个音位</a:t>
            </a:r>
            <a:r>
              <a:rPr lang="zh-CN" altLang="zh-CN" sz="3400" b="1" dirty="0" smtClean="0"/>
              <a:t>。</a:t>
            </a:r>
            <a:endParaRPr lang="en-US" altLang="zh-CN" sz="3400" b="1" dirty="0" smtClean="0"/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400" b="1" dirty="0" smtClean="0"/>
              <a:t>发音</a:t>
            </a:r>
            <a:r>
              <a:rPr lang="zh-CN" altLang="zh-CN" sz="3400" b="1" dirty="0"/>
              <a:t>过程的前半段跟第一节清塞音相同，都是在</a:t>
            </a:r>
            <a:r>
              <a:rPr lang="zh-CN" altLang="zh-CN" sz="3400" b="1" dirty="0" smtClean="0"/>
              <a:t>口腔三</a:t>
            </a:r>
            <a:r>
              <a:rPr lang="zh-CN" altLang="zh-CN" sz="3400" b="1" dirty="0"/>
              <a:t>个不同部位上形成完全闭塞。爆发后不完全除阻，只是在同部位的全闭塞状态下打开一条狭缝，使爆发后的发音气流在狭缝处产生一段摩擦，最后再完全除阻，发出后接元音。</a:t>
            </a:r>
            <a:endParaRPr lang="zh-CN" altLang="zh-CN" sz="3400" b="1" dirty="0"/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400" b="1" dirty="0"/>
              <a:t>第二列是送气清塞擦音。这是送气塞音和擦音的结合，属于三合辅音，即，塞音</a:t>
            </a:r>
            <a:r>
              <a:rPr lang="en-US" altLang="zh-CN" sz="3400" b="1" dirty="0"/>
              <a:t>+</a:t>
            </a:r>
            <a:r>
              <a:rPr lang="zh-CN" altLang="zh-CN" sz="3400" b="1" dirty="0"/>
              <a:t>喉擦音</a:t>
            </a:r>
            <a:r>
              <a:rPr lang="en-US" altLang="zh-CN" sz="3400" b="1" dirty="0"/>
              <a:t>+</a:t>
            </a:r>
            <a:r>
              <a:rPr lang="zh-CN" altLang="zh-CN" sz="3400" b="1" dirty="0"/>
              <a:t>同部位擦音</a:t>
            </a:r>
            <a:r>
              <a:rPr lang="zh-CN" altLang="zh-CN" sz="3400" b="1" dirty="0" smtClean="0"/>
              <a:t>。</a:t>
            </a:r>
            <a:endParaRPr lang="en-US" altLang="zh-CN" sz="3400" b="1" dirty="0" smtClean="0"/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400" b="1" dirty="0" smtClean="0"/>
              <a:t>发音</a:t>
            </a:r>
            <a:r>
              <a:rPr lang="zh-CN" altLang="zh-CN" sz="3400" b="1" dirty="0"/>
              <a:t>过程的前半段跟上一节的送气清塞音相同。发音成阻的方式是在口腔中形成完全闭塞。跟第一列同样是爆发后不完全除阻，在口腔闭塞处打开一条狭缝，增加肺部气流的喉擦音，同时又产生同部位的摩擦音。这样就在除阻爆发后接续两种擦音，一种是喉擦音，一种是跟塞音同部位的擦音</a:t>
            </a:r>
            <a:r>
              <a:rPr lang="zh-CN" altLang="zh-CN" sz="3400" b="1" dirty="0" smtClean="0"/>
              <a:t>。</a:t>
            </a:r>
            <a:endParaRPr lang="zh-CN" altLang="zh-CN" sz="34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ea"/>
              </a:rPr>
              <a:t>1.2  </a:t>
            </a:r>
            <a:r>
              <a:rPr lang="zh-CN" altLang="zh-CN" sz="3600" b="1" dirty="0" smtClean="0">
                <a:latin typeface="+mn-ea"/>
              </a:rPr>
              <a:t>塞擦音和擦音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0480"/>
          </a:xfrm>
        </p:spPr>
        <p:txBody>
          <a:bodyPr>
            <a:noAutofit/>
          </a:bodyPr>
          <a:lstStyle/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zh-CN" altLang="zh-CN" sz="2400" b="1" dirty="0" smtClean="0"/>
              <a:t>因为送气音是决定音位的区别特征，所以送气的程度跟送气清塞音一样比较强，可以使放在嘴前的纸有明显抖动，或吹灭放在嘴前的火柴或打火机的火苗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zh-CN" altLang="zh-CN" sz="2400" b="1" dirty="0" smtClean="0"/>
              <a:t>第三</a:t>
            </a:r>
            <a:r>
              <a:rPr lang="zh-CN" altLang="zh-CN" sz="2400" b="1" dirty="0"/>
              <a:t>列是三个对应的清擦音。发音时分别在口腔中三个不同位置上形成一条狭缝，使发音气流通过时产生明显的摩擦，就可发出</a:t>
            </a:r>
            <a:r>
              <a:rPr lang="en-US" altLang="zh-CN" sz="2400" b="1" dirty="0"/>
              <a:t>s</a:t>
            </a:r>
            <a:r>
              <a:rPr lang="zh-CN" altLang="zh-CN" sz="2400" b="1" dirty="0"/>
              <a:t>，</a:t>
            </a:r>
            <a:r>
              <a:rPr lang="en-US" altLang="zh-CN" sz="2400" b="1" dirty="0"/>
              <a:t>sh</a:t>
            </a:r>
            <a:r>
              <a:rPr lang="zh-CN" altLang="zh-CN" sz="2400" b="1" dirty="0"/>
              <a:t>，</a:t>
            </a:r>
            <a:r>
              <a:rPr lang="en-US" altLang="zh-CN" sz="2400" b="1" dirty="0"/>
              <a:t>x</a:t>
            </a:r>
            <a:r>
              <a:rPr lang="zh-CN" altLang="zh-CN" sz="2400" b="1" dirty="0"/>
              <a:t>三个不同的清擦音。</a:t>
            </a:r>
            <a:endParaRPr lang="zh-CN" altLang="zh-CN" sz="2400" b="1" dirty="0"/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zh-CN" altLang="zh-CN" sz="2400" b="1" dirty="0"/>
              <a:t>第二节的这</a:t>
            </a:r>
            <a:r>
              <a:rPr lang="en-US" altLang="zh-CN" sz="2400" b="1" dirty="0"/>
              <a:t>9</a:t>
            </a:r>
            <a:r>
              <a:rPr lang="zh-CN" altLang="zh-CN" sz="2400" b="1" dirty="0"/>
              <a:t>个辅音同样也是纵横对应，非常整齐。在教师进行简单说明和示范领读后，可以由学生个人或分组进行纵向和横向的类推发音训练，还可以增加后接不同元音的练习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zh-CN" altLang="zh-CN" sz="2400" b="1" dirty="0" smtClean="0"/>
              <a:t>这样</a:t>
            </a:r>
            <a:r>
              <a:rPr lang="zh-CN" altLang="zh-CN" sz="2400" b="1" dirty="0"/>
              <a:t>两节课就解决了</a:t>
            </a:r>
            <a:r>
              <a:rPr lang="en-US" altLang="zh-CN" sz="2400" b="1" dirty="0"/>
              <a:t>18</a:t>
            </a:r>
            <a:r>
              <a:rPr lang="zh-CN" altLang="zh-CN" sz="2400" b="1" dirty="0"/>
              <a:t>个辅音的发音教学。</a:t>
            </a:r>
            <a:endParaRPr lang="zh-CN" altLang="zh-CN" sz="2400" b="1" dirty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600" b="1" dirty="0" smtClean="0">
                <a:latin typeface="+mn-ea"/>
                <a:ea typeface="+mn-ea"/>
              </a:rPr>
              <a:t>1.3  </a:t>
            </a:r>
            <a:r>
              <a:rPr lang="zh-CN" altLang="zh-CN" sz="3600" b="1" dirty="0" smtClean="0">
                <a:latin typeface="+mn-ea"/>
                <a:ea typeface="+mn-ea"/>
              </a:rPr>
              <a:t>清</a:t>
            </a:r>
            <a:r>
              <a:rPr lang="zh-CN" altLang="zh-CN" sz="3600" b="1" dirty="0">
                <a:latin typeface="+mn-ea"/>
                <a:ea typeface="+mn-ea"/>
              </a:rPr>
              <a:t>擦音和浊通</a:t>
            </a:r>
            <a:r>
              <a:rPr lang="zh-CN" altLang="zh-CN" sz="3600" b="1" dirty="0" smtClean="0">
                <a:latin typeface="+mn-ea"/>
                <a:ea typeface="+mn-ea"/>
              </a:rPr>
              <a:t>音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12776"/>
            <a:ext cx="3816424" cy="489654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zh-CN" sz="6000" b="1" dirty="0"/>
              <a:t>剩下的</a:t>
            </a:r>
            <a:r>
              <a:rPr lang="en-US" altLang="zh-CN" sz="6000" b="1" dirty="0"/>
              <a:t>4</a:t>
            </a:r>
            <a:r>
              <a:rPr lang="zh-CN" altLang="zh-CN" sz="6000" b="1" dirty="0"/>
              <a:t>个辅音如图</a:t>
            </a:r>
            <a:r>
              <a:rPr lang="en-US" altLang="zh-CN" sz="6000" b="1" dirty="0"/>
              <a:t>2c</a:t>
            </a:r>
            <a:r>
              <a:rPr lang="zh-CN" altLang="zh-CN" sz="6000" b="1" dirty="0"/>
              <a:t>所示，有两个清擦音</a:t>
            </a:r>
            <a:r>
              <a:rPr lang="en-US" altLang="zh-CN" sz="6000" b="1" dirty="0"/>
              <a:t>f</a:t>
            </a:r>
            <a:r>
              <a:rPr lang="zh-CN" altLang="zh-CN" sz="6000" b="1" dirty="0"/>
              <a:t>、</a:t>
            </a:r>
            <a:r>
              <a:rPr lang="en-US" altLang="zh-CN" sz="6000" b="1" dirty="0"/>
              <a:t>h</a:t>
            </a:r>
            <a:r>
              <a:rPr lang="zh-CN" altLang="zh-CN" sz="6000" b="1" dirty="0"/>
              <a:t>和两个浊通音</a:t>
            </a:r>
            <a:r>
              <a:rPr lang="en-US" altLang="zh-CN" sz="6000" b="1" dirty="0"/>
              <a:t>l</a:t>
            </a:r>
            <a:r>
              <a:rPr lang="zh-CN" altLang="zh-CN" sz="6000" b="1" dirty="0"/>
              <a:t>、</a:t>
            </a:r>
            <a:r>
              <a:rPr lang="en-US" altLang="zh-CN" sz="6000" b="1" dirty="0"/>
              <a:t>r</a:t>
            </a:r>
            <a:r>
              <a:rPr lang="zh-CN" altLang="zh-CN" sz="6000" b="1" dirty="0" smtClean="0"/>
              <a:t>。</a:t>
            </a:r>
            <a:endParaRPr lang="en-US" altLang="zh-CN" sz="60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zh-CN" sz="6000" b="1" dirty="0" smtClean="0"/>
              <a:t>首先</a:t>
            </a:r>
            <a:r>
              <a:rPr lang="zh-CN" altLang="zh-CN" sz="6000" b="1" dirty="0"/>
              <a:t>看两个清擦音</a:t>
            </a:r>
            <a:r>
              <a:rPr lang="zh-CN" altLang="zh-CN" sz="6000" b="1" dirty="0" smtClean="0"/>
              <a:t>。</a:t>
            </a:r>
            <a:endParaRPr lang="en-US" altLang="zh-CN" sz="60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6000" b="1" dirty="0" smtClean="0"/>
              <a:t>f</a:t>
            </a:r>
            <a:r>
              <a:rPr lang="zh-CN" altLang="zh-CN" sz="6000" b="1" dirty="0"/>
              <a:t>的发音部位是在上齿和下唇之间形成狭缝，使发音气流通过时产生摩擦，称为唇齿擦音</a:t>
            </a:r>
            <a:r>
              <a:rPr lang="zh-CN" altLang="zh-CN" sz="6000" b="1" dirty="0" smtClean="0"/>
              <a:t>。</a:t>
            </a:r>
            <a:endParaRPr lang="en-US" altLang="zh-CN" sz="60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6000" b="1" dirty="0" smtClean="0"/>
              <a:t>h</a:t>
            </a:r>
            <a:r>
              <a:rPr lang="zh-CN" altLang="zh-CN" sz="6000" b="1" dirty="0"/>
              <a:t>的发音部位是舌根，与</a:t>
            </a:r>
            <a:r>
              <a:rPr lang="en-US" altLang="zh-CN" sz="6000" b="1" dirty="0"/>
              <a:t>g</a:t>
            </a:r>
            <a:r>
              <a:rPr lang="zh-CN" altLang="zh-CN" sz="6000" b="1" dirty="0"/>
              <a:t>、</a:t>
            </a:r>
            <a:r>
              <a:rPr lang="en-US" altLang="zh-CN" sz="6000" b="1" dirty="0"/>
              <a:t>k</a:t>
            </a:r>
            <a:r>
              <a:rPr lang="zh-CN" altLang="zh-CN" sz="6000" b="1" dirty="0"/>
              <a:t>相同，即舌面后部抬起，跟软腭前部形成狭缝，使发音气流通过时产生摩擦。</a:t>
            </a:r>
            <a:endParaRPr lang="zh-CN" altLang="zh-CN" sz="6000" b="1" dirty="0"/>
          </a:p>
          <a:p>
            <a:endParaRPr lang="zh-CN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148064" y="1700808"/>
            <a:ext cx="2684485" cy="418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zh-CN" altLang="zh-CN" sz="3600" b="1" dirty="0"/>
              <a:t>汉语语音教学的捷径</a:t>
            </a:r>
            <a:br>
              <a:rPr lang="zh-CN" altLang="zh-CN" sz="3200" dirty="0"/>
            </a:br>
            <a:r>
              <a:rPr lang="zh-CN" altLang="zh-CN" sz="3200" b="1" dirty="0"/>
              <a:t>—普通话简明音系</a:t>
            </a:r>
            <a:r>
              <a:rPr lang="zh-CN" altLang="zh-CN" sz="3200" b="1" dirty="0" smtClean="0"/>
              <a:t>解说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63688" y="1844824"/>
            <a:ext cx="6923112" cy="4536504"/>
          </a:xfrm>
        </p:spPr>
        <p:txBody>
          <a:bodyPr>
            <a:normAutofit lnSpcReduction="10000"/>
          </a:bodyPr>
          <a:lstStyle/>
          <a:p>
            <a:r>
              <a:rPr lang="en-US" altLang="zh-CN" sz="2400" b="1" dirty="0" smtClean="0"/>
              <a:t>0. </a:t>
            </a:r>
            <a:r>
              <a:rPr lang="zh-CN" altLang="zh-CN" sz="2400" b="1" dirty="0" smtClean="0"/>
              <a:t>引言</a:t>
            </a:r>
            <a:endParaRPr lang="zh-CN" altLang="zh-CN" sz="2400" dirty="0"/>
          </a:p>
          <a:p>
            <a:pPr lvl="0"/>
            <a:r>
              <a:rPr lang="en-US" altLang="zh-CN" sz="2400" b="1" dirty="0" smtClean="0"/>
              <a:t>1. </a:t>
            </a:r>
            <a:r>
              <a:rPr lang="zh-CN" altLang="zh-CN" sz="2400" b="1" dirty="0" smtClean="0"/>
              <a:t>辅音</a:t>
            </a:r>
            <a:r>
              <a:rPr lang="zh-CN" altLang="zh-CN" sz="2400" b="1" dirty="0"/>
              <a:t>声母的发音教学</a:t>
            </a:r>
            <a:endParaRPr lang="zh-CN" altLang="zh-CN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     </a:t>
            </a:r>
            <a:r>
              <a:rPr lang="zh-CN" altLang="zh-CN" sz="2400" b="1" dirty="0" smtClean="0"/>
              <a:t>塞音</a:t>
            </a:r>
            <a:r>
              <a:rPr lang="zh-CN" altLang="zh-CN" sz="2400" b="1" dirty="0"/>
              <a:t>和鼻音</a:t>
            </a:r>
            <a:endParaRPr lang="zh-CN" altLang="zh-CN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     </a:t>
            </a:r>
            <a:r>
              <a:rPr lang="zh-CN" altLang="zh-CN" sz="2400" b="1" dirty="0" smtClean="0"/>
              <a:t>塞擦音</a:t>
            </a:r>
            <a:r>
              <a:rPr lang="zh-CN" altLang="zh-CN" sz="2400" b="1" dirty="0"/>
              <a:t>和擦音</a:t>
            </a:r>
            <a:endParaRPr lang="zh-CN" altLang="zh-CN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     </a:t>
            </a:r>
            <a:r>
              <a:rPr lang="zh-CN" altLang="zh-CN" sz="2400" b="1" dirty="0" smtClean="0"/>
              <a:t>清</a:t>
            </a:r>
            <a:r>
              <a:rPr lang="zh-CN" altLang="zh-CN" sz="2400" b="1" dirty="0"/>
              <a:t>擦音和浊通音</a:t>
            </a:r>
            <a:endParaRPr lang="zh-CN" altLang="zh-CN" sz="2400" dirty="0"/>
          </a:p>
          <a:p>
            <a:pPr lvl="0"/>
            <a:r>
              <a:rPr lang="en-US" altLang="zh-CN" sz="2400" b="1" dirty="0" smtClean="0"/>
              <a:t>2. </a:t>
            </a:r>
            <a:r>
              <a:rPr lang="zh-CN" altLang="zh-CN" sz="2400" b="1" dirty="0" smtClean="0"/>
              <a:t>韵母</a:t>
            </a:r>
            <a:r>
              <a:rPr lang="zh-CN" altLang="zh-CN" sz="2400" b="1" dirty="0"/>
              <a:t>的发音教学</a:t>
            </a:r>
            <a:endParaRPr lang="zh-CN" altLang="zh-CN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     </a:t>
            </a:r>
            <a:r>
              <a:rPr lang="zh-CN" altLang="zh-CN" sz="2400" b="1" dirty="0" smtClean="0"/>
              <a:t>单</a:t>
            </a:r>
            <a:r>
              <a:rPr lang="zh-CN" altLang="zh-CN" sz="2400" b="1" dirty="0"/>
              <a:t>韵母</a:t>
            </a:r>
            <a:endParaRPr lang="zh-CN" altLang="zh-CN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     </a:t>
            </a:r>
            <a:r>
              <a:rPr lang="zh-CN" altLang="zh-CN" sz="2400" b="1" dirty="0" smtClean="0"/>
              <a:t>复</a:t>
            </a:r>
            <a:r>
              <a:rPr lang="zh-CN" altLang="zh-CN" sz="2400" b="1" dirty="0"/>
              <a:t>韵母（上</a:t>
            </a:r>
            <a:r>
              <a:rPr lang="zh-CN" altLang="zh-CN" sz="2400" b="1" dirty="0" smtClean="0"/>
              <a:t>）</a:t>
            </a:r>
            <a:r>
              <a:rPr lang="zh-CN" altLang="en-US" sz="2400" b="1" dirty="0" smtClean="0"/>
              <a:t>（下）</a:t>
            </a:r>
            <a:endParaRPr lang="en-US" altLang="zh-CN" sz="2400" b="1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     </a:t>
            </a:r>
            <a:r>
              <a:rPr lang="zh-CN" altLang="zh-CN" sz="2400" b="1" dirty="0" smtClean="0"/>
              <a:t>鼻韵母</a:t>
            </a:r>
            <a:endParaRPr lang="zh-CN" altLang="zh-CN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3. </a:t>
            </a:r>
            <a:r>
              <a:rPr lang="zh-CN" altLang="zh-CN" sz="2400" b="1" dirty="0" smtClean="0"/>
              <a:t>声调</a:t>
            </a:r>
            <a:r>
              <a:rPr lang="zh-CN" altLang="zh-CN" sz="2400" b="1" dirty="0"/>
              <a:t>的发音</a:t>
            </a:r>
            <a:r>
              <a:rPr lang="zh-CN" altLang="zh-CN" sz="2400" b="1" dirty="0" smtClean="0"/>
              <a:t>教学</a:t>
            </a:r>
            <a:endParaRPr lang="en-US" altLang="zh-CN" sz="2400" b="1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4.</a:t>
            </a:r>
            <a:r>
              <a:rPr lang="zh-CN" altLang="en-US" sz="2400" b="1" dirty="0" smtClean="0"/>
              <a:t>结语</a:t>
            </a:r>
            <a:endParaRPr lang="zh-CN" altLang="zh-CN" sz="24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zh-CN" altLang="zh-CN" sz="2400" dirty="0"/>
          </a:p>
          <a:p>
            <a:endParaRPr lang="zh-CN" altLang="en-US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370840"/>
          </a:xfrm>
        </p:spPr>
        <p:txBody>
          <a:bodyPr>
            <a:normAutofit fontScale="90000"/>
          </a:bodyPr>
          <a:lstStyle/>
          <a:p>
            <a:endParaRPr lang="en-US" sz="3600" dirty="0"/>
          </a:p>
        </p:txBody>
      </p:sp>
      <p:pic>
        <p:nvPicPr>
          <p:cNvPr id="4" name="图片 3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95830" y="1097915"/>
            <a:ext cx="4680585" cy="470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707904" y="5949280"/>
            <a:ext cx="217239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发音器官图示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ea"/>
              </a:rPr>
              <a:t>1.3  </a:t>
            </a:r>
            <a:r>
              <a:rPr lang="zh-CN" altLang="zh-CN" sz="3600" b="1" dirty="0" smtClean="0">
                <a:latin typeface="+mn-ea"/>
              </a:rPr>
              <a:t>清擦音和浊通音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400" b="1" dirty="0" smtClean="0"/>
              <a:t>再看</a:t>
            </a:r>
            <a:r>
              <a:rPr lang="zh-CN" altLang="zh-CN" sz="3400" b="1" dirty="0" smtClean="0"/>
              <a:t>两个浊通音</a:t>
            </a:r>
            <a:r>
              <a:rPr lang="zh-CN" altLang="zh-CN" sz="3400" b="1" dirty="0" smtClean="0"/>
              <a:t>。通</a:t>
            </a:r>
            <a:r>
              <a:rPr lang="zh-CN" altLang="zh-CN" sz="3400" b="1" dirty="0" smtClean="0"/>
              <a:t>音一般都是浊音，所以直接称为通音</a:t>
            </a:r>
            <a:r>
              <a:rPr lang="zh-CN" altLang="zh-CN" sz="3400" b="1" dirty="0" smtClean="0"/>
              <a:t>。</a:t>
            </a:r>
            <a:endParaRPr lang="en-US" altLang="zh-CN" sz="3400" b="1" dirty="0" smtClean="0"/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400" b="1" dirty="0" smtClean="0"/>
              <a:t>边通</a:t>
            </a:r>
            <a:r>
              <a:rPr lang="zh-CN" altLang="zh-CN" sz="3400" b="1" dirty="0" smtClean="0"/>
              <a:t>音</a:t>
            </a:r>
            <a:r>
              <a:rPr lang="en-US" altLang="zh-CN" sz="3400" b="1" dirty="0" smtClean="0"/>
              <a:t>l</a:t>
            </a:r>
            <a:r>
              <a:rPr lang="zh-CN" altLang="zh-CN" sz="3400" b="1" dirty="0" smtClean="0"/>
              <a:t>的发音部位是上齿龈，舌尖抵住上齿龈中间，舌两边都留有空隙，使发音气流通过。发音时软腭后部上升，关闭鼻腔通路，声带振动，发出通音</a:t>
            </a:r>
            <a:r>
              <a:rPr lang="zh-CN" altLang="zh-CN" sz="3400" b="1" dirty="0" smtClean="0"/>
              <a:t>。</a:t>
            </a:r>
            <a:endParaRPr lang="en-US" altLang="zh-CN" sz="3400" b="1" dirty="0" smtClean="0"/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altLang="zh-CN" sz="3400" b="1" dirty="0" smtClean="0"/>
              <a:t>r</a:t>
            </a:r>
            <a:r>
              <a:rPr lang="zh-CN" altLang="zh-CN" sz="3400" b="1" dirty="0" smtClean="0"/>
              <a:t>通音的发音部位是舌尖后，发音时舌尖向齿龈后部翘起，但不接触，发音气流仍可通过；同时，软腭下降，关闭鼻腔通路，声带振动，发出通音</a:t>
            </a:r>
            <a:r>
              <a:rPr lang="en-US" altLang="zh-CN" sz="3400" b="1" dirty="0" smtClean="0"/>
              <a:t>r</a:t>
            </a:r>
            <a:r>
              <a:rPr lang="zh-CN" altLang="zh-CN" sz="3400" b="1" dirty="0" smtClean="0"/>
              <a:t>。</a:t>
            </a:r>
            <a:endParaRPr lang="zh-CN" altLang="zh-CN" sz="3400" b="1" dirty="0" smtClean="0"/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400" b="1" dirty="0" smtClean="0"/>
              <a:t>除了</a:t>
            </a:r>
            <a:r>
              <a:rPr lang="zh-CN" altLang="zh-CN" sz="3400" b="1" dirty="0"/>
              <a:t>发鼻音时软腭后部下降，打开鼻腔通路之外，其他辅音的发音都是软腭后部上升，关闭鼻腔通路。除了鼻通音、边通音，</a:t>
            </a:r>
            <a:r>
              <a:rPr lang="en-US" altLang="zh-CN" sz="3400" b="1" dirty="0"/>
              <a:t>r</a:t>
            </a:r>
            <a:r>
              <a:rPr lang="zh-CN" altLang="zh-CN" sz="3400" b="1" dirty="0"/>
              <a:t>通音发音时声带振动，是浊辅音，其他辅音发音时都是声带不振动，是清辅音。</a:t>
            </a:r>
            <a:endParaRPr lang="zh-CN" altLang="zh-CN" sz="3400" b="1" dirty="0"/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3400" b="1" dirty="0"/>
              <a:t>以上就是普通话</a:t>
            </a:r>
            <a:r>
              <a:rPr lang="en-US" altLang="zh-CN" sz="3400" b="1" dirty="0"/>
              <a:t>22</a:t>
            </a:r>
            <a:r>
              <a:rPr lang="zh-CN" altLang="zh-CN" sz="3400" b="1" dirty="0"/>
              <a:t>个辅音的排列和发音教学说明。教师和学生可以根据以上讲解的发音要领，进行纵向和横向的类推练习，熟练掌握普通话各个辅音声母的正确发音。</a:t>
            </a:r>
            <a:endParaRPr lang="zh-CN" altLang="zh-CN" sz="34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2. </a:t>
            </a:r>
            <a:r>
              <a:rPr lang="zh-CN" altLang="zh-CN" sz="3600" b="1" dirty="0" smtClean="0"/>
              <a:t>韵母的发音教学</a:t>
            </a:r>
            <a:endParaRPr lang="zh-CN" altLang="en-US" sz="3600" dirty="0"/>
          </a:p>
        </p:txBody>
      </p:sp>
      <p:pic>
        <p:nvPicPr>
          <p:cNvPr id="6" name="图片 5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55576" y="1556792"/>
            <a:ext cx="73448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915816" y="5805264"/>
            <a:ext cx="3198311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7750" algn="l"/>
                <a:tab pos="1809750" algn="l"/>
              </a:tabLst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普通话简明音系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/>
                <a:ea typeface="宋体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韵母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3600" b="1" dirty="0" smtClean="0"/>
              <a:t>2. </a:t>
            </a:r>
            <a:r>
              <a:rPr lang="zh-CN" altLang="zh-CN" sz="3600" b="1" dirty="0" smtClean="0"/>
              <a:t>韵母</a:t>
            </a:r>
            <a:r>
              <a:rPr lang="zh-CN" altLang="zh-CN" sz="3600" b="1" dirty="0"/>
              <a:t>的发音</a:t>
            </a:r>
            <a:r>
              <a:rPr lang="zh-CN" altLang="zh-CN" sz="3600" b="1" dirty="0" smtClean="0"/>
              <a:t>教学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400" b="1" dirty="0"/>
              <a:t>汉语普通话有</a:t>
            </a:r>
            <a:r>
              <a:rPr lang="en-US" altLang="zh-CN" sz="2400" b="1" dirty="0"/>
              <a:t>36</a:t>
            </a:r>
            <a:r>
              <a:rPr lang="zh-CN" altLang="zh-CN" sz="2400" b="1" dirty="0"/>
              <a:t>个韵母。如图</a:t>
            </a:r>
            <a:r>
              <a:rPr lang="en-US" altLang="zh-CN" sz="2400" b="1" dirty="0"/>
              <a:t>4</a:t>
            </a:r>
            <a:r>
              <a:rPr lang="zh-CN" altLang="zh-CN" sz="2400" b="1" dirty="0"/>
              <a:t>所示，韵母的排列按照韵头的不同分为开口呼、齐齿呼、合口呼、撮口呼四</a:t>
            </a:r>
            <a:r>
              <a:rPr lang="zh-CN" altLang="zh-CN" sz="2400" b="1" dirty="0" smtClean="0"/>
              <a:t>类</a:t>
            </a:r>
            <a:r>
              <a:rPr lang="zh-CN" altLang="en-US" sz="2400" b="1" dirty="0" smtClean="0"/>
              <a:t>。</a:t>
            </a:r>
            <a:r>
              <a:rPr lang="zh-CN" altLang="zh-CN" sz="2400" b="1" dirty="0" smtClean="0"/>
              <a:t>每</a:t>
            </a:r>
            <a:r>
              <a:rPr lang="zh-CN" altLang="zh-CN" sz="2400" b="1" dirty="0"/>
              <a:t>类又分为两列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zh-CN" sz="2400" b="1" dirty="0" smtClean="0"/>
              <a:t>在</a:t>
            </a:r>
            <a:r>
              <a:rPr lang="zh-CN" altLang="zh-CN" sz="2400" b="1" dirty="0"/>
              <a:t>这</a:t>
            </a:r>
            <a:r>
              <a:rPr lang="en-US" altLang="zh-CN" sz="2400" b="1" dirty="0"/>
              <a:t>36</a:t>
            </a:r>
            <a:r>
              <a:rPr lang="zh-CN" altLang="zh-CN" sz="2400" b="1" dirty="0"/>
              <a:t>个韵母中，开口呼韵母</a:t>
            </a:r>
            <a:r>
              <a:rPr lang="en-US" altLang="zh-CN" sz="2400" b="1" dirty="0"/>
              <a:t>13</a:t>
            </a:r>
            <a:r>
              <a:rPr lang="zh-CN" altLang="zh-CN" sz="2400" b="1" dirty="0"/>
              <a:t>个，齐齿呼韵母</a:t>
            </a:r>
            <a:r>
              <a:rPr lang="en-US" altLang="zh-CN" sz="2400" b="1" dirty="0"/>
              <a:t>9</a:t>
            </a:r>
            <a:r>
              <a:rPr lang="zh-CN" altLang="zh-CN" sz="2400" b="1" dirty="0"/>
              <a:t>个，合口呼韵母</a:t>
            </a:r>
            <a:r>
              <a:rPr lang="en-US" altLang="zh-CN" sz="2400" b="1" dirty="0"/>
              <a:t>9</a:t>
            </a:r>
            <a:r>
              <a:rPr lang="zh-CN" altLang="zh-CN" sz="2400" b="1" dirty="0"/>
              <a:t>个，撮口呼韵母</a:t>
            </a:r>
            <a:r>
              <a:rPr lang="en-US" altLang="zh-CN" sz="2400" b="1" dirty="0"/>
              <a:t>5</a:t>
            </a:r>
            <a:r>
              <a:rPr lang="zh-CN" altLang="zh-CN" sz="2400" b="1" dirty="0"/>
              <a:t>个。开口呼韵母最多，撮口呼韵母最少。</a:t>
            </a:r>
            <a:endParaRPr lang="zh-CN" altLang="zh-CN" sz="2400" b="1" dirty="0"/>
          </a:p>
          <a:p>
            <a:r>
              <a:rPr lang="zh-CN" altLang="zh-CN" sz="2400" b="1" dirty="0" smtClean="0"/>
              <a:t>图</a:t>
            </a:r>
            <a:r>
              <a:rPr lang="en-US" altLang="zh-CN" sz="2400" b="1" dirty="0" smtClean="0"/>
              <a:t>4</a:t>
            </a:r>
            <a:r>
              <a:rPr lang="zh-CN" altLang="zh-CN" sz="2400" b="1" dirty="0" smtClean="0"/>
              <a:t>的韵母表格纵向八列，横向六行。左侧方框里的两列是开口呼韵母。开口呼韵母就是不带韵头的韵母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zh-CN" sz="2400" b="1" dirty="0" smtClean="0"/>
              <a:t>这</a:t>
            </a:r>
            <a:r>
              <a:rPr lang="en-US" altLang="zh-CN" sz="2400" b="1" dirty="0" smtClean="0"/>
              <a:t>a</a:t>
            </a:r>
            <a:r>
              <a:rPr lang="zh-CN" altLang="zh-CN" sz="2400" b="1" dirty="0" smtClean="0"/>
              <a:t>、</a:t>
            </a:r>
            <a:r>
              <a:rPr lang="en-US" altLang="zh-CN" sz="2400" b="1" dirty="0" smtClean="0"/>
              <a:t>e</a:t>
            </a:r>
            <a:r>
              <a:rPr lang="zh-CN" altLang="zh-CN" sz="2400" b="1" dirty="0" smtClean="0"/>
              <a:t>两列韵母，同时标示出后面六列韵母两两对应的位置。</a:t>
            </a:r>
            <a:endParaRPr lang="zh-CN" altLang="zh-CN" sz="2400" b="1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2. </a:t>
            </a:r>
            <a:r>
              <a:rPr lang="zh-CN" altLang="zh-CN" sz="3600" b="1" dirty="0" smtClean="0"/>
              <a:t>韵母的发音教学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zh-CN" sz="2400" b="1" dirty="0" smtClean="0"/>
              <a:t>第</a:t>
            </a:r>
            <a:r>
              <a:rPr lang="zh-CN" altLang="zh-CN" sz="2400" b="1" dirty="0"/>
              <a:t>一行的横框中有</a:t>
            </a:r>
            <a:r>
              <a:rPr lang="en-US" altLang="zh-CN" sz="2400" b="1" dirty="0" err="1"/>
              <a:t>i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u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ü</a:t>
            </a:r>
            <a:r>
              <a:rPr lang="zh-CN" altLang="zh-CN" sz="2400" b="1" dirty="0"/>
              <a:t>三个韵母，其中ⅰ在齐齿呼下面，表示韵母为</a:t>
            </a:r>
            <a:r>
              <a:rPr lang="en-US" altLang="zh-CN" sz="2400" b="1" dirty="0" err="1"/>
              <a:t>i</a:t>
            </a:r>
            <a:r>
              <a:rPr lang="zh-CN" altLang="zh-CN" sz="2400" b="1" dirty="0"/>
              <a:t>或以</a:t>
            </a:r>
            <a:r>
              <a:rPr lang="en-US" altLang="zh-CN" sz="2400" b="1" dirty="0" err="1"/>
              <a:t>i</a:t>
            </a:r>
            <a:r>
              <a:rPr lang="zh-CN" altLang="zh-CN" sz="2400" b="1" dirty="0"/>
              <a:t>为韵头的韵母属齐齿呼；</a:t>
            </a:r>
            <a:r>
              <a:rPr lang="en-US" altLang="zh-CN" sz="2400" b="1" dirty="0"/>
              <a:t>u</a:t>
            </a:r>
            <a:r>
              <a:rPr lang="zh-CN" altLang="zh-CN" sz="2400" b="1" dirty="0"/>
              <a:t>在合口呼下面，表明韵母为</a:t>
            </a:r>
            <a:r>
              <a:rPr lang="en-US" altLang="zh-CN" sz="2400" b="1" dirty="0"/>
              <a:t>u</a:t>
            </a:r>
            <a:r>
              <a:rPr lang="zh-CN" altLang="zh-CN" sz="2400" b="1" dirty="0"/>
              <a:t>或以</a:t>
            </a:r>
            <a:r>
              <a:rPr lang="en-US" altLang="zh-CN" sz="2400" b="1" dirty="0"/>
              <a:t>u</a:t>
            </a:r>
            <a:r>
              <a:rPr lang="zh-CN" altLang="zh-CN" sz="2400" b="1" dirty="0"/>
              <a:t>为韵头的韵母属合口呼；</a:t>
            </a:r>
            <a:r>
              <a:rPr lang="en-US" altLang="zh-CN" sz="2400" b="1" dirty="0"/>
              <a:t>ü</a:t>
            </a:r>
            <a:r>
              <a:rPr lang="zh-CN" altLang="zh-CN" sz="2400" b="1" dirty="0"/>
              <a:t>在撮口呼下面，显示韵母为</a:t>
            </a:r>
            <a:r>
              <a:rPr lang="en-US" altLang="zh-CN" sz="2400" b="1" dirty="0"/>
              <a:t>ü</a:t>
            </a:r>
            <a:r>
              <a:rPr lang="zh-CN" altLang="zh-CN" sz="2400" b="1" dirty="0"/>
              <a:t>或以</a:t>
            </a:r>
            <a:r>
              <a:rPr lang="en-US" altLang="zh-CN" sz="2400" b="1" dirty="0"/>
              <a:t>ü</a:t>
            </a:r>
            <a:r>
              <a:rPr lang="zh-CN" altLang="zh-CN" sz="2400" b="1" dirty="0"/>
              <a:t>为韵头的韵母属撮口呼。在</a:t>
            </a:r>
            <a:r>
              <a:rPr lang="en-US" altLang="zh-CN" sz="2400" b="1" dirty="0" err="1"/>
              <a:t>i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u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ü</a:t>
            </a:r>
            <a:r>
              <a:rPr lang="zh-CN" altLang="zh-CN" sz="2400" b="1" dirty="0"/>
              <a:t>下面各有两列由</a:t>
            </a:r>
            <a:r>
              <a:rPr lang="en-US" altLang="zh-CN" sz="2400" b="1" dirty="0"/>
              <a:t>√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×</a:t>
            </a:r>
            <a:r>
              <a:rPr lang="zh-CN" altLang="zh-CN" sz="2400" b="1" dirty="0"/>
              <a:t>组成的符号，其中</a:t>
            </a:r>
            <a:r>
              <a:rPr lang="en-US" altLang="zh-CN" sz="2400" b="1" dirty="0"/>
              <a:t>√</a:t>
            </a:r>
            <a:r>
              <a:rPr lang="zh-CN" altLang="zh-CN" sz="2400" b="1" dirty="0"/>
              <a:t>表示可以拼合，有这个对应的韵母；</a:t>
            </a:r>
            <a:r>
              <a:rPr lang="en-US" altLang="zh-CN" sz="2400" b="1" dirty="0"/>
              <a:t>× </a:t>
            </a:r>
            <a:r>
              <a:rPr lang="zh-CN" altLang="zh-CN" sz="2400" b="1" dirty="0"/>
              <a:t>表示不能拼合，没有这个对应的韵母。</a:t>
            </a:r>
            <a:endParaRPr lang="zh-CN" altLang="zh-CN" sz="2400" b="1" dirty="0"/>
          </a:p>
          <a:p>
            <a:r>
              <a:rPr lang="zh-CN" altLang="zh-CN" sz="2400" b="1" dirty="0"/>
              <a:t>为便于跟汉语拼音相对照，依据图</a:t>
            </a:r>
            <a:r>
              <a:rPr lang="en-US" altLang="zh-CN" sz="2400" b="1" dirty="0"/>
              <a:t>4 </a:t>
            </a:r>
            <a:r>
              <a:rPr lang="zh-CN" altLang="zh-CN" sz="2400" b="1" dirty="0"/>
              <a:t>做成普通话韵母表（见表</a:t>
            </a:r>
            <a:r>
              <a:rPr lang="en-US" altLang="zh-CN" sz="2400" b="1" dirty="0"/>
              <a:t>1</a:t>
            </a:r>
            <a:r>
              <a:rPr lang="zh-CN" altLang="zh-CN" sz="2400" b="1" dirty="0"/>
              <a:t>）。其中括号里的是简略形式，跟括号外的符号发音相同。带有</a:t>
            </a:r>
            <a:r>
              <a:rPr lang="en-US" altLang="zh-CN" sz="2400" b="1" dirty="0"/>
              <a:t>*</a:t>
            </a:r>
            <a:r>
              <a:rPr lang="zh-CN" altLang="zh-CN" sz="2400" b="1" dirty="0"/>
              <a:t>号的是不出现的拼写形式。这里把表中的韵母分为四节，按照单韵母、复韵母、鼻韵母的顺序，分别加以说明</a:t>
            </a:r>
            <a:r>
              <a:rPr lang="zh-CN" altLang="zh-CN" sz="2400" b="1" dirty="0" smtClean="0"/>
              <a:t>。</a:t>
            </a:r>
            <a:endParaRPr lang="zh-CN" altLang="zh-CN" sz="2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2400" b="1" dirty="0"/>
              <a:t>表</a:t>
            </a:r>
            <a:r>
              <a:rPr lang="en-US" altLang="zh-CN" sz="2400" b="1" dirty="0" smtClean="0"/>
              <a:t>1  </a:t>
            </a:r>
            <a:r>
              <a:rPr lang="zh-CN" altLang="zh-CN" sz="2400" b="1" dirty="0" smtClean="0"/>
              <a:t>普通话</a:t>
            </a:r>
            <a:r>
              <a:rPr lang="en-US" altLang="zh-CN" sz="2400" b="1" dirty="0"/>
              <a:t>36</a:t>
            </a:r>
            <a:r>
              <a:rPr lang="zh-CN" altLang="zh-CN" sz="2400" b="1" dirty="0"/>
              <a:t>韵母</a:t>
            </a:r>
            <a:r>
              <a:rPr lang="zh-CN" altLang="zh-CN" sz="2400" b="1" dirty="0" smtClean="0"/>
              <a:t>表</a:t>
            </a:r>
            <a:endParaRPr lang="zh-CN" altLang="en-US" sz="2400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95533" y="1484785"/>
          <a:ext cx="8496946" cy="4680518"/>
        </p:xfrm>
        <a:graphic>
          <a:graphicData uri="http://schemas.openxmlformats.org/drawingml/2006/table">
            <a:tbl>
              <a:tblPr/>
              <a:tblGrid>
                <a:gridCol w="936107"/>
                <a:gridCol w="792088"/>
                <a:gridCol w="792088"/>
                <a:gridCol w="1368152"/>
                <a:gridCol w="936104"/>
                <a:gridCol w="1368152"/>
                <a:gridCol w="792088"/>
                <a:gridCol w="1512167"/>
              </a:tblGrid>
              <a:tr h="60938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zh-CN" sz="2000" b="1" dirty="0">
                          <a:latin typeface="Times New Roman" panose="02020603050405020304"/>
                          <a:cs typeface="Times New Roman" panose="02020603050405020304"/>
                        </a:rPr>
                        <a:t>开口呼</a:t>
                      </a:r>
                      <a:endParaRPr lang="zh-CN" sz="2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zh-CN" sz="2000" b="1" dirty="0">
                          <a:latin typeface="Times New Roman" panose="02020603050405020304"/>
                          <a:cs typeface="Times New Roman" panose="02020603050405020304"/>
                        </a:rPr>
                        <a:t>齐齿呼</a:t>
                      </a:r>
                      <a:endParaRPr lang="zh-CN" sz="2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zh-CN" sz="2000" b="1" dirty="0">
                          <a:latin typeface="Times New Roman" panose="02020603050405020304"/>
                          <a:cs typeface="Times New Roman" panose="02020603050405020304"/>
                        </a:rPr>
                        <a:t>合口呼</a:t>
                      </a:r>
                      <a:endParaRPr lang="zh-CN" sz="2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zh-CN" sz="2000" b="1">
                          <a:latin typeface="Times New Roman" panose="02020603050405020304"/>
                          <a:cs typeface="Times New Roman" panose="02020603050405020304"/>
                        </a:rPr>
                        <a:t>撮口呼</a:t>
                      </a:r>
                      <a:endParaRPr lang="zh-CN" sz="2000" b="1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61455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>
                          <a:latin typeface="Times New Roman" panose="02020603050405020304"/>
                          <a:cs typeface="Times New Roman" panose="02020603050405020304"/>
                          <a:sym typeface="Ipajadd SILDoulos"/>
                        </a:rPr>
                        <a:t></a:t>
                      </a: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</a:t>
                      </a: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)  </a:t>
                      </a:r>
                      <a:r>
                        <a:rPr lang="en-US" sz="2000" b="1" dirty="0">
                          <a:latin typeface="Times New Roman" panose="02020603050405020304"/>
                          <a:cs typeface="Times New Roman" panose="02020603050405020304"/>
                          <a:sym typeface="Ipajadd SILDoulos"/>
                        </a:rPr>
                        <a:t></a:t>
                      </a: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</a:t>
                      </a: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)  </a:t>
                      </a: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er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u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ü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6301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a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e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ia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ie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ua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uo</a:t>
                      </a: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(o)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ü</a:t>
                      </a:r>
                      <a:r>
                        <a:rPr lang="en-US" sz="2000" b="1" dirty="0" err="1">
                          <a:latin typeface="宋体" panose="02010600030101010101" pitchFamily="2" charset="-122"/>
                          <a:cs typeface="Times New Roman" panose="02020603050405020304"/>
                        </a:rPr>
                        <a:t>e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ai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ei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uai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uei</a:t>
                      </a: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ui</a:t>
                      </a: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)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8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ao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ou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iao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iou(iu)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an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en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ian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*ien(in)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uan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uen(un)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ü</a:t>
                      </a:r>
                      <a:r>
                        <a:rPr lang="en-US" sz="2000" b="1">
                          <a:latin typeface="宋体" panose="02010600030101010101" pitchFamily="2" charset="-122"/>
                          <a:cs typeface="Times New Roman" panose="02020603050405020304"/>
                        </a:rPr>
                        <a:t>an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*</a:t>
                      </a: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üen</a:t>
                      </a: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ün</a:t>
                      </a: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)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4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ang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eng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iang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*ieng(ing)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uang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ueng(ong)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0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*</a:t>
                      </a: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üeng</a:t>
                      </a: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0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iong</a:t>
                      </a:r>
                      <a:r>
                        <a:rPr lang="en-US" sz="20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)</a:t>
                      </a:r>
                      <a:endParaRPr lang="zh-CN" sz="20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600" b="1" dirty="0" smtClean="0">
                <a:latin typeface="+mn-ea"/>
                <a:ea typeface="+mn-ea"/>
              </a:rPr>
              <a:t>2.1   </a:t>
            </a:r>
            <a:r>
              <a:rPr lang="zh-CN" altLang="zh-CN" sz="3600" b="1" dirty="0" smtClean="0">
                <a:latin typeface="+mn-ea"/>
                <a:ea typeface="+mn-ea"/>
              </a:rPr>
              <a:t>单韵母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456384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2400" b="1" dirty="0">
                <a:latin typeface="+mn-ea"/>
              </a:rPr>
              <a:t>单独一个元音做韵母，称为单韵母。可以做单韵母的元音，称为普通话的基础元音，又可以叫做一级元音。普通话的基础元音有</a:t>
            </a:r>
            <a:r>
              <a:rPr lang="en-US" altLang="zh-CN" sz="2400" b="1" dirty="0">
                <a:latin typeface="+mn-ea"/>
              </a:rPr>
              <a:t>7</a:t>
            </a:r>
            <a:r>
              <a:rPr lang="zh-CN" altLang="zh-CN" sz="2400" b="1" dirty="0">
                <a:latin typeface="+mn-ea"/>
              </a:rPr>
              <a:t>个：</a:t>
            </a:r>
            <a:r>
              <a:rPr lang="en-US" altLang="zh-CN" sz="2400" b="1" dirty="0" err="1">
                <a:latin typeface="+mn-ea"/>
              </a:rPr>
              <a:t>i</a:t>
            </a:r>
            <a:r>
              <a:rPr lang="zh-CN" altLang="zh-CN" sz="2400" b="1" dirty="0">
                <a:latin typeface="+mn-ea"/>
              </a:rPr>
              <a:t>、</a:t>
            </a:r>
            <a:r>
              <a:rPr lang="en-US" altLang="zh-CN" sz="2400" b="1" dirty="0">
                <a:latin typeface="+mn-ea"/>
              </a:rPr>
              <a:t>u</a:t>
            </a:r>
            <a:r>
              <a:rPr lang="zh-CN" altLang="zh-CN" sz="2400" b="1" dirty="0">
                <a:latin typeface="+mn-ea"/>
              </a:rPr>
              <a:t>、</a:t>
            </a:r>
            <a:r>
              <a:rPr lang="en-US" altLang="zh-CN" sz="2400" b="1" dirty="0">
                <a:latin typeface="+mn-ea"/>
              </a:rPr>
              <a:t>ü</a:t>
            </a:r>
            <a:r>
              <a:rPr lang="zh-CN" altLang="zh-CN" sz="2400" b="1" dirty="0">
                <a:latin typeface="+mn-ea"/>
              </a:rPr>
              <a:t>、</a:t>
            </a:r>
            <a:r>
              <a:rPr lang="en-US" altLang="zh-CN" sz="2400" b="1" dirty="0">
                <a:latin typeface="+mn-ea"/>
              </a:rPr>
              <a:t>a</a:t>
            </a:r>
            <a:r>
              <a:rPr lang="zh-CN" altLang="zh-CN" sz="2400" b="1" dirty="0">
                <a:latin typeface="+mn-ea"/>
              </a:rPr>
              <a:t>、</a:t>
            </a:r>
            <a:r>
              <a:rPr lang="en-US" altLang="zh-CN" sz="2400" b="1" dirty="0">
                <a:latin typeface="+mn-ea"/>
              </a:rPr>
              <a:t>e</a:t>
            </a:r>
            <a:r>
              <a:rPr lang="zh-CN" altLang="zh-CN" sz="2400" b="1" dirty="0">
                <a:latin typeface="+mn-ea"/>
              </a:rPr>
              <a:t>、</a:t>
            </a:r>
            <a:r>
              <a:rPr lang="en-US" altLang="zh-CN" sz="2400" b="1" dirty="0">
                <a:latin typeface="+mn-ea"/>
                <a:sym typeface="Ipajadd SILDoulos"/>
              </a:rPr>
              <a:t></a:t>
            </a:r>
            <a:r>
              <a:rPr lang="zh-CN" altLang="zh-CN" sz="2400" b="1" dirty="0">
                <a:latin typeface="+mn-ea"/>
              </a:rPr>
              <a:t>、</a:t>
            </a:r>
            <a:r>
              <a:rPr lang="en-US" altLang="zh-CN" sz="2400" b="1" dirty="0">
                <a:latin typeface="+mn-ea"/>
                <a:sym typeface="Ipajadd SILDoulos"/>
              </a:rPr>
              <a:t></a:t>
            </a:r>
            <a:r>
              <a:rPr lang="en-US" altLang="zh-CN" sz="2400" b="1" dirty="0">
                <a:latin typeface="+mn-ea"/>
              </a:rPr>
              <a:t> </a:t>
            </a:r>
            <a:r>
              <a:rPr lang="zh-CN" altLang="zh-CN" sz="2400" b="1" dirty="0">
                <a:latin typeface="+mn-ea"/>
              </a:rPr>
              <a:t>。可以参看韵母表中的第一行和左侧方框中的第一行。</a:t>
            </a:r>
            <a:endParaRPr lang="zh-CN" altLang="zh-CN" sz="2400" b="1" dirty="0">
              <a:latin typeface="+mn-ea"/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2400" b="1" dirty="0">
                <a:latin typeface="+mn-ea"/>
              </a:rPr>
              <a:t>首先是第一行横框里的</a:t>
            </a:r>
            <a:r>
              <a:rPr lang="en-US" altLang="zh-CN" sz="2400" b="1" dirty="0" err="1">
                <a:latin typeface="+mn-ea"/>
              </a:rPr>
              <a:t>i</a:t>
            </a:r>
            <a:r>
              <a:rPr lang="zh-CN" altLang="zh-CN" sz="2400" b="1" dirty="0">
                <a:latin typeface="+mn-ea"/>
              </a:rPr>
              <a:t>、</a:t>
            </a:r>
            <a:r>
              <a:rPr lang="en-US" altLang="zh-CN" sz="2400" b="1" dirty="0">
                <a:latin typeface="+mn-ea"/>
              </a:rPr>
              <a:t>u</a:t>
            </a:r>
            <a:r>
              <a:rPr lang="zh-CN" altLang="zh-CN" sz="2400" b="1" dirty="0">
                <a:latin typeface="+mn-ea"/>
              </a:rPr>
              <a:t>、</a:t>
            </a:r>
            <a:r>
              <a:rPr lang="en-US" altLang="zh-CN" sz="2400" b="1" dirty="0">
                <a:latin typeface="+mn-ea"/>
              </a:rPr>
              <a:t>ü</a:t>
            </a:r>
            <a:r>
              <a:rPr lang="zh-CN" altLang="zh-CN" sz="2400" b="1" dirty="0">
                <a:latin typeface="+mn-ea"/>
              </a:rPr>
              <a:t>。这三个都是高元音，可以单独做韵母也可以做韵头</a:t>
            </a:r>
            <a:r>
              <a:rPr lang="zh-CN" altLang="zh-CN" sz="2400" b="1" dirty="0" smtClean="0">
                <a:latin typeface="+mn-ea"/>
              </a:rPr>
              <a:t>。</a:t>
            </a:r>
            <a:endParaRPr lang="en-US" altLang="zh-CN" sz="2400" b="1" dirty="0" smtClean="0">
              <a:latin typeface="+mn-ea"/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zh-CN" sz="2400" b="1" dirty="0" smtClean="0">
                <a:latin typeface="+mn-ea"/>
              </a:rPr>
              <a:t>元音</a:t>
            </a:r>
            <a:r>
              <a:rPr lang="en-US" altLang="zh-CN" sz="2400" b="1" dirty="0" err="1">
                <a:latin typeface="+mn-ea"/>
              </a:rPr>
              <a:t>i</a:t>
            </a:r>
            <a:r>
              <a:rPr lang="zh-CN" altLang="zh-CN" sz="2400" b="1" dirty="0">
                <a:latin typeface="+mn-ea"/>
              </a:rPr>
              <a:t>发音时，舌尖顶在下齿背，舌面前部尽量接近硬腭前部，嘴唇自然展开。元音</a:t>
            </a:r>
            <a:r>
              <a:rPr lang="en-US" altLang="zh-CN" sz="2400" b="1" dirty="0">
                <a:latin typeface="+mn-ea"/>
              </a:rPr>
              <a:t>ü</a:t>
            </a:r>
            <a:r>
              <a:rPr lang="zh-CN" altLang="zh-CN" sz="2400" b="1" dirty="0">
                <a:latin typeface="+mn-ea"/>
              </a:rPr>
              <a:t>的发音位置跟</a:t>
            </a:r>
            <a:r>
              <a:rPr lang="en-US" altLang="zh-CN" sz="2400" b="1" dirty="0" err="1">
                <a:latin typeface="+mn-ea"/>
              </a:rPr>
              <a:t>i</a:t>
            </a:r>
            <a:r>
              <a:rPr lang="zh-CN" altLang="zh-CN" sz="2400" b="1" dirty="0">
                <a:latin typeface="+mn-ea"/>
              </a:rPr>
              <a:t>相同，只是双唇要拢圆，而不展开。元音</a:t>
            </a:r>
            <a:r>
              <a:rPr lang="en-US" altLang="zh-CN" sz="2400" b="1" dirty="0">
                <a:latin typeface="+mn-ea"/>
              </a:rPr>
              <a:t>u</a:t>
            </a:r>
            <a:r>
              <a:rPr lang="zh-CN" altLang="zh-CN" sz="2400" b="1" dirty="0">
                <a:latin typeface="+mn-ea"/>
              </a:rPr>
              <a:t>的发音，舌尖触到舌蒂上，舌面后部向上接近软腭前部，双唇拢圆。</a:t>
            </a:r>
            <a:endParaRPr lang="zh-CN" altLang="zh-CN" sz="2400" b="1" dirty="0">
              <a:latin typeface="+mn-ea"/>
            </a:endParaRPr>
          </a:p>
          <a:p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31640" y="1556539"/>
            <a:ext cx="633670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600" y="3644900"/>
            <a:ext cx="200025" cy="28575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370840"/>
          </a:xfrm>
        </p:spPr>
        <p:txBody>
          <a:bodyPr>
            <a:normAutofit fontScale="90000"/>
          </a:bodyPr>
          <a:lstStyle/>
          <a:p>
            <a:endParaRPr lang="en-US" sz="3600" dirty="0"/>
          </a:p>
        </p:txBody>
      </p:sp>
      <p:pic>
        <p:nvPicPr>
          <p:cNvPr id="4" name="图片 3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95830" y="1097915"/>
            <a:ext cx="4680585" cy="470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707904" y="5949280"/>
            <a:ext cx="217239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发音器官图示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ea"/>
              </a:rPr>
              <a:t>2.1   </a:t>
            </a:r>
            <a:r>
              <a:rPr lang="zh-CN" altLang="zh-CN" sz="3600" b="1" dirty="0" smtClean="0">
                <a:latin typeface="+mn-ea"/>
              </a:rPr>
              <a:t>单韵母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lang="zh-CN" altLang="zh-CN" sz="2400" b="1" dirty="0" smtClean="0"/>
              <a:t>再有左侧方框中第一行的低元音</a:t>
            </a:r>
            <a:r>
              <a:rPr lang="en-US" altLang="zh-CN" sz="2400" b="1" dirty="0" smtClean="0"/>
              <a:t>a</a:t>
            </a:r>
            <a:r>
              <a:rPr lang="zh-CN" altLang="zh-CN" sz="2400" b="1" dirty="0" smtClean="0"/>
              <a:t>和中元音</a:t>
            </a:r>
            <a:r>
              <a:rPr lang="en-US" altLang="zh-CN" sz="2400" b="1" dirty="0" smtClean="0"/>
              <a:t>e</a:t>
            </a:r>
            <a:r>
              <a:rPr lang="zh-CN" altLang="zh-CN" sz="2400" b="1" dirty="0" smtClean="0"/>
              <a:t>，它们只能做韵腹，而不能做韵头和韵尾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zh-CN" altLang="zh-CN" sz="2400" b="1" dirty="0" smtClean="0"/>
              <a:t>元音</a:t>
            </a:r>
            <a:r>
              <a:rPr lang="en-US" altLang="zh-CN" sz="2400" b="1" dirty="0" smtClean="0"/>
              <a:t>a</a:t>
            </a:r>
            <a:r>
              <a:rPr lang="zh-CN" altLang="zh-CN" sz="2400" b="1" dirty="0" smtClean="0"/>
              <a:t>发音时舌尖顶在下齿龈，口腔尽量张大，双唇自然展开。元音</a:t>
            </a:r>
            <a:r>
              <a:rPr lang="en-US" altLang="zh-CN" sz="2400" b="1" dirty="0" smtClean="0"/>
              <a:t>e</a:t>
            </a:r>
            <a:r>
              <a:rPr lang="zh-CN" altLang="zh-CN" sz="2400" b="1" dirty="0" smtClean="0"/>
              <a:t>发音时舌尖触在舌蒂上，舌面后部跟软腭前部相对应，口腔自然张开，双唇自然展开。</a:t>
            </a:r>
            <a:endParaRPr lang="zh-CN" altLang="zh-CN" sz="2400" b="1" dirty="0" smtClean="0"/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zh-CN" altLang="zh-CN" sz="2400" b="1" dirty="0" smtClean="0"/>
              <a:t>还有</a:t>
            </a:r>
            <a:r>
              <a:rPr lang="zh-CN" altLang="zh-CN" sz="2400" b="1" dirty="0"/>
              <a:t>第一行前面的两个舌尖元音</a:t>
            </a:r>
            <a:r>
              <a:rPr lang="en-US" altLang="zh-CN" sz="2400" b="1" dirty="0">
                <a:sym typeface="Ipajadd SILDoulos"/>
              </a:rPr>
              <a:t></a:t>
            </a:r>
            <a:r>
              <a:rPr lang="en-US" altLang="zh-CN" sz="2400" b="1" dirty="0"/>
              <a:t> </a:t>
            </a:r>
            <a:r>
              <a:rPr lang="zh-CN" altLang="zh-CN" sz="2400" b="1" dirty="0"/>
              <a:t>和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sym typeface="+mn-ea"/>
              </a:rPr>
              <a:t>ʅ</a:t>
            </a:r>
            <a:r>
              <a:rPr lang="en-US" altLang="zh-CN" sz="2400" b="1" dirty="0"/>
              <a:t> </a:t>
            </a:r>
            <a:r>
              <a:rPr lang="zh-CN" altLang="zh-CN" sz="2400" b="1" dirty="0"/>
              <a:t>。有人把它们合为一个音位，汉语拼音更是把它们跟</a:t>
            </a:r>
            <a:r>
              <a:rPr lang="en-US" altLang="zh-CN" sz="2400" b="1" dirty="0"/>
              <a:t> </a:t>
            </a:r>
            <a:r>
              <a:rPr lang="en-US" altLang="zh-CN" sz="2400" b="1" dirty="0" err="1"/>
              <a:t>i</a:t>
            </a:r>
            <a:r>
              <a:rPr lang="zh-CN" altLang="zh-CN" sz="2400" b="1" dirty="0"/>
              <a:t>元音都标示为</a:t>
            </a:r>
            <a:r>
              <a:rPr lang="en-US" altLang="zh-CN" sz="2400" b="1" dirty="0"/>
              <a:t> </a:t>
            </a:r>
            <a:r>
              <a:rPr lang="en-US" altLang="zh-CN" sz="2400" b="1" dirty="0" err="1"/>
              <a:t>i</a:t>
            </a:r>
            <a:r>
              <a:rPr lang="zh-CN" altLang="zh-CN" sz="2400" b="1" dirty="0"/>
              <a:t>。我们讲发音的时候还是应该分开来好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zh-CN" altLang="zh-CN" sz="2400" b="1" dirty="0" smtClean="0"/>
              <a:t>舌尖</a:t>
            </a:r>
            <a:r>
              <a:rPr lang="zh-CN" altLang="zh-CN" sz="2400" b="1" dirty="0"/>
              <a:t>前元音</a:t>
            </a:r>
            <a:r>
              <a:rPr lang="en-US" altLang="zh-CN" sz="2400" b="1" dirty="0">
                <a:sym typeface="Ipajadd SILDoulos"/>
              </a:rPr>
              <a:t></a:t>
            </a:r>
            <a:r>
              <a:rPr lang="en-US" altLang="zh-CN" sz="2400" b="1" dirty="0"/>
              <a:t> </a:t>
            </a:r>
            <a:r>
              <a:rPr lang="zh-CN" altLang="zh-CN" sz="2400" b="1" dirty="0"/>
              <a:t>只能跟舌尖前的塞擦音和擦音声母相拼。舌尖后元音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sym typeface="+mn-ea"/>
              </a:rPr>
              <a:t>ʅ</a:t>
            </a:r>
            <a:r>
              <a:rPr lang="en-US" altLang="zh-CN" sz="2400" b="1" dirty="0"/>
              <a:t> </a:t>
            </a:r>
            <a:r>
              <a:rPr lang="zh-CN" altLang="zh-CN" sz="2400" b="1" dirty="0"/>
              <a:t>只能跟舌尖后的塞擦音和擦音声母相拼。它们的发音部位和姿势都是前面声母发音的延续状态。所以他们是依附性元音，没有拼合的自由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zh-CN" altLang="zh-CN" sz="2400" b="1" dirty="0" smtClean="0"/>
              <a:t>以上</a:t>
            </a:r>
            <a:r>
              <a:rPr lang="zh-CN" altLang="zh-CN" sz="2400" b="1" dirty="0"/>
              <a:t>是</a:t>
            </a:r>
            <a:r>
              <a:rPr lang="en-US" altLang="zh-CN" sz="2400" b="1" dirty="0"/>
              <a:t>7</a:t>
            </a:r>
            <a:r>
              <a:rPr lang="zh-CN" altLang="zh-CN" sz="2400" b="1" dirty="0"/>
              <a:t>个基础元音。</a:t>
            </a:r>
            <a:endParaRPr lang="zh-CN" altLang="zh-CN" sz="2400" b="1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83485" y="4509135"/>
            <a:ext cx="200025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19700" y="3429000"/>
            <a:ext cx="200025" cy="28575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ea"/>
              </a:rPr>
              <a:t>2.1   </a:t>
            </a:r>
            <a:r>
              <a:rPr lang="zh-CN" altLang="zh-CN" sz="3600" b="1" dirty="0" smtClean="0">
                <a:latin typeface="+mn-ea"/>
              </a:rPr>
              <a:t>单韵母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ts val="2900"/>
              </a:lnSpc>
              <a:spcBef>
                <a:spcPts val="0"/>
              </a:spcBef>
            </a:pPr>
            <a:r>
              <a:rPr lang="zh-CN" altLang="zh-CN" sz="2800" b="1" dirty="0" smtClean="0"/>
              <a:t>韵母表第一行还有一个翘舌元音</a:t>
            </a:r>
            <a:r>
              <a:rPr lang="en-US" altLang="zh-CN" sz="2800" b="1" dirty="0" err="1" smtClean="0"/>
              <a:t>er</a:t>
            </a:r>
            <a:r>
              <a:rPr lang="zh-CN" altLang="zh-CN" sz="2800" b="1" dirty="0" smtClean="0"/>
              <a:t>，有人把它列为单元音。实际上，这就是中元音</a:t>
            </a:r>
            <a:r>
              <a:rPr lang="en-US" altLang="zh-CN" sz="2800" b="1" dirty="0" smtClean="0"/>
              <a:t>e</a:t>
            </a:r>
            <a:r>
              <a:rPr lang="zh-CN" altLang="zh-CN" sz="2800" b="1" dirty="0" smtClean="0"/>
              <a:t>加上</a:t>
            </a:r>
            <a:r>
              <a:rPr lang="zh-CN" altLang="en-US" sz="2800" b="1" dirty="0" smtClean="0"/>
              <a:t>一个</a:t>
            </a:r>
            <a:r>
              <a:rPr lang="zh-CN" altLang="zh-CN" sz="2800" b="1" dirty="0" smtClean="0"/>
              <a:t>翘</a:t>
            </a:r>
            <a:r>
              <a:rPr lang="zh-CN" altLang="zh-CN" sz="2800" b="1" dirty="0" smtClean="0"/>
              <a:t>舌韵尾。</a:t>
            </a:r>
            <a:r>
              <a:rPr lang="en-US" altLang="zh-CN" sz="2800" b="1" dirty="0" err="1" smtClean="0"/>
              <a:t>er</a:t>
            </a:r>
            <a:r>
              <a:rPr lang="zh-CN" altLang="zh-CN" sz="2800" b="1" dirty="0" smtClean="0"/>
              <a:t>只能出现在零声母音节中，不能跟辅音声母拼合，是一个孤立韵母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zh-CN" altLang="zh-CN" sz="2800" b="1" dirty="0" smtClean="0"/>
              <a:t>在</a:t>
            </a:r>
            <a:r>
              <a:rPr lang="zh-CN" altLang="zh-CN" sz="2800" b="1" dirty="0" smtClean="0"/>
              <a:t>不同的声调的发音中</a:t>
            </a:r>
            <a:r>
              <a:rPr lang="en-US" altLang="zh-CN" sz="2800" b="1" dirty="0" err="1" smtClean="0"/>
              <a:t>er</a:t>
            </a:r>
            <a:r>
              <a:rPr lang="zh-CN" altLang="zh-CN" sz="2800" b="1" dirty="0" smtClean="0"/>
              <a:t>有两个变体明显不同：韵腹在去声中发为半低元音，如“二”；在其他声调中才是中元音，如“儿”。这一点在</a:t>
            </a:r>
            <a:r>
              <a:rPr lang="en-US" altLang="zh-CN" sz="2800" b="1" dirty="0" err="1" smtClean="0"/>
              <a:t>er</a:t>
            </a:r>
            <a:r>
              <a:rPr lang="zh-CN" altLang="zh-CN" sz="2800" b="1" dirty="0" smtClean="0"/>
              <a:t>的发音练习中要特别加以注意。</a:t>
            </a:r>
            <a:endParaRPr lang="zh-CN" altLang="zh-CN" sz="2800" b="1" dirty="0" smtClean="0"/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zh-CN" altLang="zh-CN" sz="2800" b="1" dirty="0" smtClean="0"/>
              <a:t>对于</a:t>
            </a:r>
            <a:r>
              <a:rPr lang="en-US" altLang="zh-CN" sz="2800" b="1" dirty="0"/>
              <a:t>7</a:t>
            </a:r>
            <a:r>
              <a:rPr lang="zh-CN" altLang="zh-CN" sz="2800" b="1" dirty="0"/>
              <a:t>个单韵母的教学，可以分为三组：</a:t>
            </a:r>
            <a:r>
              <a:rPr lang="en-US" altLang="zh-CN" sz="2800" b="1" dirty="0"/>
              <a:t>a</a:t>
            </a:r>
            <a:r>
              <a:rPr lang="zh-CN" altLang="zh-CN" sz="2800" b="1" dirty="0"/>
              <a:t>、</a:t>
            </a:r>
            <a:r>
              <a:rPr lang="en-US" altLang="zh-CN" sz="2800" b="1" dirty="0"/>
              <a:t>e</a:t>
            </a:r>
            <a:r>
              <a:rPr lang="zh-CN" altLang="zh-CN" sz="2800" b="1" dirty="0"/>
              <a:t>、</a:t>
            </a:r>
            <a:r>
              <a:rPr lang="en-US" altLang="zh-CN" sz="2800" b="1" dirty="0" err="1"/>
              <a:t>i</a:t>
            </a:r>
            <a:r>
              <a:rPr lang="zh-CN" altLang="zh-CN" sz="2800" b="1" dirty="0"/>
              <a:t>、</a:t>
            </a:r>
            <a:r>
              <a:rPr lang="en-US" altLang="zh-CN" sz="2800" b="1" dirty="0"/>
              <a:t>u</a:t>
            </a:r>
            <a:r>
              <a:rPr lang="zh-CN" altLang="zh-CN" sz="2800" b="1" dirty="0"/>
              <a:t>为第一组，最容易学；</a:t>
            </a:r>
            <a:r>
              <a:rPr lang="en-US" altLang="zh-CN" sz="2800" b="1" dirty="0"/>
              <a:t>ɿ</a:t>
            </a:r>
            <a:r>
              <a:rPr lang="zh-CN" altLang="zh-CN" sz="2800" b="1" dirty="0"/>
              <a:t>、</a:t>
            </a:r>
            <a:r>
              <a:rPr lang="en-US" altLang="zh-CN" sz="2800" b="1" dirty="0"/>
              <a:t>ʅ </a:t>
            </a:r>
            <a:r>
              <a:rPr lang="zh-CN" altLang="zh-CN" sz="2800" b="1" dirty="0"/>
              <a:t>为第二组，跟各自声母拼合练习；</a:t>
            </a:r>
            <a:r>
              <a:rPr lang="en-US" altLang="zh-CN" sz="2800" b="1" dirty="0"/>
              <a:t>ü</a:t>
            </a:r>
            <a:r>
              <a:rPr lang="zh-CN" altLang="zh-CN" sz="2800" b="1" dirty="0"/>
              <a:t>放在最后学，跟</a:t>
            </a:r>
            <a:r>
              <a:rPr lang="en-US" altLang="zh-CN" sz="2800" b="1" dirty="0" err="1"/>
              <a:t>i</a:t>
            </a:r>
            <a:r>
              <a:rPr lang="zh-CN" altLang="zh-CN" sz="2800" b="1" dirty="0"/>
              <a:t>、</a:t>
            </a:r>
            <a:r>
              <a:rPr lang="en-US" altLang="zh-CN" sz="2800" b="1" dirty="0"/>
              <a:t>u</a:t>
            </a:r>
            <a:r>
              <a:rPr lang="zh-CN" altLang="zh-CN" sz="2800" b="1" dirty="0"/>
              <a:t>对照，重点操练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zh-CN" altLang="zh-CN" sz="2800" b="1" dirty="0" smtClean="0"/>
              <a:t>练习</a:t>
            </a:r>
            <a:r>
              <a:rPr lang="zh-CN" altLang="zh-CN" sz="2800" b="1" dirty="0"/>
              <a:t>发音时可以在这些单韵母前面加上不同的声母，反复操练，熟能生巧。</a:t>
            </a:r>
            <a:endParaRPr lang="zh-CN" altLang="zh-CN" sz="28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0. </a:t>
            </a:r>
            <a:r>
              <a:rPr lang="zh-CN" altLang="zh-CN" sz="3600" b="1" dirty="0" smtClean="0"/>
              <a:t>引言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zh-CN" altLang="zh-CN" sz="2600" b="1" dirty="0"/>
              <a:t>在汉语的第二语言教学中，语音教学是首要的环节</a:t>
            </a:r>
            <a:r>
              <a:rPr lang="zh-CN" altLang="zh-CN" sz="2600" b="1" dirty="0" smtClean="0"/>
              <a:t>。</a:t>
            </a:r>
            <a:endParaRPr lang="en-US" altLang="zh-CN" sz="2600" b="1" dirty="0" smtClean="0"/>
          </a:p>
          <a:p>
            <a:pPr>
              <a:lnSpc>
                <a:spcPct val="110000"/>
              </a:lnSpc>
            </a:pPr>
            <a:r>
              <a:rPr lang="zh-CN" altLang="zh-CN" sz="2600" b="1" dirty="0" smtClean="0"/>
              <a:t>赵元任</a:t>
            </a:r>
            <a:r>
              <a:rPr lang="zh-CN" altLang="zh-CN" sz="2600" b="1" dirty="0"/>
              <a:t>讲过：“一失音成千古恨，一开始没学好，一辈子改不过来了。”（见焦立为</a:t>
            </a:r>
            <a:r>
              <a:rPr lang="en-US" altLang="zh-CN" sz="2600" b="1" dirty="0"/>
              <a:t>2001</a:t>
            </a:r>
            <a:r>
              <a:rPr lang="zh-CN" altLang="zh-CN" sz="2600" b="1" dirty="0" smtClean="0"/>
              <a:t>）</a:t>
            </a:r>
            <a:endParaRPr lang="en-US" altLang="zh-CN" sz="2600" b="1" dirty="0" smtClean="0"/>
          </a:p>
          <a:p>
            <a:pPr>
              <a:lnSpc>
                <a:spcPct val="110000"/>
              </a:lnSpc>
            </a:pPr>
            <a:r>
              <a:rPr lang="zh-CN" altLang="zh-CN" sz="2600" b="1" dirty="0" smtClean="0"/>
              <a:t>经验</a:t>
            </a:r>
            <a:r>
              <a:rPr lang="zh-CN" altLang="zh-CN" sz="2600" b="1" dirty="0"/>
              <a:t>表明，二语学习者的第一位汉语教师的语音教学十分关键，对学生后续的汉语发音有长期的重要影响。我们在外语学习中对此应该有体会。因此，在语音教学过程中，教师应该非常认真负责，不能误人子弟。</a:t>
            </a:r>
            <a:endParaRPr lang="zh-CN" altLang="zh-CN" sz="2600" b="1" dirty="0"/>
          </a:p>
          <a:p>
            <a:pPr>
              <a:lnSpc>
                <a:spcPct val="110000"/>
              </a:lnSpc>
            </a:pPr>
            <a:r>
              <a:rPr lang="zh-CN" altLang="zh-CN" sz="2600" b="1" dirty="0"/>
              <a:t>其实，在汉语语音教学中，有些困难是人为造成的。例如，在对汉语普通话的音位分析上有各种不同的</a:t>
            </a:r>
            <a:r>
              <a:rPr lang="zh-CN" altLang="zh-CN" sz="2600" b="1" dirty="0" smtClean="0"/>
              <a:t>意见</a:t>
            </a:r>
            <a:r>
              <a:rPr lang="zh-CN" altLang="en-US" sz="2600" b="1" dirty="0" smtClean="0"/>
              <a:t>：</a:t>
            </a:r>
            <a:r>
              <a:rPr lang="zh-CN" altLang="zh-CN" sz="2600" b="1" dirty="0" smtClean="0"/>
              <a:t>中</a:t>
            </a:r>
            <a:r>
              <a:rPr lang="zh-CN" altLang="zh-CN" sz="2600" b="1" dirty="0"/>
              <a:t>元音有几个？有多少个元音？有多少个韵母？四个声调的调值怎样确定？各种不同的意见，各有各的道理。</a:t>
            </a:r>
            <a:endParaRPr lang="zh-CN" altLang="zh-CN" sz="26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600" b="1" dirty="0" smtClean="0">
                <a:latin typeface="+mn-ea"/>
                <a:ea typeface="+mn-ea"/>
              </a:rPr>
              <a:t>2.2  </a:t>
            </a:r>
            <a:r>
              <a:rPr lang="zh-CN" altLang="zh-CN" sz="3600" b="1" dirty="0" smtClean="0">
                <a:latin typeface="+mn-ea"/>
                <a:ea typeface="+mn-ea"/>
              </a:rPr>
              <a:t>复</a:t>
            </a:r>
            <a:r>
              <a:rPr lang="zh-CN" altLang="zh-CN" sz="3600" b="1" dirty="0">
                <a:latin typeface="+mn-ea"/>
                <a:ea typeface="+mn-ea"/>
              </a:rPr>
              <a:t>韵母（上</a:t>
            </a:r>
            <a:r>
              <a:rPr lang="zh-CN" altLang="zh-CN" sz="3600" b="1" dirty="0" smtClean="0">
                <a:latin typeface="+mn-ea"/>
                <a:ea typeface="+mn-ea"/>
              </a:rPr>
              <a:t>）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16024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2800" b="1" dirty="0" smtClean="0"/>
              <a:t>复</a:t>
            </a:r>
            <a:r>
              <a:rPr lang="zh-CN" altLang="zh-CN" sz="2800" b="1" dirty="0" smtClean="0"/>
              <a:t>韵母</a:t>
            </a:r>
            <a:r>
              <a:rPr lang="zh-CN" altLang="zh-CN" sz="2800" b="1" dirty="0" smtClean="0"/>
              <a:t>就是</a:t>
            </a:r>
            <a:r>
              <a:rPr lang="zh-CN" altLang="zh-CN" sz="2800" b="1" dirty="0" smtClean="0"/>
              <a:t>复合元音</a:t>
            </a:r>
            <a:r>
              <a:rPr lang="zh-CN" altLang="zh-CN" sz="2800" b="1" dirty="0"/>
              <a:t>做</a:t>
            </a:r>
            <a:r>
              <a:rPr lang="zh-CN" altLang="zh-CN" sz="2800" b="1" dirty="0" smtClean="0"/>
              <a:t>韵母。</a:t>
            </a:r>
            <a:r>
              <a:rPr lang="zh-CN" altLang="zh-CN" sz="2800" b="1" dirty="0"/>
              <a:t>二合元音有前响和后响之分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2800" b="1" dirty="0" smtClean="0"/>
              <a:t>这</a:t>
            </a:r>
            <a:r>
              <a:rPr lang="zh-CN" altLang="zh-CN" sz="2800" b="1" dirty="0"/>
              <a:t>一节先讲韵母表第二行方框后面划</a:t>
            </a:r>
            <a:r>
              <a:rPr lang="en-US" altLang="zh-CN" sz="2800" b="1" dirty="0"/>
              <a:t>√</a:t>
            </a:r>
            <a:r>
              <a:rPr lang="zh-CN" altLang="zh-CN" sz="2800" b="1" dirty="0"/>
              <a:t>位置上的五个后响元音复韵母</a:t>
            </a:r>
            <a:r>
              <a:rPr lang="en-US" altLang="zh-CN" sz="2800" b="1" dirty="0" err="1"/>
              <a:t>ia</a:t>
            </a:r>
            <a:r>
              <a:rPr lang="zh-CN" altLang="zh-CN" sz="2800" b="1" dirty="0"/>
              <a:t>、</a:t>
            </a:r>
            <a:r>
              <a:rPr lang="en-US" altLang="zh-CN" sz="2800" b="1" dirty="0" err="1"/>
              <a:t>ie</a:t>
            </a:r>
            <a:r>
              <a:rPr lang="zh-CN" altLang="zh-CN" sz="2800" b="1" dirty="0"/>
              <a:t>、</a:t>
            </a:r>
            <a:r>
              <a:rPr lang="en-US" altLang="zh-CN" sz="2800" b="1" dirty="0" err="1"/>
              <a:t>ua</a:t>
            </a:r>
            <a:r>
              <a:rPr lang="zh-CN" altLang="zh-CN" sz="2800" b="1" dirty="0"/>
              <a:t>、</a:t>
            </a:r>
            <a:r>
              <a:rPr lang="en-US" altLang="zh-CN" sz="2800" b="1" dirty="0" err="1"/>
              <a:t>uo</a:t>
            </a:r>
            <a:r>
              <a:rPr lang="en-US" altLang="zh-CN" sz="2800" b="1" dirty="0"/>
              <a:t>(o)</a:t>
            </a:r>
            <a:r>
              <a:rPr lang="zh-CN" altLang="zh-CN" sz="2800" b="1" dirty="0"/>
              <a:t>、</a:t>
            </a:r>
            <a:r>
              <a:rPr lang="en-US" altLang="zh-CN" sz="2800" b="1" dirty="0" err="1"/>
              <a:t>üe</a:t>
            </a:r>
            <a:r>
              <a:rPr lang="zh-CN" altLang="zh-CN" sz="2800" b="1" dirty="0"/>
              <a:t>。它们共同的特点就是不带韵尾，只有韵头和韵腹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2800" b="1" dirty="0" smtClean="0"/>
              <a:t>韵头</a:t>
            </a:r>
            <a:r>
              <a:rPr lang="zh-CN" altLang="zh-CN" sz="2800" b="1" dirty="0"/>
              <a:t>的发音只是表明韵母发音的起点，时长较短，发音开始之后立刻滑向韵腹元音。</a:t>
            </a:r>
            <a:endParaRPr lang="zh-CN" altLang="zh-CN" sz="2800" b="1" dirty="0"/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83568" y="1484784"/>
            <a:ext cx="702945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99592" y="2996952"/>
          <a:ext cx="7056786" cy="640080"/>
        </p:xfrm>
        <a:graphic>
          <a:graphicData uri="http://schemas.openxmlformats.org/drawingml/2006/table">
            <a:tbl>
              <a:tblPr/>
              <a:tblGrid>
                <a:gridCol w="1175763"/>
                <a:gridCol w="1175763"/>
                <a:gridCol w="1175763"/>
                <a:gridCol w="1175763"/>
                <a:gridCol w="1176867"/>
                <a:gridCol w="1176867"/>
              </a:tblGrid>
              <a:tr h="497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ia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ie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ua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uo</a:t>
                      </a: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(o)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ü</a:t>
                      </a:r>
                      <a:r>
                        <a:rPr lang="en-US" sz="2800" b="1" dirty="0" err="1">
                          <a:latin typeface="宋体" panose="02010600030101010101" pitchFamily="2" charset="-122"/>
                          <a:cs typeface="Times New Roman" panose="02020603050405020304"/>
                        </a:rPr>
                        <a:t>e</a:t>
                      </a:r>
                      <a:endParaRPr lang="en-US" sz="2800" b="1" dirty="0" err="1"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600" b="1" dirty="0" smtClean="0">
                <a:latin typeface="+mn-ea"/>
                <a:ea typeface="+mn-ea"/>
              </a:rPr>
              <a:t>2.2  </a:t>
            </a:r>
            <a:r>
              <a:rPr lang="zh-CN" altLang="zh-CN" sz="3600" b="1" dirty="0" smtClean="0">
                <a:latin typeface="+mn-ea"/>
                <a:ea typeface="+mn-ea"/>
              </a:rPr>
              <a:t>复</a:t>
            </a:r>
            <a:r>
              <a:rPr lang="zh-CN" altLang="zh-CN" sz="3600" b="1" dirty="0">
                <a:latin typeface="+mn-ea"/>
                <a:ea typeface="+mn-ea"/>
              </a:rPr>
              <a:t>韵母（上</a:t>
            </a:r>
            <a:r>
              <a:rPr lang="zh-CN" altLang="zh-CN" sz="3600" b="1" dirty="0" smtClean="0">
                <a:latin typeface="+mn-ea"/>
                <a:ea typeface="+mn-ea"/>
              </a:rPr>
              <a:t>）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1065"/>
          </a:xfrm>
        </p:spPr>
        <p:txBody>
          <a:bodyPr>
            <a:normAutofit fontScale="85000" lnSpcReduction="10000"/>
          </a:bodyPr>
          <a:lstStyle/>
          <a:p>
            <a:r>
              <a:rPr lang="zh-CN" altLang="zh-CN" sz="2800" b="1" dirty="0" smtClean="0"/>
              <a:t>其中</a:t>
            </a:r>
            <a:r>
              <a:rPr lang="en-US" altLang="zh-CN" sz="2800" b="1" dirty="0" err="1"/>
              <a:t>ia</a:t>
            </a:r>
            <a:r>
              <a:rPr lang="zh-CN" altLang="zh-CN" sz="2800" b="1" dirty="0"/>
              <a:t>、</a:t>
            </a:r>
            <a:r>
              <a:rPr lang="en-US" altLang="zh-CN" sz="2800" b="1" dirty="0" err="1"/>
              <a:t>ua</a:t>
            </a:r>
            <a:r>
              <a:rPr lang="zh-CN" altLang="zh-CN" sz="2800" b="1" dirty="0"/>
              <a:t>两个韵母的低元音韵腹</a:t>
            </a:r>
            <a:r>
              <a:rPr lang="en-US" altLang="zh-CN" sz="2800" b="1" dirty="0"/>
              <a:t>a</a:t>
            </a:r>
            <a:r>
              <a:rPr lang="zh-CN" altLang="zh-CN" sz="2800" b="1" dirty="0"/>
              <a:t>的发音要领没有什么不同，跟它们在单韵母中的发音一样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可是</a:t>
            </a:r>
            <a:r>
              <a:rPr lang="zh-CN" altLang="zh-CN" sz="2800" b="1" dirty="0"/>
              <a:t>，</a:t>
            </a:r>
            <a:r>
              <a:rPr lang="en-US" altLang="zh-CN" sz="2800" b="1" dirty="0" err="1"/>
              <a:t>ie</a:t>
            </a:r>
            <a:r>
              <a:rPr lang="zh-CN" altLang="zh-CN" sz="2800" b="1" dirty="0"/>
              <a:t>、</a:t>
            </a:r>
            <a:r>
              <a:rPr lang="en-US" altLang="zh-CN" sz="2800" b="1" dirty="0" err="1"/>
              <a:t>üe</a:t>
            </a:r>
            <a:r>
              <a:rPr lang="zh-CN" altLang="zh-CN" sz="2800" b="1" dirty="0"/>
              <a:t>、</a:t>
            </a:r>
            <a:r>
              <a:rPr lang="en-US" altLang="zh-CN" sz="2800" b="1" dirty="0" err="1"/>
              <a:t>uo</a:t>
            </a:r>
            <a:r>
              <a:rPr lang="en-US" altLang="zh-CN" sz="2800" b="1" dirty="0"/>
              <a:t>(o)</a:t>
            </a:r>
            <a:r>
              <a:rPr lang="zh-CN" altLang="zh-CN" sz="2800" b="1" dirty="0"/>
              <a:t>三个韵母的中元音韵腹</a:t>
            </a:r>
            <a:r>
              <a:rPr lang="en-US" altLang="zh-CN" sz="2800" b="1" dirty="0"/>
              <a:t>e</a:t>
            </a:r>
            <a:r>
              <a:rPr lang="zh-CN" altLang="zh-CN" sz="2800" b="1" dirty="0"/>
              <a:t>的发音却有些差别，用</a:t>
            </a:r>
            <a:r>
              <a:rPr lang="en-US" altLang="zh-CN" sz="2800" b="1" dirty="0"/>
              <a:t>o</a:t>
            </a:r>
            <a:r>
              <a:rPr lang="zh-CN" altLang="zh-CN" sz="2800" b="1" dirty="0"/>
              <a:t>代</a:t>
            </a:r>
            <a:r>
              <a:rPr lang="en-US" altLang="zh-CN" sz="2800" b="1" dirty="0"/>
              <a:t>e</a:t>
            </a:r>
            <a:r>
              <a:rPr lang="zh-CN" altLang="zh-CN" sz="2800" b="1" dirty="0"/>
              <a:t>是便于识别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普通话</a:t>
            </a:r>
            <a:r>
              <a:rPr lang="zh-CN" altLang="zh-CN" sz="2800" b="1" dirty="0"/>
              <a:t>基础音系只有一个中元音</a:t>
            </a:r>
            <a:r>
              <a:rPr lang="en-US" altLang="zh-CN" sz="2800" b="1" dirty="0"/>
              <a:t>e</a:t>
            </a:r>
            <a:r>
              <a:rPr lang="zh-CN" altLang="zh-CN" sz="2800" b="1" dirty="0"/>
              <a:t>音位，这个中元音具有游移性。在单韵母中，</a:t>
            </a:r>
            <a:r>
              <a:rPr lang="en-US" altLang="zh-CN" sz="2800" b="1" dirty="0"/>
              <a:t>e</a:t>
            </a:r>
            <a:r>
              <a:rPr lang="zh-CN" altLang="zh-CN" sz="2800" b="1" dirty="0"/>
              <a:t>的发音呈现为在舌位高低维的连续动程。在复韵母中，</a:t>
            </a:r>
            <a:r>
              <a:rPr lang="en-US" altLang="zh-CN" sz="2800" b="1" dirty="0"/>
              <a:t>e</a:t>
            </a:r>
            <a:r>
              <a:rPr lang="zh-CN" altLang="zh-CN" sz="2800" b="1" dirty="0"/>
              <a:t>表现为在舌位前后维的离散变体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如</a:t>
            </a:r>
            <a:r>
              <a:rPr lang="zh-CN" altLang="zh-CN" sz="2800" b="1" dirty="0"/>
              <a:t>：带前元音韵头的</a:t>
            </a:r>
            <a:r>
              <a:rPr lang="en-US" altLang="zh-CN" sz="2800" b="1" dirty="0" err="1"/>
              <a:t>ie</a:t>
            </a:r>
            <a:r>
              <a:rPr lang="zh-CN" altLang="zh-CN" sz="2800" b="1" dirty="0"/>
              <a:t>、</a:t>
            </a:r>
            <a:r>
              <a:rPr lang="en-US" altLang="zh-CN" sz="2800" b="1" dirty="0" err="1"/>
              <a:t>üe</a:t>
            </a:r>
            <a:r>
              <a:rPr lang="zh-CN" altLang="zh-CN" sz="2800" b="1" dirty="0"/>
              <a:t>中，韵腹</a:t>
            </a:r>
            <a:r>
              <a:rPr lang="en-US" altLang="zh-CN" sz="2800" b="1" dirty="0"/>
              <a:t>e</a:t>
            </a:r>
            <a:r>
              <a:rPr lang="zh-CN" altLang="zh-CN" sz="2800" b="1" dirty="0"/>
              <a:t>发音为前元音；带后元音韵头的</a:t>
            </a:r>
            <a:r>
              <a:rPr lang="en-US" altLang="zh-CN" sz="2800" b="1" dirty="0" err="1"/>
              <a:t>uo</a:t>
            </a:r>
            <a:r>
              <a:rPr lang="en-US" altLang="zh-CN" sz="2800" b="1" dirty="0"/>
              <a:t>(o)</a:t>
            </a:r>
            <a:r>
              <a:rPr lang="zh-CN" altLang="zh-CN" sz="2800" b="1" dirty="0"/>
              <a:t>中，韵腹</a:t>
            </a:r>
            <a:r>
              <a:rPr lang="en-US" altLang="zh-CN" sz="2800" b="1" dirty="0"/>
              <a:t>e</a:t>
            </a:r>
            <a:r>
              <a:rPr lang="zh-CN" altLang="zh-CN" sz="2800" b="1" dirty="0"/>
              <a:t>发音为后元音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韵母</a:t>
            </a:r>
            <a:r>
              <a:rPr lang="en-US" altLang="zh-CN" sz="2800" b="1" dirty="0" err="1"/>
              <a:t>uo</a:t>
            </a:r>
            <a:r>
              <a:rPr lang="zh-CN" altLang="zh-CN" sz="2800" b="1" dirty="0"/>
              <a:t>在唇音声母后面省略韵头</a:t>
            </a:r>
            <a:r>
              <a:rPr lang="en-US" altLang="zh-CN" sz="2800" b="1" dirty="0"/>
              <a:t>u-</a:t>
            </a:r>
            <a:r>
              <a:rPr lang="zh-CN" altLang="zh-CN" sz="2800" b="1" dirty="0"/>
              <a:t>，例如波</a:t>
            </a:r>
            <a:r>
              <a:rPr lang="en-US" altLang="zh-CN" sz="2800" b="1" dirty="0" err="1"/>
              <a:t>bo</a:t>
            </a:r>
            <a:r>
              <a:rPr lang="en-US" altLang="zh-CN" sz="2800" b="1" dirty="0"/>
              <a:t>-</a:t>
            </a:r>
            <a:r>
              <a:rPr lang="zh-CN" altLang="zh-CN" sz="2800" b="1" dirty="0"/>
              <a:t>多</a:t>
            </a:r>
            <a:r>
              <a:rPr lang="en-US" altLang="zh-CN" sz="2800" b="1" dirty="0"/>
              <a:t>duo</a:t>
            </a:r>
            <a:r>
              <a:rPr lang="zh-CN" altLang="zh-CN" sz="2800" b="1" dirty="0"/>
              <a:t>，磨</a:t>
            </a:r>
            <a:r>
              <a:rPr lang="en-US" altLang="zh-CN" sz="2800" b="1" dirty="0"/>
              <a:t>mo-</a:t>
            </a:r>
            <a:r>
              <a:rPr lang="zh-CN" altLang="zh-CN" sz="2800" b="1" dirty="0"/>
              <a:t>罗</a:t>
            </a:r>
            <a:r>
              <a:rPr lang="en-US" altLang="zh-CN" sz="2800" b="1" dirty="0" err="1"/>
              <a:t>luo</a:t>
            </a:r>
            <a:r>
              <a:rPr lang="zh-CN" altLang="zh-CN" sz="2800" b="1" dirty="0"/>
              <a:t>。实际上这个韵母在唇音声母和非唇音声母后的发音是相同的。</a:t>
            </a:r>
            <a:endParaRPr lang="zh-CN" altLang="zh-CN" sz="28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600" b="1" dirty="0" smtClean="0">
                <a:latin typeface="+mn-ea"/>
                <a:ea typeface="+mn-ea"/>
              </a:rPr>
              <a:t>2.3  </a:t>
            </a:r>
            <a:r>
              <a:rPr lang="zh-CN" altLang="zh-CN" sz="3600" b="1" dirty="0" smtClean="0">
                <a:latin typeface="+mn-ea"/>
                <a:ea typeface="+mn-ea"/>
              </a:rPr>
              <a:t>复</a:t>
            </a:r>
            <a:r>
              <a:rPr lang="zh-CN" altLang="zh-CN" sz="3600" b="1" dirty="0">
                <a:latin typeface="+mn-ea"/>
                <a:ea typeface="+mn-ea"/>
              </a:rPr>
              <a:t>韵母（下</a:t>
            </a:r>
            <a:r>
              <a:rPr lang="zh-CN" altLang="zh-CN" sz="3600" b="1" dirty="0" smtClean="0">
                <a:latin typeface="+mn-ea"/>
                <a:ea typeface="+mn-ea"/>
              </a:rPr>
              <a:t>）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4437112"/>
            <a:ext cx="8229600" cy="1905075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lang="zh-CN" altLang="zh-CN" sz="2400" b="1" dirty="0"/>
              <a:t>这部分包括韵母表第</a:t>
            </a:r>
            <a:r>
              <a:rPr lang="en-US" altLang="zh-CN" sz="2400" b="1" dirty="0"/>
              <a:t>3</a:t>
            </a:r>
            <a:r>
              <a:rPr lang="zh-CN" altLang="zh-CN" sz="2400" b="1" dirty="0"/>
              <a:t>行和第</a:t>
            </a:r>
            <a:r>
              <a:rPr lang="en-US" altLang="zh-CN" sz="2400" b="1" dirty="0"/>
              <a:t>4</a:t>
            </a:r>
            <a:r>
              <a:rPr lang="zh-CN" altLang="zh-CN" sz="2400" b="1" dirty="0"/>
              <a:t>行的</a:t>
            </a:r>
            <a:r>
              <a:rPr lang="en-US" altLang="zh-CN" sz="2400" b="1" dirty="0"/>
              <a:t>8</a:t>
            </a:r>
            <a:r>
              <a:rPr lang="zh-CN" altLang="zh-CN" sz="2400" b="1" dirty="0"/>
              <a:t>个韵母。其中前</a:t>
            </a:r>
            <a:r>
              <a:rPr lang="en-US" altLang="zh-CN" sz="2400" b="1" dirty="0"/>
              <a:t>4</a:t>
            </a:r>
            <a:r>
              <a:rPr lang="zh-CN" altLang="zh-CN" sz="2400" b="1" dirty="0"/>
              <a:t>个韵母</a:t>
            </a:r>
            <a:r>
              <a:rPr lang="en-US" altLang="zh-CN" sz="2400" b="1" dirty="0" err="1"/>
              <a:t>ai</a:t>
            </a:r>
            <a:r>
              <a:rPr lang="zh-CN" altLang="zh-CN" sz="2400" b="1" dirty="0"/>
              <a:t>、</a:t>
            </a:r>
            <a:r>
              <a:rPr lang="en-US" altLang="zh-CN" sz="2400" b="1" dirty="0" err="1"/>
              <a:t>ei</a:t>
            </a:r>
            <a:r>
              <a:rPr lang="zh-CN" altLang="zh-CN" sz="2400" b="1" dirty="0"/>
              <a:t>、</a:t>
            </a:r>
            <a:r>
              <a:rPr lang="en-US" altLang="zh-CN" sz="2400" b="1" dirty="0" err="1"/>
              <a:t>ao</a:t>
            </a:r>
            <a:r>
              <a:rPr lang="zh-CN" altLang="zh-CN" sz="2400" b="1" dirty="0"/>
              <a:t>、</a:t>
            </a:r>
            <a:r>
              <a:rPr lang="en-US" altLang="zh-CN" sz="2400" b="1" dirty="0" err="1"/>
              <a:t>ou</a:t>
            </a:r>
            <a:r>
              <a:rPr lang="zh-CN" altLang="zh-CN" sz="2400" b="1" dirty="0"/>
              <a:t>不带韵头，是前响二合元音。韵母</a:t>
            </a:r>
            <a:r>
              <a:rPr lang="en-US" altLang="zh-CN" sz="2400" b="1" dirty="0" err="1"/>
              <a:t>ao</a:t>
            </a:r>
            <a:r>
              <a:rPr lang="zh-CN" altLang="zh-CN" sz="2400" b="1" dirty="0"/>
              <a:t>是以</a:t>
            </a:r>
            <a:r>
              <a:rPr lang="en-US" altLang="zh-CN" sz="2400" b="1" dirty="0"/>
              <a:t>o</a:t>
            </a:r>
            <a:r>
              <a:rPr lang="zh-CN" altLang="zh-CN" sz="2400" b="1" dirty="0"/>
              <a:t>带</a:t>
            </a:r>
            <a:r>
              <a:rPr lang="en-US" altLang="zh-CN" sz="2400" b="1" dirty="0"/>
              <a:t>u</a:t>
            </a:r>
            <a:r>
              <a:rPr lang="zh-CN" altLang="zh-CN" sz="2400" b="1" dirty="0"/>
              <a:t>，韵母</a:t>
            </a:r>
            <a:r>
              <a:rPr lang="en-US" altLang="zh-CN" sz="2400" b="1" dirty="0" err="1"/>
              <a:t>ou</a:t>
            </a:r>
            <a:r>
              <a:rPr lang="zh-CN" altLang="zh-CN" sz="2400" b="1" dirty="0"/>
              <a:t>是以</a:t>
            </a:r>
            <a:r>
              <a:rPr lang="en-US" altLang="zh-CN" sz="2400" b="1" dirty="0"/>
              <a:t>o</a:t>
            </a:r>
            <a:r>
              <a:rPr lang="zh-CN" altLang="zh-CN" sz="2400" b="1" dirty="0"/>
              <a:t>带</a:t>
            </a:r>
            <a:r>
              <a:rPr lang="en-US" altLang="zh-CN" sz="2400" b="1" dirty="0"/>
              <a:t>e</a:t>
            </a:r>
            <a:r>
              <a:rPr lang="zh-CN" altLang="zh-CN" sz="2400" b="1" dirty="0"/>
              <a:t>，都是为了便于识别。上一节的</a:t>
            </a:r>
            <a:r>
              <a:rPr lang="en-US" altLang="zh-CN" sz="2400" b="1" dirty="0"/>
              <a:t>5</a:t>
            </a:r>
            <a:r>
              <a:rPr lang="zh-CN" altLang="zh-CN" sz="2400" b="1" dirty="0"/>
              <a:t>个复韵母都是后响二合元音。这一节又有</a:t>
            </a:r>
            <a:r>
              <a:rPr lang="en-US" altLang="zh-CN" sz="2400" b="1" dirty="0"/>
              <a:t>4</a:t>
            </a:r>
            <a:r>
              <a:rPr lang="zh-CN" altLang="zh-CN" sz="2400" b="1" dirty="0"/>
              <a:t>个前响二合元音复韵母</a:t>
            </a:r>
            <a:r>
              <a:rPr lang="zh-CN" altLang="zh-CN" sz="2400" b="1" dirty="0" smtClean="0"/>
              <a:t>。</a:t>
            </a:r>
            <a:endParaRPr lang="zh-CN" alt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55576" y="1412777"/>
            <a:ext cx="70294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331640" y="2636912"/>
          <a:ext cx="6336708" cy="1280160"/>
        </p:xfrm>
        <a:graphic>
          <a:graphicData uri="http://schemas.openxmlformats.org/drawingml/2006/table">
            <a:tbl>
              <a:tblPr/>
              <a:tblGrid>
                <a:gridCol w="936106"/>
                <a:gridCol w="792088"/>
                <a:gridCol w="1008112"/>
                <a:gridCol w="1368152"/>
                <a:gridCol w="864096"/>
                <a:gridCol w="1368154"/>
              </a:tblGrid>
              <a:tr h="564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ai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ei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uai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uei(ui)</a:t>
                      </a:r>
                      <a:endParaRPr lang="zh-CN" sz="28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ao</a:t>
                      </a:r>
                      <a:endParaRPr lang="zh-CN" sz="28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ou</a:t>
                      </a:r>
                      <a:endParaRPr lang="zh-CN" sz="28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iao</a:t>
                      </a:r>
                      <a:endParaRPr lang="zh-CN" sz="28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iou</a:t>
                      </a: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iu</a:t>
                      </a: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)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370840"/>
          </a:xfrm>
        </p:spPr>
        <p:txBody>
          <a:bodyPr>
            <a:normAutofit fontScale="90000"/>
          </a:bodyPr>
          <a:lstStyle/>
          <a:p>
            <a:endParaRPr lang="en-US" sz="3600" dirty="0"/>
          </a:p>
        </p:txBody>
      </p:sp>
      <p:pic>
        <p:nvPicPr>
          <p:cNvPr id="4" name="图片 3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95830" y="1097915"/>
            <a:ext cx="4680585" cy="470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707904" y="5949280"/>
            <a:ext cx="217239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发音器官图示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600" b="1" dirty="0" smtClean="0">
                <a:latin typeface="+mn-ea"/>
                <a:ea typeface="+mn-ea"/>
              </a:rPr>
              <a:t>2.3  </a:t>
            </a:r>
            <a:r>
              <a:rPr lang="zh-CN" altLang="zh-CN" sz="3600" b="1" dirty="0" smtClean="0">
                <a:latin typeface="+mn-ea"/>
                <a:ea typeface="+mn-ea"/>
              </a:rPr>
              <a:t>复</a:t>
            </a:r>
            <a:r>
              <a:rPr lang="zh-CN" altLang="zh-CN" sz="3600" b="1" dirty="0">
                <a:latin typeface="+mn-ea"/>
                <a:ea typeface="+mn-ea"/>
              </a:rPr>
              <a:t>韵母（下</a:t>
            </a:r>
            <a:r>
              <a:rPr lang="zh-CN" altLang="zh-CN" sz="3600" b="1" dirty="0" smtClean="0">
                <a:latin typeface="+mn-ea"/>
                <a:ea typeface="+mn-ea"/>
              </a:rPr>
              <a:t>）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2400" b="1" dirty="0" smtClean="0"/>
              <a:t>后</a:t>
            </a:r>
            <a:r>
              <a:rPr lang="zh-CN" altLang="zh-CN" sz="2400" b="1" dirty="0"/>
              <a:t>四个韵母</a:t>
            </a:r>
            <a:r>
              <a:rPr lang="en-US" altLang="zh-CN" sz="2400" b="1" dirty="0" err="1"/>
              <a:t>uai</a:t>
            </a:r>
            <a:r>
              <a:rPr lang="zh-CN" altLang="zh-CN" sz="2400" b="1" dirty="0"/>
              <a:t>、</a:t>
            </a:r>
            <a:r>
              <a:rPr lang="en-US" altLang="zh-CN" sz="2400" b="1" dirty="0" err="1"/>
              <a:t>uei</a:t>
            </a:r>
            <a:r>
              <a:rPr lang="zh-CN" altLang="zh-CN" sz="2400" b="1" dirty="0"/>
              <a:t>、</a:t>
            </a:r>
            <a:r>
              <a:rPr lang="en-US" altLang="zh-CN" sz="2400" b="1" dirty="0" err="1"/>
              <a:t>iao</a:t>
            </a:r>
            <a:r>
              <a:rPr lang="zh-CN" altLang="zh-CN" sz="2400" b="1" dirty="0"/>
              <a:t>、</a:t>
            </a:r>
            <a:r>
              <a:rPr lang="en-US" altLang="zh-CN" sz="2400" b="1" dirty="0" err="1"/>
              <a:t>iou</a:t>
            </a:r>
            <a:r>
              <a:rPr lang="zh-CN" altLang="zh-CN" sz="2400" b="1" dirty="0"/>
              <a:t>带韵头</a:t>
            </a:r>
            <a:r>
              <a:rPr lang="en-US" altLang="zh-CN" sz="2400" b="1" dirty="0" err="1"/>
              <a:t>i</a:t>
            </a:r>
            <a:r>
              <a:rPr lang="en-US" altLang="zh-CN" sz="2400" b="1" dirty="0"/>
              <a:t>-</a:t>
            </a:r>
            <a:r>
              <a:rPr lang="zh-CN" altLang="zh-CN" sz="2400" b="1" dirty="0"/>
              <a:t>或</a:t>
            </a:r>
            <a:r>
              <a:rPr lang="en-US" altLang="zh-CN" sz="2400" b="1" dirty="0"/>
              <a:t>u-</a:t>
            </a:r>
            <a:r>
              <a:rPr lang="zh-CN" altLang="zh-CN" sz="2400" b="1" dirty="0"/>
              <a:t>，又可称为三合元音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2400" b="1" dirty="0" smtClean="0"/>
              <a:t>以上</a:t>
            </a:r>
            <a:r>
              <a:rPr lang="zh-CN" altLang="zh-CN" sz="2400" b="1" dirty="0"/>
              <a:t>这些韵母的共同特点是都带有元音韵尾</a:t>
            </a:r>
            <a:r>
              <a:rPr lang="en-US" altLang="zh-CN" sz="2400" b="1" dirty="0"/>
              <a:t>-</a:t>
            </a:r>
            <a:r>
              <a:rPr lang="en-US" altLang="zh-CN" sz="2400" b="1" dirty="0" err="1"/>
              <a:t>i</a:t>
            </a:r>
            <a:r>
              <a:rPr lang="zh-CN" altLang="zh-CN" sz="2400" b="1" dirty="0"/>
              <a:t>或</a:t>
            </a:r>
            <a:r>
              <a:rPr lang="en-US" altLang="zh-CN" sz="2400" b="1" dirty="0"/>
              <a:t>-u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2400" b="1" dirty="0" smtClean="0"/>
              <a:t>韵尾</a:t>
            </a:r>
            <a:r>
              <a:rPr lang="zh-CN" altLang="zh-CN" sz="2400" b="1" dirty="0"/>
              <a:t>的发音并不达到高元音的位置，只是从韵腹的低元音或中元音朝向韵尾元音滑动的方向。所以，韵头和韵尾又称为滑音。</a:t>
            </a:r>
            <a:endParaRPr lang="zh-CN" altLang="zh-CN" sz="2400" b="1" dirty="0"/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2400" b="1" dirty="0"/>
              <a:t>韵母</a:t>
            </a:r>
            <a:r>
              <a:rPr lang="en-US" altLang="zh-CN" sz="2400" b="1" dirty="0" err="1"/>
              <a:t>ai</a:t>
            </a:r>
            <a:r>
              <a:rPr lang="zh-CN" altLang="zh-CN" sz="2400" b="1" dirty="0"/>
              <a:t>、</a:t>
            </a:r>
            <a:r>
              <a:rPr lang="en-US" altLang="zh-CN" sz="2400" b="1" dirty="0" err="1"/>
              <a:t>ei</a:t>
            </a:r>
            <a:r>
              <a:rPr lang="zh-CN" altLang="zh-CN" sz="2400" b="1" dirty="0"/>
              <a:t>的发音是从韵腹元音的状态后接朝向前高元音</a:t>
            </a:r>
            <a:r>
              <a:rPr lang="en-US" altLang="zh-CN" sz="2400" b="1" dirty="0" err="1"/>
              <a:t>i</a:t>
            </a:r>
            <a:r>
              <a:rPr lang="zh-CN" altLang="zh-CN" sz="2400" b="1" dirty="0"/>
              <a:t>方向的滑动。发音时，舌尖始终要抵住下齿背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2400" b="1" dirty="0" smtClean="0"/>
              <a:t>韵母</a:t>
            </a:r>
            <a:r>
              <a:rPr lang="en-US" altLang="zh-CN" sz="2400" b="1" dirty="0" err="1"/>
              <a:t>ao</a:t>
            </a:r>
            <a:r>
              <a:rPr lang="zh-CN" altLang="zh-CN" sz="2400" b="1" dirty="0"/>
              <a:t>、</a:t>
            </a:r>
            <a:r>
              <a:rPr lang="en-US" altLang="zh-CN" sz="2400" b="1" dirty="0" err="1"/>
              <a:t>ou</a:t>
            </a:r>
            <a:r>
              <a:rPr lang="zh-CN" altLang="zh-CN" sz="2400" b="1" dirty="0"/>
              <a:t>的发音是从韵腹的低元音或中元音状态后接朝向后高元音</a:t>
            </a:r>
            <a:r>
              <a:rPr lang="en-US" altLang="zh-CN" sz="2400" b="1" dirty="0"/>
              <a:t>u</a:t>
            </a:r>
            <a:r>
              <a:rPr lang="zh-CN" altLang="zh-CN" sz="2400" b="1" dirty="0"/>
              <a:t>方向的滑动。发音时，舌尖要始终触到舌蒂上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zh-CN" altLang="zh-CN" sz="2400" b="1" dirty="0" smtClean="0"/>
              <a:t>韵尾</a:t>
            </a:r>
            <a:r>
              <a:rPr lang="zh-CN" altLang="zh-CN" sz="2400" b="1" dirty="0"/>
              <a:t>滑动方向的终点，大致在半高元音附近，不会超过高元音和半高元音之间的中点。</a:t>
            </a:r>
            <a:endParaRPr lang="zh-CN" altLang="zh-CN" sz="24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600" b="1" dirty="0" smtClean="0">
                <a:latin typeface="+mn-ea"/>
                <a:ea typeface="+mn-ea"/>
              </a:rPr>
              <a:t>2.3  </a:t>
            </a:r>
            <a:r>
              <a:rPr lang="zh-CN" altLang="zh-CN" sz="3600" b="1" dirty="0" smtClean="0">
                <a:latin typeface="+mn-ea"/>
                <a:ea typeface="+mn-ea"/>
              </a:rPr>
              <a:t>复</a:t>
            </a:r>
            <a:r>
              <a:rPr lang="zh-CN" altLang="zh-CN" sz="3600" b="1" dirty="0">
                <a:latin typeface="+mn-ea"/>
                <a:ea typeface="+mn-ea"/>
              </a:rPr>
              <a:t>韵母（下</a:t>
            </a:r>
            <a:r>
              <a:rPr lang="zh-CN" altLang="zh-CN" sz="3600" b="1" dirty="0" smtClean="0">
                <a:latin typeface="+mn-ea"/>
                <a:ea typeface="+mn-ea"/>
              </a:rPr>
              <a:t>）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92487"/>
          </a:xfrm>
        </p:spPr>
        <p:txBody>
          <a:bodyPr>
            <a:normAutofit/>
          </a:bodyPr>
          <a:lstStyle/>
          <a:p>
            <a:r>
              <a:rPr lang="zh-CN" altLang="zh-CN" sz="2400" b="1" dirty="0"/>
              <a:t>韵母</a:t>
            </a:r>
            <a:r>
              <a:rPr lang="en-US" altLang="zh-CN" sz="2400" b="1" dirty="0" err="1"/>
              <a:t>uai</a:t>
            </a:r>
            <a:r>
              <a:rPr lang="zh-CN" altLang="zh-CN" sz="2400" b="1" dirty="0"/>
              <a:t>、</a:t>
            </a:r>
            <a:r>
              <a:rPr lang="en-US" altLang="zh-CN" sz="2400" b="1" dirty="0" err="1"/>
              <a:t>uei</a:t>
            </a:r>
            <a:r>
              <a:rPr lang="zh-CN" altLang="zh-CN" sz="2400" b="1" dirty="0"/>
              <a:t>、</a:t>
            </a:r>
            <a:r>
              <a:rPr lang="en-US" altLang="zh-CN" sz="2400" b="1" dirty="0" err="1"/>
              <a:t>iao</a:t>
            </a:r>
            <a:r>
              <a:rPr lang="zh-CN" altLang="zh-CN" sz="2400" b="1" dirty="0"/>
              <a:t>、</a:t>
            </a:r>
            <a:r>
              <a:rPr lang="en-US" altLang="zh-CN" sz="2400" b="1" dirty="0" err="1"/>
              <a:t>iou</a:t>
            </a:r>
            <a:r>
              <a:rPr lang="zh-CN" altLang="zh-CN" sz="2400" b="1" dirty="0"/>
              <a:t>是三合元音构成的。三合元音都是中响的。因为韵腹是在韵母的中心位置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zh-CN" sz="2400" b="1" dirty="0" smtClean="0"/>
              <a:t>从</a:t>
            </a:r>
            <a:r>
              <a:rPr lang="zh-CN" altLang="zh-CN" sz="2400" b="1" dirty="0"/>
              <a:t>这四个三合元音的组合方式可以看出，同一个韵母的韵头和韵尾高元音</a:t>
            </a:r>
            <a:r>
              <a:rPr lang="en-US" altLang="zh-CN" sz="2400" b="1" dirty="0" err="1"/>
              <a:t>i</a:t>
            </a:r>
            <a:r>
              <a:rPr lang="zh-CN" altLang="zh-CN" sz="2400" b="1" dirty="0"/>
              <a:t>和</a:t>
            </a:r>
            <a:r>
              <a:rPr lang="en-US" altLang="zh-CN" sz="2400" b="1" dirty="0"/>
              <a:t>u</a:t>
            </a:r>
            <a:r>
              <a:rPr lang="zh-CN" altLang="zh-CN" sz="2400" b="1" dirty="0"/>
              <a:t>都是交错组合的。这是为了发音的便利。如果韵头和韵尾都是同一个高元音，发音将会很拗口。</a:t>
            </a:r>
            <a:endParaRPr lang="zh-CN" altLang="zh-CN" sz="2400" b="1" dirty="0"/>
          </a:p>
          <a:p>
            <a:r>
              <a:rPr lang="zh-CN" altLang="en-US" sz="2400" b="1" dirty="0" smtClean="0"/>
              <a:t>前响、后响、中响，</a:t>
            </a:r>
            <a:r>
              <a:rPr lang="zh-CN" altLang="zh-CN" sz="2400" b="1" dirty="0" smtClean="0"/>
              <a:t>响音</a:t>
            </a:r>
            <a:r>
              <a:rPr lang="zh-CN" altLang="zh-CN" sz="2400" b="1" dirty="0" smtClean="0"/>
              <a:t>总是落在韵腹位置。韵腹作为韵母的核心和音节的核心，又称为音核。</a:t>
            </a:r>
            <a:endParaRPr lang="en-US" altLang="zh-CN" sz="2400" b="1" dirty="0" smtClean="0"/>
          </a:p>
          <a:p>
            <a:r>
              <a:rPr lang="zh-CN" altLang="zh-CN" sz="2400" b="1" dirty="0" smtClean="0"/>
              <a:t>复</a:t>
            </a:r>
            <a:r>
              <a:rPr lang="zh-CN" altLang="zh-CN" sz="2400" b="1" dirty="0"/>
              <a:t>韵母的教学次序是首先学会左侧方框里的开口呼韵母，讲解要领，领读示范。初步掌握后，再说明后面带韵头的拼合规则，就可以让学生自己操练，互相矫正，巩固成绩。</a:t>
            </a:r>
            <a:endParaRPr lang="zh-CN" altLang="zh-CN" sz="24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600" b="1" dirty="0" smtClean="0">
                <a:latin typeface="+mn-ea"/>
                <a:ea typeface="+mn-ea"/>
              </a:rPr>
              <a:t>2.4  </a:t>
            </a:r>
            <a:r>
              <a:rPr lang="zh-CN" altLang="zh-CN" sz="3600" b="1" dirty="0" smtClean="0">
                <a:latin typeface="+mn-ea"/>
                <a:ea typeface="+mn-ea"/>
              </a:rPr>
              <a:t>鼻韵母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>
            <a:noAutofit/>
          </a:bodyPr>
          <a:lstStyle/>
          <a:p>
            <a:r>
              <a:rPr lang="zh-CN" altLang="zh-CN" sz="2400" b="1" dirty="0" smtClean="0"/>
              <a:t>鼻韵母是</a:t>
            </a:r>
            <a:r>
              <a:rPr lang="zh-CN" altLang="zh-CN" sz="2400" b="1" dirty="0"/>
              <a:t>带有鼻音韵尾的韵母。普通话共有</a:t>
            </a:r>
            <a:r>
              <a:rPr lang="en-US" altLang="zh-CN" sz="2400" b="1" dirty="0"/>
              <a:t>15</a:t>
            </a:r>
            <a:r>
              <a:rPr lang="zh-CN" altLang="zh-CN" sz="2400" b="1" dirty="0"/>
              <a:t>个鼻韵母，其中</a:t>
            </a:r>
            <a:r>
              <a:rPr lang="en-US" altLang="zh-CN" sz="2400" b="1" dirty="0"/>
              <a:t>8</a:t>
            </a:r>
            <a:r>
              <a:rPr lang="zh-CN" altLang="zh-CN" sz="2400" b="1" dirty="0"/>
              <a:t>个带有前鼻音</a:t>
            </a:r>
            <a:r>
              <a:rPr lang="en-US" altLang="zh-CN" sz="2400" b="1" dirty="0"/>
              <a:t>(</a:t>
            </a:r>
            <a:r>
              <a:rPr lang="zh-CN" altLang="zh-CN" sz="2400" b="1" dirty="0"/>
              <a:t>舌尖鼻音</a:t>
            </a:r>
            <a:r>
              <a:rPr lang="en-US" altLang="zh-CN" sz="2400" b="1" dirty="0"/>
              <a:t>)</a:t>
            </a:r>
            <a:r>
              <a:rPr lang="zh-CN" altLang="zh-CN" sz="2400" b="1" dirty="0"/>
              <a:t>韵尾，</a:t>
            </a:r>
            <a:r>
              <a:rPr lang="en-US" altLang="zh-CN" sz="2400" b="1" dirty="0"/>
              <a:t>7</a:t>
            </a:r>
            <a:r>
              <a:rPr lang="zh-CN" altLang="zh-CN" sz="2400" b="1" dirty="0"/>
              <a:t>个带有后鼻音</a:t>
            </a:r>
            <a:r>
              <a:rPr lang="en-US" altLang="zh-CN" sz="2400" b="1" dirty="0"/>
              <a:t>(</a:t>
            </a:r>
            <a:r>
              <a:rPr lang="zh-CN" altLang="zh-CN" sz="2400" b="1" dirty="0"/>
              <a:t>舌根鼻音</a:t>
            </a:r>
            <a:r>
              <a:rPr lang="en-US" altLang="zh-CN" sz="2400" b="1" dirty="0"/>
              <a:t>)</a:t>
            </a:r>
            <a:r>
              <a:rPr lang="zh-CN" altLang="zh-CN" sz="2400" b="1" dirty="0"/>
              <a:t>韵尾。鼻音韵尾的发音，通常并不是一个完全的鼻音，而是韵腹元音后期软腭下降，产生较强的鼻化成分</a:t>
            </a:r>
            <a:r>
              <a:rPr lang="zh-CN" altLang="zh-CN" sz="2400" b="1" dirty="0" smtClean="0"/>
              <a:t>。</a:t>
            </a:r>
            <a:endParaRPr lang="zh-CN" altLang="en-US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9552" y="1196752"/>
            <a:ext cx="72008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67544" y="2636912"/>
          <a:ext cx="8136902" cy="1706880"/>
        </p:xfrm>
        <a:graphic>
          <a:graphicData uri="http://schemas.openxmlformats.org/drawingml/2006/table">
            <a:tbl>
              <a:tblPr/>
              <a:tblGrid>
                <a:gridCol w="864096"/>
                <a:gridCol w="864096"/>
                <a:gridCol w="864096"/>
                <a:gridCol w="1296144"/>
                <a:gridCol w="936104"/>
                <a:gridCol w="1276708"/>
                <a:gridCol w="811524"/>
                <a:gridCol w="1224134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an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en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ian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*</a:t>
                      </a:r>
                      <a:r>
                        <a:rPr lang="en-US" sz="2800" b="1" dirty="0" err="1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ien</a:t>
                      </a:r>
                      <a:endParaRPr lang="en-US" sz="2800" b="1" dirty="0" smtClean="0">
                        <a:latin typeface="Times New Roman" panose="02020603050405020304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in)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uan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uen</a:t>
                      </a:r>
                      <a:endParaRPr lang="en-US" sz="2800" b="1" dirty="0" smtClean="0">
                        <a:latin typeface="Times New Roman" panose="02020603050405020304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un)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ü</a:t>
                      </a:r>
                      <a:r>
                        <a:rPr lang="en-US" sz="2800" b="1" dirty="0" err="1">
                          <a:latin typeface="宋体" panose="02010600030101010101" pitchFamily="2" charset="-122"/>
                          <a:cs typeface="Times New Roman" panose="02020603050405020304"/>
                        </a:rPr>
                        <a:t>an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*</a:t>
                      </a:r>
                      <a:r>
                        <a:rPr lang="en-US" sz="2800" b="1" dirty="0" err="1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üen</a:t>
                      </a:r>
                      <a:endParaRPr lang="en-US" sz="2800" b="1" dirty="0" smtClean="0">
                        <a:latin typeface="Times New Roman" panose="02020603050405020304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ün</a:t>
                      </a: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)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ang</a:t>
                      </a:r>
                      <a:endParaRPr lang="zh-CN" sz="28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eng</a:t>
                      </a:r>
                      <a:endParaRPr lang="zh-CN" sz="28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iang</a:t>
                      </a:r>
                      <a:endParaRPr lang="zh-CN" sz="28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*</a:t>
                      </a:r>
                      <a:r>
                        <a:rPr lang="en-US" sz="2800" b="1" dirty="0" err="1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ieng</a:t>
                      </a:r>
                      <a:endParaRPr lang="en-US" sz="2800" b="1" dirty="0" smtClean="0">
                        <a:latin typeface="Times New Roman" panose="02020603050405020304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ing</a:t>
                      </a: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)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>
                          <a:latin typeface="Times New Roman" panose="02020603050405020304"/>
                          <a:cs typeface="宋体" panose="02010600030101010101" pitchFamily="2" charset="-122"/>
                        </a:rPr>
                        <a:t>uang</a:t>
                      </a:r>
                      <a:endParaRPr lang="zh-CN" sz="28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err="1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ueng</a:t>
                      </a:r>
                      <a:endParaRPr lang="en-US" sz="2800" b="1" dirty="0" smtClean="0">
                        <a:latin typeface="Times New Roman" panose="02020603050405020304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ong</a:t>
                      </a: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)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-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*</a:t>
                      </a:r>
                      <a:r>
                        <a:rPr lang="en-US" sz="2800" b="1" dirty="0" err="1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üeng</a:t>
                      </a:r>
                      <a:endParaRPr lang="en-US" sz="2800" b="1" dirty="0" smtClean="0">
                        <a:latin typeface="Times New Roman" panose="02020603050405020304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47750" algn="l"/>
                          <a:tab pos="1809750" algn="l"/>
                        </a:tabLst>
                      </a:pPr>
                      <a:r>
                        <a:rPr lang="en-US" sz="2800" b="1" dirty="0" smtClean="0">
                          <a:latin typeface="Times New Roman" panose="02020603050405020304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en-US" sz="2800" b="1" dirty="0" err="1">
                          <a:latin typeface="Times New Roman" panose="02020603050405020304"/>
                          <a:cs typeface="宋体" panose="02010600030101010101" pitchFamily="2" charset="-122"/>
                        </a:rPr>
                        <a:t>iong</a:t>
                      </a:r>
                      <a:r>
                        <a:rPr lang="en-US" sz="2800" b="1" dirty="0">
                          <a:latin typeface="Times New Roman" panose="02020603050405020304"/>
                          <a:cs typeface="宋体" panose="02010600030101010101" pitchFamily="2" charset="-122"/>
                        </a:rPr>
                        <a:t>)</a:t>
                      </a:r>
                      <a:endParaRPr lang="zh-CN" sz="2800" dirty="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370840"/>
          </a:xfrm>
        </p:spPr>
        <p:txBody>
          <a:bodyPr>
            <a:normAutofit fontScale="90000"/>
          </a:bodyPr>
          <a:lstStyle/>
          <a:p>
            <a:endParaRPr lang="en-US" sz="3600" dirty="0"/>
          </a:p>
        </p:txBody>
      </p:sp>
      <p:pic>
        <p:nvPicPr>
          <p:cNvPr id="4" name="图片 3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95830" y="1097915"/>
            <a:ext cx="4680585" cy="470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707904" y="5949280"/>
            <a:ext cx="217239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发音器官图示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600" b="1" dirty="0" smtClean="0">
                <a:latin typeface="+mn-ea"/>
                <a:ea typeface="+mn-ea"/>
              </a:rPr>
              <a:t>2.4  </a:t>
            </a:r>
            <a:r>
              <a:rPr lang="zh-CN" altLang="zh-CN" sz="3600" b="1" dirty="0" smtClean="0">
                <a:latin typeface="+mn-ea"/>
                <a:ea typeface="+mn-ea"/>
              </a:rPr>
              <a:t>鼻韵母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5565"/>
            <a:ext cx="8229600" cy="5130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300" b="1" dirty="0" smtClean="0"/>
              <a:t>发</a:t>
            </a:r>
            <a:r>
              <a:rPr lang="zh-CN" altLang="zh-CN" sz="2300" b="1" dirty="0"/>
              <a:t>前鼻音韵尾的时候，应把舌尖放在下齿背上</a:t>
            </a:r>
            <a:r>
              <a:rPr lang="zh-CN" altLang="zh-CN" sz="2300" b="1" dirty="0" smtClean="0"/>
              <a:t>。</a:t>
            </a:r>
            <a:endParaRPr lang="en-US" altLang="zh-CN" sz="23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300" b="1" dirty="0" smtClean="0"/>
              <a:t>发后</a:t>
            </a:r>
            <a:r>
              <a:rPr lang="zh-CN" altLang="zh-CN" sz="2300" b="1" dirty="0"/>
              <a:t>鼻音韵尾的时候，要把舌尖放在舌蒂上</a:t>
            </a:r>
            <a:r>
              <a:rPr lang="zh-CN" altLang="zh-CN" sz="2300" b="1" dirty="0" smtClean="0"/>
              <a:t>。</a:t>
            </a:r>
            <a:endParaRPr lang="en-US" altLang="zh-CN" sz="23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300" b="1" dirty="0" smtClean="0"/>
              <a:t>汉语</a:t>
            </a:r>
            <a:r>
              <a:rPr lang="zh-CN" altLang="zh-CN" sz="2300" b="1" dirty="0"/>
              <a:t>吴方言和日语音节中只有一个鼻音尾。母语是日语或吴方言的学生在学习普通话时，要特别注意前、后鼻音韵尾的发音区别。</a:t>
            </a:r>
            <a:endParaRPr lang="zh-CN" altLang="zh-CN" sz="23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300" b="1" dirty="0"/>
              <a:t>鼻韵母的发音教学要跟学生讲清两点：</a:t>
            </a:r>
            <a:r>
              <a:rPr lang="en-US" altLang="zh-CN" sz="2300" b="1" dirty="0"/>
              <a:t>1</a:t>
            </a:r>
            <a:r>
              <a:rPr lang="zh-CN" altLang="zh-CN" sz="2300" b="1" dirty="0"/>
              <a:t>、韵母</a:t>
            </a:r>
            <a:r>
              <a:rPr lang="en-US" altLang="zh-CN" sz="2300" b="1" dirty="0"/>
              <a:t>in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un</a:t>
            </a:r>
            <a:r>
              <a:rPr lang="zh-CN" altLang="zh-CN" sz="2300" b="1" dirty="0"/>
              <a:t>、</a:t>
            </a:r>
            <a:r>
              <a:rPr lang="en-US" altLang="zh-CN" sz="2300" b="1" dirty="0" err="1"/>
              <a:t>ün</a:t>
            </a:r>
            <a:r>
              <a:rPr lang="zh-CN" altLang="zh-CN" sz="2300" b="1" dirty="0"/>
              <a:t>、</a:t>
            </a:r>
            <a:r>
              <a:rPr lang="en-US" altLang="zh-CN" sz="2300" b="1" dirty="0" err="1"/>
              <a:t>ing</a:t>
            </a:r>
            <a:r>
              <a:rPr lang="zh-CN" altLang="zh-CN" sz="2300" b="1" dirty="0"/>
              <a:t>汉语拼音形式虽然省略了中元音韵腹</a:t>
            </a:r>
            <a:r>
              <a:rPr lang="en-US" altLang="zh-CN" sz="2300" b="1" dirty="0"/>
              <a:t>e</a:t>
            </a:r>
            <a:r>
              <a:rPr lang="zh-CN" altLang="zh-CN" sz="2300" b="1" dirty="0"/>
              <a:t>，在实际发音中还是要把这个中元音韵腹发出来，否则是很不自然的</a:t>
            </a:r>
            <a:r>
              <a:rPr lang="zh-CN" altLang="zh-CN" sz="2300" b="1" dirty="0" smtClean="0"/>
              <a:t>。</a:t>
            </a:r>
            <a:endParaRPr lang="en-US" altLang="zh-CN" sz="23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300" b="1" dirty="0" smtClean="0"/>
              <a:t>2</a:t>
            </a:r>
            <a:r>
              <a:rPr lang="zh-CN" altLang="zh-CN" sz="2300" b="1" dirty="0"/>
              <a:t>、韵母</a:t>
            </a:r>
            <a:r>
              <a:rPr lang="en-US" altLang="zh-CN" sz="2300" b="1" dirty="0" err="1"/>
              <a:t>ong</a:t>
            </a:r>
            <a:r>
              <a:rPr lang="zh-CN" altLang="zh-CN" sz="2300" b="1" dirty="0"/>
              <a:t>、</a:t>
            </a:r>
            <a:r>
              <a:rPr lang="en-US" altLang="zh-CN" sz="2300" b="1" dirty="0" err="1"/>
              <a:t>ueng</a:t>
            </a:r>
            <a:r>
              <a:rPr lang="zh-CN" altLang="zh-CN" sz="2300" b="1" dirty="0"/>
              <a:t>只是拼合的声母不一样，它们的发音是相同的。这也影响到韵母</a:t>
            </a:r>
            <a:r>
              <a:rPr lang="en-US" altLang="zh-CN" sz="2300" b="1" dirty="0" err="1"/>
              <a:t>iong</a:t>
            </a:r>
            <a:r>
              <a:rPr lang="zh-CN" altLang="zh-CN" sz="2300" b="1" dirty="0"/>
              <a:t>的错位，本来应该是撮口呼的</a:t>
            </a:r>
            <a:r>
              <a:rPr lang="en-US" altLang="zh-CN" sz="2300" b="1" dirty="0"/>
              <a:t>*</a:t>
            </a:r>
            <a:r>
              <a:rPr lang="en-US" altLang="zh-CN" sz="2300" b="1" dirty="0" err="1"/>
              <a:t>üeng</a:t>
            </a:r>
            <a:r>
              <a:rPr lang="zh-CN" altLang="zh-CN" sz="2300" b="1" dirty="0"/>
              <a:t>，却常常被误认为齐齿呼。</a:t>
            </a:r>
            <a:endParaRPr lang="zh-CN" altLang="zh-CN" sz="23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300" b="1" dirty="0"/>
              <a:t>鼻韵母的教学次序同样是首先学会左侧方框里的开口呼鼻韵母，再练习后面带韵头的鼻韵母，学生以小组或个人自己操练拼合，发挥积极性，学习有动力。</a:t>
            </a:r>
            <a:endParaRPr lang="zh-CN" altLang="zh-CN" sz="23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3600" b="1" dirty="0" smtClean="0">
                <a:latin typeface="+mn-ea"/>
                <a:ea typeface="+mn-ea"/>
              </a:rPr>
              <a:t>3. </a:t>
            </a:r>
            <a:r>
              <a:rPr lang="zh-CN" altLang="zh-CN" sz="3600" b="1" dirty="0" smtClean="0">
                <a:latin typeface="+mn-ea"/>
                <a:ea typeface="+mn-ea"/>
              </a:rPr>
              <a:t>声调</a:t>
            </a:r>
            <a:r>
              <a:rPr lang="zh-CN" altLang="zh-CN" sz="3600" b="1" dirty="0">
                <a:latin typeface="+mn-ea"/>
                <a:ea typeface="+mn-ea"/>
              </a:rPr>
              <a:t>的发音</a:t>
            </a:r>
            <a:r>
              <a:rPr lang="zh-CN" altLang="zh-CN" sz="3600" b="1" dirty="0" smtClean="0">
                <a:latin typeface="+mn-ea"/>
                <a:ea typeface="+mn-ea"/>
              </a:rPr>
              <a:t>教学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400" b="1" dirty="0"/>
              <a:t>声调也是一种音位。我们认为，普通话的声调应该以语流中连读的表现为依据，描写应为：阴平</a:t>
            </a:r>
            <a:r>
              <a:rPr lang="en-US" altLang="zh-CN" sz="2400" b="1" dirty="0"/>
              <a:t>55</a:t>
            </a:r>
            <a:r>
              <a:rPr lang="zh-CN" altLang="zh-CN" sz="2400" b="1" dirty="0"/>
              <a:t>、阳平</a:t>
            </a:r>
            <a:r>
              <a:rPr lang="en-US" altLang="zh-CN" sz="2400" b="1" dirty="0"/>
              <a:t>35</a:t>
            </a:r>
            <a:r>
              <a:rPr lang="zh-CN" altLang="zh-CN" sz="2400" b="1" dirty="0"/>
              <a:t>、上声</a:t>
            </a:r>
            <a:r>
              <a:rPr lang="en-US" altLang="zh-CN" sz="2400" b="1" dirty="0"/>
              <a:t>11</a:t>
            </a:r>
            <a:r>
              <a:rPr lang="zh-CN" altLang="zh-CN" sz="2400" b="1" dirty="0"/>
              <a:t>、去声</a:t>
            </a:r>
            <a:r>
              <a:rPr lang="en-US" altLang="zh-CN" sz="2400" b="1" dirty="0"/>
              <a:t>53</a:t>
            </a:r>
            <a:r>
              <a:rPr lang="zh-CN" altLang="zh-CN" sz="2400" b="1" dirty="0"/>
              <a:t>（石锋</a:t>
            </a:r>
            <a:r>
              <a:rPr lang="en-US" altLang="zh-CN" sz="2400" b="1" dirty="0"/>
              <a:t>2020</a:t>
            </a:r>
            <a:r>
              <a:rPr lang="zh-CN" altLang="zh-CN" sz="2400" b="1" dirty="0"/>
              <a:t>）。连读调更接近于本调。连读调更接近人们日常交际中的自然语言。学生是要学习说汉语，而只不是来发单字音的。简明音系给出了四个声调的发音特征和图示（见图</a:t>
            </a:r>
            <a:r>
              <a:rPr lang="en-US" altLang="zh-CN" sz="2400" b="1" dirty="0"/>
              <a:t>5</a:t>
            </a:r>
            <a:r>
              <a:rPr lang="zh-CN" altLang="zh-CN" sz="2400" b="1" dirty="0"/>
              <a:t>）。</a:t>
            </a:r>
            <a:endParaRPr lang="zh-CN" altLang="zh-CN" sz="2400" b="1" dirty="0"/>
          </a:p>
          <a:p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15616" y="4149080"/>
            <a:ext cx="676875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058605" y="6049833"/>
            <a:ext cx="302679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普通话简明音系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声调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0. </a:t>
            </a:r>
            <a:r>
              <a:rPr lang="zh-CN" altLang="zh-CN" sz="3600" b="1" dirty="0" smtClean="0"/>
              <a:t>引言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zh-CN" sz="2800" b="1" dirty="0"/>
              <a:t>因为对于一个语言的语音系统可以有不同的解决方案（赵元任</a:t>
            </a:r>
            <a:r>
              <a:rPr lang="en-US" altLang="zh-CN" sz="2800" b="1" dirty="0"/>
              <a:t>1934</a:t>
            </a:r>
            <a:r>
              <a:rPr lang="zh-CN" altLang="zh-CN" sz="2800" b="1" dirty="0"/>
              <a:t>），不同的解决方案就不涉及对错问题，而只是简繁的不同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pPr>
              <a:lnSpc>
                <a:spcPct val="120000"/>
              </a:lnSpc>
            </a:pPr>
            <a:r>
              <a:rPr lang="zh-CN" altLang="zh-CN" sz="2800" b="1" dirty="0" smtClean="0"/>
              <a:t>做学问</a:t>
            </a:r>
            <a:r>
              <a:rPr lang="zh-CN" altLang="zh-CN" sz="2800" b="1" dirty="0"/>
              <a:t>可以把复杂的弄简单，也可以把简单的弄复杂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pPr>
              <a:lnSpc>
                <a:spcPct val="120000"/>
              </a:lnSpc>
            </a:pPr>
            <a:r>
              <a:rPr lang="zh-CN" altLang="zh-CN" sz="2800" b="1" dirty="0" smtClean="0"/>
              <a:t>从</a:t>
            </a:r>
            <a:r>
              <a:rPr lang="zh-CN" altLang="zh-CN" sz="2800" b="1" dirty="0"/>
              <a:t>语音教学的角度，当然是要求把复杂的弄简单，并且是越简越好。简单才符合奥卡姆剃刀的原则。大道至简，越简单越能够触及事物的本质。</a:t>
            </a:r>
            <a:endParaRPr lang="zh-CN" altLang="zh-CN" sz="2800" b="1" dirty="0"/>
          </a:p>
          <a:p>
            <a:pPr>
              <a:lnSpc>
                <a:spcPct val="120000"/>
              </a:lnSpc>
            </a:pPr>
            <a:r>
              <a:rPr lang="zh-CN" altLang="zh-CN" sz="2800" b="1" dirty="0"/>
              <a:t>本文解说普通话简明音系，是在赵金铭（</a:t>
            </a:r>
            <a:r>
              <a:rPr lang="en-US" altLang="zh-CN" sz="2800" b="1" dirty="0"/>
              <a:t>1985</a:t>
            </a:r>
            <a:r>
              <a:rPr lang="zh-CN" altLang="zh-CN" sz="2800" b="1" dirty="0"/>
              <a:t>）简化音系的基础上做出少许调整，以便帮助教师和学生认识汉语拼音的实际发音，在汉语语音教学中取得的较快的进步。</a:t>
            </a:r>
            <a:endParaRPr lang="zh-CN" altLang="zh-CN" sz="28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909955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ea"/>
              </a:rPr>
              <a:t>3. </a:t>
            </a:r>
            <a:r>
              <a:rPr lang="zh-CN" altLang="zh-CN" sz="3600" b="1" dirty="0" smtClean="0">
                <a:latin typeface="+mn-ea"/>
              </a:rPr>
              <a:t>声调的发音教学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30300"/>
            <a:ext cx="8229600" cy="5387975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20"/>
              </a:spcBef>
              <a:spcAft>
                <a:spcPts val="0"/>
              </a:spcAft>
            </a:pPr>
            <a:r>
              <a:rPr lang="en-US" altLang="zh-CN" sz="2300" b="1" dirty="0"/>
              <a:t>3.1 </a:t>
            </a:r>
            <a:r>
              <a:rPr lang="zh-CN" altLang="zh-CN" sz="2300" b="1" dirty="0"/>
              <a:t>阴平调</a:t>
            </a:r>
            <a:endParaRPr lang="zh-CN" altLang="zh-CN" sz="2300" b="1" dirty="0"/>
          </a:p>
          <a:p>
            <a:pPr>
              <a:lnSpc>
                <a:spcPct val="95000"/>
              </a:lnSpc>
              <a:spcBef>
                <a:spcPts val="20"/>
              </a:spcBef>
              <a:spcAft>
                <a:spcPts val="0"/>
              </a:spcAft>
            </a:pPr>
            <a:r>
              <a:rPr lang="zh-CN" altLang="zh-CN" sz="2300" b="1" dirty="0"/>
              <a:t>阴平调以高平为本调。变体有</a:t>
            </a:r>
            <a:r>
              <a:rPr lang="en-US" altLang="zh-CN" sz="2300" b="1" dirty="0"/>
              <a:t>55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44</a:t>
            </a:r>
            <a:r>
              <a:rPr lang="zh-CN" altLang="zh-CN" sz="2300" b="1" dirty="0"/>
              <a:t>，偶尔有</a:t>
            </a:r>
            <a:r>
              <a:rPr lang="en-US" altLang="zh-CN" sz="2300" b="1" dirty="0"/>
              <a:t>33</a:t>
            </a:r>
            <a:r>
              <a:rPr lang="zh-CN" altLang="zh-CN" sz="2300" b="1" dirty="0"/>
              <a:t>。实际上还会有</a:t>
            </a:r>
            <a:r>
              <a:rPr lang="en-US" altLang="zh-CN" sz="2300" b="1" dirty="0"/>
              <a:t>54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45</a:t>
            </a:r>
            <a:r>
              <a:rPr lang="zh-CN" altLang="zh-CN" sz="2300" b="1" dirty="0"/>
              <a:t>、或者</a:t>
            </a:r>
            <a:r>
              <a:rPr lang="en-US" altLang="zh-CN" sz="2300" b="1" dirty="0"/>
              <a:t>34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43</a:t>
            </a:r>
            <a:r>
              <a:rPr lang="zh-CN" altLang="zh-CN" sz="2300" b="1" dirty="0"/>
              <a:t>等变体。阴平调起点和终点都在同样的高调阶内。阴平调在语流中起点和终点都是分布在调域的上半部，很少数达到调域上限。</a:t>
            </a:r>
            <a:endParaRPr lang="zh-CN" altLang="zh-CN" sz="2300" b="1" dirty="0"/>
          </a:p>
          <a:p>
            <a:pPr>
              <a:lnSpc>
                <a:spcPct val="95000"/>
              </a:lnSpc>
              <a:spcBef>
                <a:spcPts val="20"/>
              </a:spcBef>
              <a:spcAft>
                <a:spcPts val="0"/>
              </a:spcAft>
            </a:pPr>
            <a:r>
              <a:rPr lang="en-US" altLang="zh-CN" sz="2300" b="1" dirty="0"/>
              <a:t>3.2 </a:t>
            </a:r>
            <a:r>
              <a:rPr lang="zh-CN" altLang="zh-CN" sz="2300" b="1" dirty="0"/>
              <a:t>阳平调</a:t>
            </a:r>
            <a:endParaRPr lang="zh-CN" altLang="zh-CN" sz="2300" b="1" dirty="0"/>
          </a:p>
          <a:p>
            <a:pPr>
              <a:lnSpc>
                <a:spcPct val="95000"/>
              </a:lnSpc>
              <a:spcBef>
                <a:spcPts val="20"/>
              </a:spcBef>
              <a:spcAft>
                <a:spcPts val="0"/>
              </a:spcAft>
            </a:pPr>
            <a:r>
              <a:rPr lang="zh-CN" altLang="zh-CN" sz="2300" b="1" dirty="0"/>
              <a:t>阳平调的本调为中高升调。变体有</a:t>
            </a:r>
            <a:r>
              <a:rPr lang="en-US" altLang="zh-CN" sz="2300" b="1" dirty="0"/>
              <a:t>35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24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25</a:t>
            </a:r>
            <a:r>
              <a:rPr lang="zh-CN" altLang="zh-CN" sz="2300" b="1" dirty="0"/>
              <a:t>等。因为阳平调起点是在调域中部，具有较大的中调游移性。阳平调在语流中起点总是在调域下半部，终点总是分布在调域的上半部。</a:t>
            </a:r>
            <a:endParaRPr lang="zh-CN" altLang="zh-CN" sz="2300" b="1" dirty="0"/>
          </a:p>
          <a:p>
            <a:pPr>
              <a:lnSpc>
                <a:spcPct val="95000"/>
              </a:lnSpc>
              <a:spcBef>
                <a:spcPts val="20"/>
              </a:spcBef>
              <a:spcAft>
                <a:spcPts val="0"/>
              </a:spcAft>
            </a:pPr>
            <a:r>
              <a:rPr lang="en-US" altLang="zh-CN" sz="2300" b="1" dirty="0"/>
              <a:t>3.3 </a:t>
            </a:r>
            <a:r>
              <a:rPr lang="zh-CN" altLang="zh-CN" sz="2300" b="1" dirty="0"/>
              <a:t>上声调</a:t>
            </a:r>
            <a:endParaRPr lang="zh-CN" altLang="zh-CN" sz="2300" b="1" dirty="0"/>
          </a:p>
          <a:p>
            <a:pPr>
              <a:lnSpc>
                <a:spcPct val="95000"/>
              </a:lnSpc>
              <a:spcBef>
                <a:spcPts val="20"/>
              </a:spcBef>
              <a:spcAft>
                <a:spcPts val="0"/>
              </a:spcAft>
            </a:pPr>
            <a:r>
              <a:rPr lang="zh-CN" altLang="zh-CN" sz="2300" b="1" dirty="0"/>
              <a:t>上声调的本调为低平调，也可以发为低降调。上声调变体较多，有</a:t>
            </a:r>
            <a:r>
              <a:rPr lang="en-US" altLang="zh-CN" sz="2300" b="1" dirty="0"/>
              <a:t>11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21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112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113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114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212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213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214</a:t>
            </a:r>
            <a:r>
              <a:rPr lang="zh-CN" altLang="zh-CN" sz="2300" b="1" dirty="0"/>
              <a:t>等。上声的低点都是在调域的下线。上声是有标记的，具有较强的依赖性。上上相连时前字变调为阳平。单独发音时要有高调尾参照。普通话上声是低平调，学界已有共识（石锋等</a:t>
            </a:r>
            <a:r>
              <a:rPr lang="en-US" altLang="zh-CN" sz="2300" b="1" dirty="0"/>
              <a:t>2011</a:t>
            </a:r>
            <a:r>
              <a:rPr lang="zh-CN" altLang="zh-CN" sz="2300" b="1" dirty="0"/>
              <a:t>）。教学时应特别避免要求学生只学</a:t>
            </a:r>
            <a:r>
              <a:rPr lang="en-US" altLang="zh-CN" sz="2300" b="1" dirty="0"/>
              <a:t>214</a:t>
            </a:r>
            <a:r>
              <a:rPr lang="zh-CN" altLang="zh-CN" sz="2300" b="1" dirty="0"/>
              <a:t>的生硬发音。</a:t>
            </a:r>
            <a:endParaRPr lang="zh-CN" altLang="zh-CN" sz="23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ea"/>
              </a:rPr>
              <a:t>3. </a:t>
            </a:r>
            <a:r>
              <a:rPr lang="zh-CN" altLang="zh-CN" sz="3600" b="1" dirty="0" smtClean="0">
                <a:latin typeface="+mn-ea"/>
              </a:rPr>
              <a:t>声调的发音教学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010150"/>
          </a:xfrm>
        </p:spPr>
        <p:txBody>
          <a:bodyPr>
            <a:noAutofit/>
          </a:bodyPr>
          <a:lstStyle/>
          <a:p>
            <a:r>
              <a:rPr lang="en-US" altLang="zh-CN" sz="2300" b="1" dirty="0"/>
              <a:t>3.4 </a:t>
            </a:r>
            <a:r>
              <a:rPr lang="zh-CN" altLang="zh-CN" sz="2300" b="1" dirty="0"/>
              <a:t>去声调</a:t>
            </a:r>
            <a:endParaRPr lang="zh-CN" altLang="zh-CN" sz="2300" b="1" dirty="0"/>
          </a:p>
          <a:p>
            <a:r>
              <a:rPr lang="zh-CN" altLang="zh-CN" sz="2300" b="1" dirty="0"/>
              <a:t>去声调的本调为高中降调。变体有</a:t>
            </a:r>
            <a:r>
              <a:rPr lang="en-US" altLang="zh-CN" sz="2300" b="1" dirty="0"/>
              <a:t>54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53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52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51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42</a:t>
            </a:r>
            <a:r>
              <a:rPr lang="zh-CN" altLang="zh-CN" sz="2300" b="1" dirty="0"/>
              <a:t>、</a:t>
            </a:r>
            <a:r>
              <a:rPr lang="en-US" altLang="zh-CN" sz="2300" b="1" dirty="0"/>
              <a:t>41</a:t>
            </a:r>
            <a:r>
              <a:rPr lang="zh-CN" altLang="zh-CN" sz="2300" b="1" dirty="0"/>
              <a:t>等。去声在语流中，多数表现为</a:t>
            </a:r>
            <a:r>
              <a:rPr lang="en-US" altLang="zh-CN" sz="2300" b="1" dirty="0"/>
              <a:t>53</a:t>
            </a:r>
            <a:r>
              <a:rPr lang="zh-CN" altLang="zh-CN" sz="2300" b="1" dirty="0"/>
              <a:t>，从高调阶开始，到中调阶结束。去声位于句末时，会在低调阶结束。一般认为去声相连时，前字为</a:t>
            </a:r>
            <a:r>
              <a:rPr lang="en-US" altLang="zh-CN" sz="2300" b="1" dirty="0"/>
              <a:t>53</a:t>
            </a:r>
            <a:r>
              <a:rPr lang="zh-CN" altLang="zh-CN" sz="2300" b="1" dirty="0"/>
              <a:t>，其实，去声后字为其他声调时，也是</a:t>
            </a:r>
            <a:r>
              <a:rPr lang="en-US" altLang="zh-CN" sz="2300" b="1" dirty="0"/>
              <a:t>53</a:t>
            </a:r>
            <a:r>
              <a:rPr lang="zh-CN" altLang="zh-CN" sz="2300" b="1" dirty="0"/>
              <a:t>。去声的起点一般是在调域的上线。</a:t>
            </a:r>
            <a:endParaRPr lang="zh-CN" altLang="zh-CN" sz="2300" b="1" dirty="0"/>
          </a:p>
          <a:p>
            <a:r>
              <a:rPr lang="zh-CN" altLang="zh-CN" sz="2300" b="1" dirty="0"/>
              <a:t>了解普通话声调的本调，有助于指导帮助学生掌握正确而自然的汉语韵律发音。为了发音练习的对比，可以把学习操练的顺序调整为：高</a:t>
            </a:r>
            <a:r>
              <a:rPr lang="en-US" altLang="zh-CN" sz="2300" b="1" dirty="0"/>
              <a:t>-</a:t>
            </a:r>
            <a:r>
              <a:rPr lang="zh-CN" altLang="zh-CN" sz="2300" b="1" dirty="0"/>
              <a:t>低</a:t>
            </a:r>
            <a:r>
              <a:rPr lang="en-US" altLang="zh-CN" sz="2300" b="1" dirty="0"/>
              <a:t>-</a:t>
            </a:r>
            <a:r>
              <a:rPr lang="zh-CN" altLang="zh-CN" sz="2300" b="1" dirty="0"/>
              <a:t>降</a:t>
            </a:r>
            <a:r>
              <a:rPr lang="en-US" altLang="zh-CN" sz="2300" b="1" dirty="0"/>
              <a:t>-</a:t>
            </a:r>
            <a:r>
              <a:rPr lang="zh-CN" altLang="zh-CN" sz="2300" b="1" dirty="0"/>
              <a:t>升，或者是：高</a:t>
            </a:r>
            <a:r>
              <a:rPr lang="en-US" altLang="zh-CN" sz="2300" b="1" dirty="0"/>
              <a:t>-</a:t>
            </a:r>
            <a:r>
              <a:rPr lang="zh-CN" altLang="zh-CN" sz="2300" b="1" dirty="0"/>
              <a:t>降</a:t>
            </a:r>
            <a:r>
              <a:rPr lang="en-US" altLang="zh-CN" sz="2300" b="1" dirty="0"/>
              <a:t>-</a:t>
            </a:r>
            <a:r>
              <a:rPr lang="zh-CN" altLang="zh-CN" sz="2300" b="1" dirty="0"/>
              <a:t>低</a:t>
            </a:r>
            <a:r>
              <a:rPr lang="en-US" altLang="zh-CN" sz="2300" b="1" dirty="0"/>
              <a:t>-</a:t>
            </a:r>
            <a:r>
              <a:rPr lang="zh-CN" altLang="zh-CN" sz="2300" b="1" dirty="0"/>
              <a:t>升。同时要特别加强连读组声调的训练，充分注意单字进入语句中的韵律特征（林焘</a:t>
            </a:r>
            <a:r>
              <a:rPr lang="en-US" altLang="zh-CN" sz="2300" b="1" dirty="0"/>
              <a:t>1989</a:t>
            </a:r>
            <a:r>
              <a:rPr lang="zh-CN" altLang="zh-CN" sz="2300" b="1" dirty="0"/>
              <a:t>）。可以按照“单字调</a:t>
            </a:r>
            <a:r>
              <a:rPr lang="en-US" altLang="zh-CN" sz="2300" b="1" dirty="0"/>
              <a:t>-</a:t>
            </a:r>
            <a:r>
              <a:rPr lang="zh-CN" altLang="zh-CN" sz="2300" b="1" dirty="0"/>
              <a:t>两字组</a:t>
            </a:r>
            <a:r>
              <a:rPr lang="en-US" altLang="zh-CN" sz="2300" b="1" dirty="0"/>
              <a:t>-</a:t>
            </a:r>
            <a:r>
              <a:rPr lang="zh-CN" altLang="zh-CN" sz="2300" b="1" dirty="0"/>
              <a:t>三字组</a:t>
            </a:r>
            <a:r>
              <a:rPr lang="en-US" altLang="zh-CN" sz="2300" b="1" dirty="0"/>
              <a:t>-</a:t>
            </a:r>
            <a:r>
              <a:rPr lang="zh-CN" altLang="zh-CN" sz="2300" b="1" dirty="0"/>
              <a:t>四字组</a:t>
            </a:r>
            <a:r>
              <a:rPr lang="en-US" altLang="zh-CN" sz="2300" b="1" dirty="0"/>
              <a:t>-</a:t>
            </a:r>
            <a:r>
              <a:rPr lang="zh-CN" altLang="zh-CN" sz="2300" b="1" dirty="0"/>
              <a:t>短句调”的顺序，多种声调组合，循序渐进，反复操练，这样就可以避免出现汉语发音的洋腔洋调现象。</a:t>
            </a:r>
            <a:endParaRPr lang="zh-CN" altLang="zh-CN" sz="2300" b="1" dirty="0"/>
          </a:p>
          <a:p>
            <a:endParaRPr lang="zh-CN" altLang="zh-CN" sz="13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ea"/>
              </a:rPr>
              <a:t>3. </a:t>
            </a:r>
            <a:r>
              <a:rPr lang="zh-CN" altLang="zh-CN" sz="3600" b="1" dirty="0" smtClean="0">
                <a:latin typeface="+mn-ea"/>
              </a:rPr>
              <a:t>声调的发音教学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2400" b="1" dirty="0"/>
              <a:t>讲到连读，就会遇到轻声的问题。有人把轻声作为汉语的第五声调。其实轻声是一种特殊的连读变调。除了“们、了、的”等个别字之外，原来读四个声调的字都有可能变读为轻声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zh-CN" sz="2400" b="1" dirty="0" smtClean="0"/>
              <a:t>轻声</a:t>
            </a:r>
            <a:r>
              <a:rPr lang="zh-CN" altLang="zh-CN" sz="2400" b="1" dirty="0"/>
              <a:t>就是失去原来声调的特征而变读为轻而短的字音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zh-CN" sz="2400" b="1" dirty="0" smtClean="0"/>
              <a:t>各种</a:t>
            </a:r>
            <a:r>
              <a:rPr lang="zh-CN" altLang="zh-CN" sz="2400" b="1" dirty="0"/>
              <a:t>语言中都存在读音轻重的不同，所以，轻声的发音不需要作为难点，只需要告诉学生那些字要读为轻声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zh-CN" sz="2400" b="1" dirty="0" smtClean="0"/>
              <a:t>另外</a:t>
            </a:r>
            <a:r>
              <a:rPr lang="zh-CN" altLang="zh-CN" sz="2400" b="1" dirty="0"/>
              <a:t>还有儿化韵的派生变化和发音说明，请参阅另一篇文章“北京话儿化韵十题”（石锋 </a:t>
            </a:r>
            <a:r>
              <a:rPr lang="en-US" altLang="zh-CN" sz="2400" b="1" dirty="0"/>
              <a:t>2021</a:t>
            </a:r>
            <a:r>
              <a:rPr lang="zh-CN" altLang="zh-CN" sz="2400" b="1" dirty="0"/>
              <a:t>）。本文不赘。 </a:t>
            </a:r>
            <a:endParaRPr lang="zh-CN" altLang="zh-CN" sz="24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3600" b="1" dirty="0" smtClean="0">
                <a:latin typeface="+mn-ea"/>
                <a:ea typeface="+mn-ea"/>
              </a:rPr>
              <a:t>4.  </a:t>
            </a:r>
            <a:r>
              <a:rPr lang="zh-CN" altLang="zh-CN" sz="3600" b="1" dirty="0" smtClean="0">
                <a:latin typeface="+mn-ea"/>
                <a:ea typeface="+mn-ea"/>
              </a:rPr>
              <a:t>结语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zh-CN" altLang="zh-CN" sz="2400" b="1" dirty="0" smtClean="0"/>
              <a:t>任何</a:t>
            </a:r>
            <a:r>
              <a:rPr lang="zh-CN" altLang="zh-CN" sz="2400" b="1" dirty="0"/>
              <a:t>语言的学习都是以语音为先导的。本文解说的普通话简明音系，希望可以摆脱各种繁琐重复的误区，简化汉语普通话的语音教学，从而减轻教师和学生的负担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zh-CN" sz="2400" b="1" dirty="0" smtClean="0"/>
              <a:t>同时</a:t>
            </a:r>
            <a:r>
              <a:rPr lang="zh-CN" altLang="zh-CN" sz="2400" b="1" dirty="0"/>
              <a:t>，通过这个普通话简明音系的实际教学操作，还可以使我们对普通话语音系统有更为清晰简洁的认识，有助于进一步的研究对比，去探索语言的奥秘，发现语言的原理，因为实践是认识的基础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最后让我们再复习一下普通话简明音系的三个部分图示。</a:t>
            </a:r>
            <a:endParaRPr lang="zh-CN" altLang="zh-CN" sz="24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普通话简明音系</a:t>
            </a:r>
            <a:r>
              <a:rPr lang="en-US" altLang="zh-CN" sz="3600" b="1" dirty="0" smtClean="0"/>
              <a:t>-</a:t>
            </a:r>
            <a:r>
              <a:rPr lang="zh-CN" altLang="en-US" sz="3600" b="1" dirty="0" smtClean="0"/>
              <a:t>辅音声母</a:t>
            </a:r>
            <a:endParaRPr lang="zh-CN" altLang="en-US" sz="3600" b="1" dirty="0"/>
          </a:p>
        </p:txBody>
      </p:sp>
      <p:pic>
        <p:nvPicPr>
          <p:cNvPr id="5" name="图片 4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45" y="1916579"/>
            <a:ext cx="6912768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普通话简明音系</a:t>
            </a:r>
            <a:r>
              <a:rPr lang="en-US" altLang="zh-CN" sz="3600" b="1" dirty="0" smtClean="0"/>
              <a:t>-</a:t>
            </a:r>
            <a:r>
              <a:rPr lang="zh-CN" altLang="en-US" sz="3600" b="1" dirty="0" smtClean="0"/>
              <a:t>韵母</a:t>
            </a:r>
            <a:endParaRPr lang="zh-CN" altLang="en-US" sz="36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7584" y="1916832"/>
            <a:ext cx="712879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普通话简明音系</a:t>
            </a:r>
            <a:r>
              <a:rPr lang="en-US" altLang="zh-CN" sz="3600" b="1" dirty="0" smtClean="0"/>
              <a:t>-</a:t>
            </a:r>
            <a:r>
              <a:rPr lang="zh-CN" altLang="en-US" sz="3600" b="1" dirty="0" smtClean="0"/>
              <a:t>声调</a:t>
            </a:r>
            <a:endParaRPr lang="zh-CN" altLang="en-US" sz="3600" dirty="0"/>
          </a:p>
        </p:txBody>
      </p:sp>
      <p:pic>
        <p:nvPicPr>
          <p:cNvPr id="5" name="图片 4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55576" y="2025288"/>
            <a:ext cx="734481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200" b="1" dirty="0" smtClean="0"/>
              <a:t>参考文献</a:t>
            </a:r>
            <a:endParaRPr lang="zh-CN" altLang="zh-CN" sz="3200" b="1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zh-CN" b="1" dirty="0" smtClean="0"/>
              <a:t>黄</a:t>
            </a:r>
            <a:r>
              <a:rPr lang="zh-CN" altLang="zh-CN" b="1" dirty="0"/>
              <a:t>伯荣、廖序东</a:t>
            </a:r>
            <a:r>
              <a:rPr lang="en-US" altLang="zh-CN" b="1" dirty="0"/>
              <a:t> 2017 </a:t>
            </a:r>
            <a:r>
              <a:rPr lang="zh-CN" altLang="zh-CN" b="1" dirty="0"/>
              <a:t>《现代汉语》，北京：高等教育出版社。</a:t>
            </a:r>
            <a:endParaRPr lang="zh-CN" altLang="zh-CN" b="1" dirty="0"/>
          </a:p>
          <a:p>
            <a:pPr>
              <a:lnSpc>
                <a:spcPct val="120000"/>
              </a:lnSpc>
            </a:pPr>
            <a:r>
              <a:rPr lang="zh-CN" altLang="zh-CN" b="1" dirty="0"/>
              <a:t>焦立为</a:t>
            </a:r>
            <a:r>
              <a:rPr lang="en-US" altLang="zh-CN" b="1" dirty="0"/>
              <a:t>2001 </a:t>
            </a:r>
            <a:r>
              <a:rPr lang="zh-CN" altLang="zh-CN" b="1" dirty="0"/>
              <a:t>现代语音学的方向</a:t>
            </a:r>
            <a:r>
              <a:rPr lang="en-US" altLang="zh-CN" b="1" dirty="0"/>
              <a:t>---</a:t>
            </a:r>
            <a:r>
              <a:rPr lang="zh-CN" altLang="zh-CN" b="1" dirty="0"/>
              <a:t>访林焘教授，《语言教学与研究》第</a:t>
            </a:r>
            <a:r>
              <a:rPr lang="en-US" altLang="zh-CN" b="1" dirty="0"/>
              <a:t>2</a:t>
            </a:r>
            <a:r>
              <a:rPr lang="zh-CN" altLang="zh-CN" b="1" dirty="0"/>
              <a:t>期，</a:t>
            </a:r>
            <a:r>
              <a:rPr lang="en-US" altLang="zh-CN" b="1" dirty="0"/>
              <a:t>41-46</a:t>
            </a:r>
            <a:r>
              <a:rPr lang="zh-CN" altLang="zh-CN" b="1" dirty="0"/>
              <a:t>。</a:t>
            </a:r>
            <a:endParaRPr lang="zh-CN" altLang="zh-CN" b="1" dirty="0"/>
          </a:p>
          <a:p>
            <a:pPr>
              <a:lnSpc>
                <a:spcPct val="120000"/>
              </a:lnSpc>
            </a:pPr>
            <a:r>
              <a:rPr lang="zh-CN" altLang="zh-CN" b="1" dirty="0"/>
              <a:t>石锋、冉启斌 </a:t>
            </a:r>
            <a:r>
              <a:rPr lang="en-US" altLang="zh-CN" b="1" dirty="0"/>
              <a:t>2011</a:t>
            </a:r>
            <a:r>
              <a:rPr lang="zh-CN" altLang="zh-CN" b="1" dirty="0"/>
              <a:t>普通话上声的本质是低平调</a:t>
            </a:r>
            <a:r>
              <a:rPr lang="en-US" altLang="zh-CN" b="1" dirty="0"/>
              <a:t>——</a:t>
            </a:r>
            <a:r>
              <a:rPr lang="zh-CN" altLang="zh-CN" b="1" dirty="0"/>
              <a:t>对“汉语平调的声调感知研究”的再分析，《中国语文》第</a:t>
            </a:r>
            <a:r>
              <a:rPr lang="en-US" altLang="zh-CN" b="1" dirty="0"/>
              <a:t>6</a:t>
            </a:r>
            <a:r>
              <a:rPr lang="zh-CN" altLang="zh-CN" b="1" dirty="0"/>
              <a:t>期， </a:t>
            </a:r>
            <a:r>
              <a:rPr lang="en-US" altLang="zh-CN" b="1" dirty="0"/>
              <a:t>550-555</a:t>
            </a:r>
            <a:r>
              <a:rPr lang="zh-CN" altLang="zh-CN" b="1" dirty="0"/>
              <a:t>页。</a:t>
            </a:r>
            <a:endParaRPr lang="zh-CN" altLang="zh-CN" b="1" dirty="0"/>
          </a:p>
          <a:p>
            <a:pPr>
              <a:lnSpc>
                <a:spcPct val="120000"/>
              </a:lnSpc>
            </a:pPr>
            <a:r>
              <a:rPr lang="zh-CN" altLang="zh-CN" b="1" dirty="0"/>
              <a:t>石锋</a:t>
            </a:r>
            <a:r>
              <a:rPr lang="en-US" altLang="zh-CN" b="1" dirty="0"/>
              <a:t>(2020</a:t>
            </a:r>
            <a:r>
              <a:rPr lang="zh-CN" altLang="zh-CN" b="1" dirty="0"/>
              <a:t>）试论普通话声调的本调，</a:t>
            </a:r>
            <a:r>
              <a:rPr lang="en-US" altLang="zh-CN" b="1" dirty="0"/>
              <a:t>International Journal of Chinese Linguistics, Vol. 7</a:t>
            </a:r>
            <a:r>
              <a:rPr lang="zh-CN" altLang="zh-CN" b="1" dirty="0"/>
              <a:t>，</a:t>
            </a:r>
            <a:r>
              <a:rPr lang="en-US" altLang="zh-CN" b="1" dirty="0"/>
              <a:t>No.1, pp. </a:t>
            </a:r>
            <a:r>
              <a:rPr lang="en-US" altLang="zh-CN" b="1" u="sng" dirty="0">
                <a:hlinkClick r:id="rId1"/>
              </a:rPr>
              <a:t>141-159</a:t>
            </a:r>
            <a:r>
              <a:rPr lang="en-US" altLang="zh-CN" b="1" dirty="0"/>
              <a:t>.</a:t>
            </a:r>
            <a:endParaRPr lang="zh-CN" altLang="zh-CN" b="1" dirty="0"/>
          </a:p>
          <a:p>
            <a:pPr>
              <a:lnSpc>
                <a:spcPct val="120000"/>
              </a:lnSpc>
            </a:pPr>
            <a:r>
              <a:rPr lang="zh-CN" altLang="zh-CN" b="1" dirty="0"/>
              <a:t>王力</a:t>
            </a:r>
            <a:r>
              <a:rPr lang="en-US" altLang="zh-CN" b="1" dirty="0"/>
              <a:t> 1979 </a:t>
            </a:r>
            <a:r>
              <a:rPr lang="zh-CN" altLang="zh-CN" b="1" dirty="0"/>
              <a:t>现代汉语语音分析中的几个问题，《中国语文》，第</a:t>
            </a:r>
            <a:r>
              <a:rPr lang="en-US" altLang="zh-CN" b="1" dirty="0"/>
              <a:t>4</a:t>
            </a:r>
            <a:r>
              <a:rPr lang="zh-CN" altLang="zh-CN" b="1" dirty="0"/>
              <a:t>期。 </a:t>
            </a:r>
            <a:endParaRPr lang="zh-CN" altLang="zh-CN" b="1" dirty="0"/>
          </a:p>
          <a:p>
            <a:pPr>
              <a:lnSpc>
                <a:spcPct val="120000"/>
              </a:lnSpc>
            </a:pPr>
            <a:r>
              <a:rPr lang="zh-CN" altLang="zh-CN" b="1" dirty="0"/>
              <a:t>赵金铭</a:t>
            </a:r>
            <a:r>
              <a:rPr lang="en-US" altLang="zh-CN" b="1" dirty="0"/>
              <a:t>1985</a:t>
            </a:r>
            <a:r>
              <a:rPr lang="zh-CN" altLang="zh-CN" b="1" dirty="0"/>
              <a:t>简化对外汉语音系教学的可能与依据，《语言教学与研究》第</a:t>
            </a:r>
            <a:r>
              <a:rPr lang="en-US" altLang="zh-CN" b="1" dirty="0"/>
              <a:t>3</a:t>
            </a:r>
            <a:r>
              <a:rPr lang="zh-CN" altLang="zh-CN" b="1" dirty="0"/>
              <a:t>期， </a:t>
            </a:r>
            <a:r>
              <a:rPr lang="en-US" altLang="zh-CN" b="1" dirty="0"/>
              <a:t>62-75</a:t>
            </a:r>
            <a:r>
              <a:rPr lang="zh-CN" altLang="zh-CN" b="1" dirty="0"/>
              <a:t>页。</a:t>
            </a:r>
            <a:endParaRPr lang="zh-CN" altLang="zh-CN" b="1" dirty="0"/>
          </a:p>
          <a:p>
            <a:pPr>
              <a:lnSpc>
                <a:spcPct val="120000"/>
              </a:lnSpc>
            </a:pPr>
            <a:r>
              <a:rPr lang="zh-CN" altLang="zh-CN" b="1" dirty="0"/>
              <a:t>赵元任 </a:t>
            </a:r>
            <a:r>
              <a:rPr lang="en-US" altLang="zh-CN" b="1" dirty="0"/>
              <a:t>1934 </a:t>
            </a:r>
            <a:r>
              <a:rPr lang="zh-CN" altLang="zh-CN" b="1" dirty="0"/>
              <a:t>音位标音法的多能性，文见《赵元任语言学论文选》（叶蜚声译）。</a:t>
            </a:r>
            <a:endParaRPr lang="zh-CN" altLang="zh-CN" b="1" dirty="0"/>
          </a:p>
          <a:p>
            <a:pPr>
              <a:lnSpc>
                <a:spcPct val="120000"/>
              </a:lnSpc>
            </a:pPr>
            <a:r>
              <a:rPr lang="zh-CN" altLang="zh-CN" b="1" dirty="0"/>
              <a:t>赵元任 </a:t>
            </a:r>
            <a:r>
              <a:rPr lang="en-US" altLang="zh-CN" b="1" dirty="0"/>
              <a:t>1980 </a:t>
            </a:r>
            <a:r>
              <a:rPr lang="zh-CN" altLang="zh-CN" b="1" dirty="0"/>
              <a:t>《语言问题》，北京：商务印书馆。</a:t>
            </a:r>
            <a:endParaRPr lang="zh-CN" altLang="zh-CN" b="1" dirty="0"/>
          </a:p>
          <a:p>
            <a:endParaRPr lang="zh-CN" altLang="en-US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55576" y="1772816"/>
            <a:ext cx="7772400" cy="1728192"/>
          </a:xfrm>
        </p:spPr>
        <p:txBody>
          <a:bodyPr>
            <a:normAutofit/>
          </a:bodyPr>
          <a:lstStyle/>
          <a:p>
            <a:pPr algn="ctr"/>
            <a:r>
              <a:rPr lang="zh-CN" altLang="en-US" sz="6600" dirty="0"/>
              <a:t>多谢各位！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827584" y="3861048"/>
            <a:ext cx="7772400" cy="1368152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shifeng_nk@163.com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lvl="0"/>
            <a:r>
              <a:rPr lang="en-US" altLang="zh-CN" sz="3600" b="1" dirty="0" smtClean="0"/>
              <a:t>1. </a:t>
            </a:r>
            <a:r>
              <a:rPr lang="zh-CN" altLang="zh-CN" sz="3600" b="1" dirty="0" smtClean="0"/>
              <a:t>辅音声母的发音教学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2952328"/>
          </a:xfrm>
        </p:spPr>
        <p:txBody>
          <a:bodyPr>
            <a:normAutofit/>
          </a:bodyPr>
          <a:lstStyle/>
          <a:p>
            <a:r>
              <a:rPr lang="zh-CN" altLang="zh-CN" sz="2400" b="1" dirty="0"/>
              <a:t>首先要认识汉语的音节和字音。一般音节只包括辅音和元音组成的结构单位，汉语音节的结构只有声母和韵母，韵母又包括韵头、韵腹、韵尾（如图</a:t>
            </a:r>
            <a:r>
              <a:rPr lang="en-US" altLang="zh-CN" sz="2400" b="1" dirty="0"/>
              <a:t>1a</a:t>
            </a:r>
            <a:r>
              <a:rPr lang="zh-CN" altLang="zh-CN" sz="2400" b="1" dirty="0"/>
              <a:t>）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zh-CN" sz="2400" b="1" dirty="0" smtClean="0"/>
              <a:t>汉语</a:t>
            </a:r>
            <a:r>
              <a:rPr lang="zh-CN" altLang="zh-CN" sz="2400" b="1" dirty="0"/>
              <a:t>字音由声、韵、调构成。汉语中绝大多数的字同时又是带有</a:t>
            </a:r>
            <a:r>
              <a:rPr lang="zh-CN" altLang="zh-CN" sz="2400" b="1" dirty="0" smtClean="0"/>
              <a:t>一定意义的语素。</a:t>
            </a:r>
            <a:endParaRPr lang="zh-CN" altLang="en-US" sz="2400" b="1" dirty="0" smtClean="0"/>
          </a:p>
          <a:p>
            <a:r>
              <a:rPr lang="zh-CN" altLang="zh-CN" sz="2400" b="1" dirty="0" smtClean="0"/>
              <a:t>音节</a:t>
            </a:r>
            <a:r>
              <a:rPr lang="zh-CN" altLang="zh-CN" sz="2400" b="1" dirty="0"/>
              <a:t>带上声调才有意义。字音就是带调的音节。字音的结构是声调覆盖下的声母和韵母（如图</a:t>
            </a:r>
            <a:r>
              <a:rPr lang="en-US" altLang="zh-CN" sz="2400" b="1" dirty="0"/>
              <a:t>1b</a:t>
            </a:r>
            <a:r>
              <a:rPr lang="zh-CN" altLang="zh-CN" sz="2400" b="1" dirty="0"/>
              <a:t>）</a:t>
            </a:r>
            <a:r>
              <a:rPr lang="zh-CN" altLang="zh-CN" sz="2400" b="1" dirty="0" smtClean="0"/>
              <a:t>。</a:t>
            </a:r>
            <a:endParaRPr lang="zh-CN" altLang="en-US" sz="2400" b="1" dirty="0"/>
          </a:p>
        </p:txBody>
      </p:sp>
      <p:pic>
        <p:nvPicPr>
          <p:cNvPr id="4" name="图片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971600" y="4509120"/>
            <a:ext cx="3312368" cy="1368152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437112"/>
            <a:ext cx="345638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5977825"/>
            <a:ext cx="91440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1a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汉语音节结构                  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1b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汉语字音结构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lvl="0"/>
            <a:r>
              <a:rPr lang="en-US" altLang="zh-CN" sz="3600" b="1" dirty="0" smtClean="0"/>
              <a:t>1. </a:t>
            </a:r>
            <a:r>
              <a:rPr lang="zh-CN" altLang="zh-CN" sz="3600" b="1" dirty="0" smtClean="0"/>
              <a:t>辅音声母的发音教学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zh-CN" altLang="en-US" sz="2400" b="1" dirty="0" smtClean="0"/>
              <a:t>首先</a:t>
            </a:r>
            <a:r>
              <a:rPr lang="zh-CN" altLang="zh-CN" sz="2400" b="1" dirty="0" smtClean="0"/>
              <a:t>从</a:t>
            </a:r>
            <a:r>
              <a:rPr lang="zh-CN" altLang="zh-CN" sz="2400" b="1" dirty="0"/>
              <a:t>辅音声母开始解说</a:t>
            </a:r>
            <a:r>
              <a:rPr lang="zh-CN" altLang="zh-CN" sz="2400" b="1" dirty="0" smtClean="0"/>
              <a:t>。所有</a:t>
            </a:r>
            <a:r>
              <a:rPr lang="zh-CN" altLang="zh-CN" sz="2400" b="1" dirty="0"/>
              <a:t>的辅音都是要在发音声腔中形成阻碍的。一般辅音的发音过程分为成阻、持阻、除阻三个阶段。成阻主要就是指在声腔中的发音器官形成阻碍。如发</a:t>
            </a:r>
            <a:r>
              <a:rPr lang="en-US" altLang="zh-CN" sz="2400" b="1" dirty="0"/>
              <a:t>b</a:t>
            </a:r>
            <a:r>
              <a:rPr lang="zh-CN" altLang="zh-CN" sz="2400" b="1" dirty="0"/>
              <a:t>时，软腭上升，双唇闭合；发</a:t>
            </a:r>
            <a:r>
              <a:rPr lang="en-US" altLang="zh-CN" sz="2400" b="1" dirty="0"/>
              <a:t>d</a:t>
            </a:r>
            <a:r>
              <a:rPr lang="zh-CN" altLang="zh-CN" sz="2400" b="1" dirty="0"/>
              <a:t>时，软腭上升，舌尖顶在上齿龈前。持阻就是阻碍状态的持续，通常</a:t>
            </a:r>
            <a:r>
              <a:rPr lang="zh-CN" altLang="zh-CN" sz="2400" b="1" dirty="0" smtClean="0"/>
              <a:t>都是时长很</a:t>
            </a:r>
            <a:r>
              <a:rPr lang="zh-CN" altLang="zh-CN" sz="2400" b="1" dirty="0"/>
              <a:t>短</a:t>
            </a:r>
            <a:r>
              <a:rPr lang="zh-CN" altLang="zh-CN" sz="2400" b="1" dirty="0" smtClean="0"/>
              <a:t>的。</a:t>
            </a:r>
            <a:r>
              <a:rPr lang="zh-CN" altLang="zh-CN" sz="2400" b="1" dirty="0"/>
              <a:t>除阻即阻碍状态的解除。例如发出</a:t>
            </a:r>
            <a:r>
              <a:rPr lang="en-US" altLang="zh-CN" sz="2400" b="1" dirty="0"/>
              <a:t>b</a:t>
            </a:r>
            <a:r>
              <a:rPr lang="zh-CN" altLang="zh-CN" sz="2400" b="1" dirty="0"/>
              <a:t>时，双唇从闭合状态张开，转为后接元音的发音。</a:t>
            </a:r>
            <a:endParaRPr lang="zh-CN" altLang="zh-CN" sz="2400" b="1" dirty="0"/>
          </a:p>
          <a:p>
            <a:r>
              <a:rPr lang="zh-CN" altLang="zh-CN" sz="2400" b="1" dirty="0"/>
              <a:t>普通话的声母有</a:t>
            </a:r>
            <a:r>
              <a:rPr lang="en-US" altLang="zh-CN" sz="2400" b="1" dirty="0"/>
              <a:t>22</a:t>
            </a:r>
            <a:r>
              <a:rPr lang="zh-CN" altLang="zh-CN" sz="2400" b="1" dirty="0"/>
              <a:t>个，就是</a:t>
            </a:r>
            <a:r>
              <a:rPr lang="en-US" altLang="zh-CN" sz="2400" b="1" dirty="0"/>
              <a:t>21</a:t>
            </a:r>
            <a:r>
              <a:rPr lang="zh-CN" altLang="zh-CN" sz="2400" b="1" dirty="0"/>
              <a:t>个辅音声母加上零声母。普通话中的辅音有</a:t>
            </a:r>
            <a:r>
              <a:rPr lang="en-US" altLang="zh-CN" sz="2400" b="1" dirty="0"/>
              <a:t>22</a:t>
            </a:r>
            <a:r>
              <a:rPr lang="zh-CN" altLang="zh-CN" sz="2400" b="1" dirty="0"/>
              <a:t>个，除了</a:t>
            </a:r>
            <a:r>
              <a:rPr lang="en-US" altLang="zh-CN" sz="2400" b="1" dirty="0"/>
              <a:t>21</a:t>
            </a:r>
            <a:r>
              <a:rPr lang="zh-CN" altLang="zh-CN" sz="2400" b="1" dirty="0"/>
              <a:t>个辅音声母再加上只做韵尾的舌根鼻音，如图</a:t>
            </a:r>
            <a:r>
              <a:rPr lang="en-US" altLang="zh-CN" sz="2400" b="1" dirty="0"/>
              <a:t>2</a:t>
            </a:r>
            <a:r>
              <a:rPr lang="zh-CN" altLang="zh-CN" sz="2400" b="1" dirty="0"/>
              <a:t>所示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zh-CN" sz="2400" b="1" dirty="0" smtClean="0"/>
              <a:t>教师</a:t>
            </a:r>
            <a:r>
              <a:rPr lang="zh-CN" altLang="zh-CN" sz="2400" b="1" dirty="0"/>
              <a:t>可以分为三节课来解决声母部分的教学。第一节是塞音和鼻音共</a:t>
            </a:r>
            <a:r>
              <a:rPr lang="en-US" altLang="zh-CN" sz="2400" b="1" dirty="0"/>
              <a:t>9</a:t>
            </a:r>
            <a:r>
              <a:rPr lang="zh-CN" altLang="zh-CN" sz="2400" b="1" dirty="0"/>
              <a:t>个。第二节是塞擦音和擦音共</a:t>
            </a:r>
            <a:r>
              <a:rPr lang="en-US" altLang="zh-CN" sz="2400" b="1" dirty="0"/>
              <a:t>9</a:t>
            </a:r>
            <a:r>
              <a:rPr lang="zh-CN" altLang="zh-CN" sz="2400" b="1" dirty="0"/>
              <a:t>个。第三节是剩余的擦音和通音各两个。下面分别加以说明。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3600" b="1" dirty="0" smtClean="0"/>
              <a:t>1. </a:t>
            </a:r>
            <a:r>
              <a:rPr lang="zh-CN" altLang="zh-CN" sz="3600" b="1" dirty="0" smtClean="0"/>
              <a:t>辅音声母的发音教学</a:t>
            </a:r>
            <a:endParaRPr lang="zh-CN" altLang="en-US" sz="3600" dirty="0"/>
          </a:p>
        </p:txBody>
      </p:sp>
      <p:pic>
        <p:nvPicPr>
          <p:cNvPr id="4" name="图片 3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53" y="2044343"/>
            <a:ext cx="7272808" cy="3384376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972584" y="5661124"/>
            <a:ext cx="3198311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普通话简明音系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/>
                <a:ea typeface="宋体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声母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051685" y="1412875"/>
            <a:ext cx="635381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a                    b                  c</a:t>
            </a:r>
            <a:endParaRPr lang="en-US" altLang="en-US" sz="20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1.1  </a:t>
            </a:r>
            <a:r>
              <a:rPr lang="zh-CN" altLang="zh-CN" sz="3600" b="1" dirty="0" smtClean="0"/>
              <a:t>塞音和鼻音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3610744" cy="4929411"/>
          </a:xfrm>
        </p:spPr>
        <p:txBody>
          <a:bodyPr>
            <a:noAutofit/>
          </a:bodyPr>
          <a:lstStyle/>
          <a:p>
            <a:r>
              <a:rPr lang="zh-CN" altLang="zh-CN" sz="2400" b="1" dirty="0" smtClean="0"/>
              <a:t>塞音</a:t>
            </a:r>
            <a:r>
              <a:rPr lang="zh-CN" altLang="zh-CN" sz="2400" b="1" dirty="0"/>
              <a:t>和鼻音如图</a:t>
            </a:r>
            <a:r>
              <a:rPr lang="en-US" altLang="zh-CN" sz="2400" b="1" dirty="0"/>
              <a:t>2a</a:t>
            </a:r>
            <a:r>
              <a:rPr lang="zh-CN" altLang="zh-CN" sz="2400" b="1" dirty="0"/>
              <a:t>所示，这是非常整齐的对应。横向代表不同的发音部位，纵向</a:t>
            </a:r>
            <a:r>
              <a:rPr lang="zh-CN" altLang="zh-CN" sz="2400" b="1" dirty="0" smtClean="0"/>
              <a:t>对应不同</a:t>
            </a:r>
            <a:r>
              <a:rPr lang="zh-CN" altLang="zh-CN" sz="2400" b="1" dirty="0"/>
              <a:t>的发音方法。其中有</a:t>
            </a:r>
            <a:r>
              <a:rPr lang="en-US" altLang="zh-CN" sz="2400" b="1" dirty="0"/>
              <a:t>8</a:t>
            </a:r>
            <a:r>
              <a:rPr lang="zh-CN" altLang="zh-CN" sz="2400" b="1" dirty="0"/>
              <a:t>个是辅音声母，即</a:t>
            </a:r>
            <a:r>
              <a:rPr lang="en-US" altLang="zh-CN" sz="2400" b="1" dirty="0"/>
              <a:t>b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p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m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d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t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n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g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k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zh-CN" sz="2400" b="1" dirty="0" smtClean="0"/>
              <a:t>右</a:t>
            </a:r>
            <a:r>
              <a:rPr lang="zh-CN" altLang="zh-CN" sz="2400" b="1" dirty="0"/>
              <a:t>下角的舌根鼻音</a:t>
            </a:r>
            <a:r>
              <a:rPr lang="en-US" altLang="zh-CN" sz="2400" b="1" dirty="0" err="1"/>
              <a:t>ng</a:t>
            </a:r>
            <a:r>
              <a:rPr lang="zh-CN" altLang="zh-CN" sz="2400" b="1" dirty="0"/>
              <a:t>也称为软腭鼻音，只能做韵尾，不能做声母。齿龈鼻音</a:t>
            </a:r>
            <a:r>
              <a:rPr lang="en-US" altLang="zh-CN" sz="2400" b="1" dirty="0"/>
              <a:t>n</a:t>
            </a:r>
            <a:r>
              <a:rPr lang="zh-CN" altLang="zh-CN" sz="2400" b="1" dirty="0"/>
              <a:t>又称为舌尖鼻音，既可以做声母，也可以做韵尾</a:t>
            </a:r>
            <a:r>
              <a:rPr lang="zh-CN" altLang="zh-CN" sz="2400" b="1" dirty="0" smtClean="0"/>
              <a:t>。</a:t>
            </a:r>
            <a:endParaRPr lang="zh-CN" altLang="zh-CN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788024" y="1484784"/>
            <a:ext cx="331236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1.1  </a:t>
            </a:r>
            <a:r>
              <a:rPr lang="zh-CN" altLang="zh-CN" sz="3600" b="1" dirty="0" smtClean="0"/>
              <a:t>塞音和鼻音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zh-CN" sz="2600" b="1" dirty="0" smtClean="0">
                <a:latin typeface="+mn-ea"/>
              </a:rPr>
              <a:t>现在先看横向的发音部位。第一行是双唇音。这比较简单，发音成阻是上下嘴唇并拢。除阻就是上下嘴唇打开</a:t>
            </a:r>
            <a:r>
              <a:rPr lang="zh-CN" altLang="zh-CN" sz="2600" b="1" dirty="0" smtClean="0">
                <a:latin typeface="+mn-ea"/>
              </a:rPr>
              <a:t>。</a:t>
            </a:r>
            <a:endParaRPr lang="en-US" altLang="zh-CN" sz="2600" b="1" dirty="0" smtClean="0">
              <a:latin typeface="+mn-ea"/>
            </a:endParaRPr>
          </a:p>
          <a:p>
            <a:r>
              <a:rPr lang="zh-CN" altLang="zh-CN" sz="2600" b="1" dirty="0" smtClean="0">
                <a:latin typeface="+mn-ea"/>
              </a:rPr>
              <a:t>第二</a:t>
            </a:r>
            <a:r>
              <a:rPr lang="zh-CN" altLang="zh-CN" sz="2600" b="1" dirty="0" smtClean="0">
                <a:latin typeface="+mn-ea"/>
              </a:rPr>
              <a:t>行是齿龈音。这里是要把舌尖顶到上齿龈前，即接近上齿背的位置，形成口腔的堵塞。除阻的时候，舌尖收回。</a:t>
            </a:r>
            <a:endParaRPr lang="zh-CN" altLang="zh-CN" sz="2600" b="1" dirty="0" smtClean="0">
              <a:latin typeface="+mn-ea"/>
            </a:endParaRPr>
          </a:p>
          <a:p>
            <a:r>
              <a:rPr lang="zh-CN" altLang="zh-CN" sz="2600" b="1" dirty="0" smtClean="0">
                <a:latin typeface="+mn-ea"/>
              </a:rPr>
              <a:t>第三行是舌根音，又叫舌面后音或软腭音。发音成阻是舌面后部抬高，跟软颚前部形成阻塞。</a:t>
            </a:r>
            <a:r>
              <a:rPr lang="zh-CN" altLang="zh-CN" sz="2600" b="1" dirty="0" smtClean="0">
                <a:solidFill>
                  <a:srgbClr val="FF0000"/>
                </a:solidFill>
                <a:latin typeface="+mn-ea"/>
              </a:rPr>
              <a:t>注意这不是软腭下降去跟舌面后部形成阻塞</a:t>
            </a:r>
            <a:r>
              <a:rPr lang="zh-CN" altLang="zh-CN" sz="2600" b="1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zh-CN" sz="26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zh-CN" altLang="zh-CN" sz="2600" b="1" dirty="0" smtClean="0">
                <a:latin typeface="+mn-ea"/>
              </a:rPr>
              <a:t>这时候</a:t>
            </a:r>
            <a:r>
              <a:rPr lang="zh-CN" altLang="zh-CN" sz="2600" b="1" dirty="0" smtClean="0">
                <a:latin typeface="+mn-ea"/>
              </a:rPr>
              <a:t>舌尖在哪里呢？舌尖应该是在舌蒂上。舌蒂是舌体背部跟下腭相连的底线中点的一个很小的肌肉突起。（见图</a:t>
            </a:r>
            <a:r>
              <a:rPr lang="en-US" altLang="zh-CN" sz="2600" b="1" dirty="0" smtClean="0">
                <a:latin typeface="+mn-ea"/>
              </a:rPr>
              <a:t>3</a:t>
            </a:r>
            <a:r>
              <a:rPr lang="zh-CN" altLang="zh-CN" sz="2600" b="1" dirty="0" smtClean="0">
                <a:latin typeface="+mn-ea"/>
              </a:rPr>
              <a:t>）</a:t>
            </a:r>
            <a:endParaRPr lang="zh-CN" altLang="zh-CN" sz="2600" b="1" dirty="0" smtClean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b7b1d010-d248-4b45-9818-180e76cd6f1f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8818</Words>
  <Application>WPS 演示</Application>
  <PresentationFormat>全屏显示(4:3)</PresentationFormat>
  <Paragraphs>499</Paragraphs>
  <Slides>48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60" baseType="lpstr">
      <vt:lpstr>Arial</vt:lpstr>
      <vt:lpstr>宋体</vt:lpstr>
      <vt:lpstr>Wingdings</vt:lpstr>
      <vt:lpstr>Times New Roman</vt:lpstr>
      <vt:lpstr>Arial</vt:lpstr>
      <vt:lpstr>Calibri</vt:lpstr>
      <vt:lpstr>微软雅黑</vt:lpstr>
      <vt:lpstr>Arial Unicode MS</vt:lpstr>
      <vt:lpstr>Times New Roman</vt:lpstr>
      <vt:lpstr>Ipajadd SILDoulos</vt:lpstr>
      <vt:lpstr>Liberation Mono</vt:lpstr>
      <vt:lpstr>Office 主题</vt:lpstr>
      <vt:lpstr>汉语语音教学的捷径 —普通话简明音系解说 </vt:lpstr>
      <vt:lpstr>汉语语音教学的捷径 —普通话简明音系解说</vt:lpstr>
      <vt:lpstr>0. 引言</vt:lpstr>
      <vt:lpstr>0. 引言</vt:lpstr>
      <vt:lpstr>1. 辅音声母的发音教学</vt:lpstr>
      <vt:lpstr>1. 辅音声母的发音教学</vt:lpstr>
      <vt:lpstr>1. 辅音声母的发音教学</vt:lpstr>
      <vt:lpstr>1.1  塞音和鼻音</vt:lpstr>
      <vt:lpstr>1.1  塞音和鼻音</vt:lpstr>
      <vt:lpstr>1.1  塞音和鼻音</vt:lpstr>
      <vt:lpstr>1.1  塞音和鼻音</vt:lpstr>
      <vt:lpstr>1.1  塞音和鼻音</vt:lpstr>
      <vt:lpstr>1.1  塞音和鼻音</vt:lpstr>
      <vt:lpstr>1.2  塞擦音和擦音</vt:lpstr>
      <vt:lpstr>PowerPoint 演示文稿</vt:lpstr>
      <vt:lpstr>1.2  塞擦音和擦音</vt:lpstr>
      <vt:lpstr>1.2  塞擦音和擦音</vt:lpstr>
      <vt:lpstr>1.2  塞擦音和擦音</vt:lpstr>
      <vt:lpstr>1.3  清擦音和浊通音</vt:lpstr>
      <vt:lpstr>PowerPoint 演示文稿</vt:lpstr>
      <vt:lpstr>1.3  清擦音和浊通音</vt:lpstr>
      <vt:lpstr>2. 韵母的发音教学</vt:lpstr>
      <vt:lpstr>2. 韵母的发音教学</vt:lpstr>
      <vt:lpstr>2. 韵母的发音教学</vt:lpstr>
      <vt:lpstr>表1  普通话36韵母表</vt:lpstr>
      <vt:lpstr>2.1   单韵母</vt:lpstr>
      <vt:lpstr>PowerPoint 演示文稿</vt:lpstr>
      <vt:lpstr>2.1   单韵母</vt:lpstr>
      <vt:lpstr>2.1   单韵母</vt:lpstr>
      <vt:lpstr>2.2  复韵母（上）</vt:lpstr>
      <vt:lpstr>2.2  复韵母（上）</vt:lpstr>
      <vt:lpstr>2.3  复韵母（下）</vt:lpstr>
      <vt:lpstr>PowerPoint 演示文稿</vt:lpstr>
      <vt:lpstr>2.3  复韵母（下）</vt:lpstr>
      <vt:lpstr>2.3  复韵母（下）</vt:lpstr>
      <vt:lpstr>2.4  鼻韵母</vt:lpstr>
      <vt:lpstr>PowerPoint 演示文稿</vt:lpstr>
      <vt:lpstr>2.4  鼻韵母</vt:lpstr>
      <vt:lpstr>3. 声调的发音教学</vt:lpstr>
      <vt:lpstr>3. 声调的发音教学</vt:lpstr>
      <vt:lpstr>3. 声调的发音教学</vt:lpstr>
      <vt:lpstr>3. 声调的发音教学</vt:lpstr>
      <vt:lpstr>4.  结语</vt:lpstr>
      <vt:lpstr>普通话简明音系-辅音声母</vt:lpstr>
      <vt:lpstr>普通话简明音系-韵母</vt:lpstr>
      <vt:lpstr>普通话简明音系-声调</vt:lpstr>
      <vt:lpstr>参考文献</vt:lpstr>
      <vt:lpstr>多谢各位！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汉语语音教学的捷径 —普通话简明音系解说 </dc:title>
  <dc:creator>WKT.Admin</dc:creator>
  <cp:lastModifiedBy>dell</cp:lastModifiedBy>
  <cp:revision>42</cp:revision>
  <dcterms:created xsi:type="dcterms:W3CDTF">2021-05-28T12:22:00Z</dcterms:created>
  <dcterms:modified xsi:type="dcterms:W3CDTF">2022-04-03T02:59:11Z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540DB2BB322B4709BEB25F3E034F9F68</vt:lpwstr>
  </property>
  <property fmtid="{D5CDD505-2E9C-101B-9397-08002B2CF9AE}" pid="3" name="KSOProductBuildVer">
    <vt:lpwstr>2052-11.1.0.11411</vt:lpwstr>
  </property>
</Properties>
</file>