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1144" r:id="rId2"/>
    <p:sldId id="1196" r:id="rId3"/>
    <p:sldId id="1198" r:id="rId4"/>
    <p:sldId id="1199" r:id="rId5"/>
    <p:sldId id="1200" r:id="rId6"/>
    <p:sldId id="1201" r:id="rId7"/>
    <p:sldId id="1197" r:id="rId8"/>
    <p:sldId id="1202" r:id="rId9"/>
    <p:sldId id="1203" r:id="rId10"/>
    <p:sldId id="12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6DD"/>
    <a:srgbClr val="51B969"/>
    <a:srgbClr val="CF2500"/>
    <a:srgbClr val="C0272D"/>
    <a:srgbClr val="F99528"/>
    <a:srgbClr val="E2F0D9"/>
    <a:srgbClr val="FF8000"/>
    <a:srgbClr val="C00000"/>
    <a:srgbClr val="9767A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7"/>
    <p:restoredTop sz="94667"/>
  </p:normalViewPr>
  <p:slideViewPr>
    <p:cSldViewPr snapToGrid="0" snapToObjects="1">
      <p:cViewPr varScale="1">
        <p:scale>
          <a:sx n="145" d="100"/>
          <a:sy n="145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0366-6C6D-7545-9EC7-B18B8E0C705C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C404B-2967-8C4F-9EB6-1EF0C0906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1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9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8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3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7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57C50-63AB-8740-9235-FB9D04FB3F7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A4BC-FA67-824B-8B4C-E7099E02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2205414_Age_Differences_in_Personality_Structure_a_Cluster_Analytic_Approach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sonal.psu.edu/~j5j/IPIP/IPIP-NEOstart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hyperlink" Target="https://ipip.ori.org/InterpretingIndividualIPIPScaleScores.ht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341D1B-10E7-FF4F-9820-184394CA7B5F}"/>
              </a:ext>
            </a:extLst>
          </p:cNvPr>
          <p:cNvCxnSpPr>
            <a:cxnSpLocks/>
          </p:cNvCxnSpPr>
          <p:nvPr/>
        </p:nvCxnSpPr>
        <p:spPr>
          <a:xfrm>
            <a:off x="416560" y="5720973"/>
            <a:ext cx="11277600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CA17E1D-DF5D-CA4F-A0A3-A34DD6B6EC9E}"/>
              </a:ext>
            </a:extLst>
          </p:cNvPr>
          <p:cNvSpPr/>
          <p:nvPr/>
        </p:nvSpPr>
        <p:spPr>
          <a:xfrm>
            <a:off x="416560" y="324127"/>
            <a:ext cx="11277599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Futura Medium" panose="020B0602020204020303" pitchFamily="34" charset="-79"/>
              </a:rPr>
              <a:t>Inclusive Practices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DA021D-FA7E-3E41-98F8-8A7A12A2F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59" y="5938674"/>
            <a:ext cx="1038276" cy="645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3E8964-4C77-C247-8DE0-259DAFA76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884" y="5862472"/>
            <a:ext cx="1451374" cy="7982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19D818-D5D8-974F-B528-7BE339D58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006" y="5644842"/>
            <a:ext cx="1541702" cy="12334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60C52D-7EDE-BD4F-B166-7F38DE205B1E}"/>
              </a:ext>
            </a:extLst>
          </p:cNvPr>
          <p:cNvSpPr txBox="1"/>
          <p:nvPr/>
        </p:nvSpPr>
        <p:spPr>
          <a:xfrm>
            <a:off x="9001050" y="5275510"/>
            <a:ext cx="2693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Erik C Dreaden, PhD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C73F7A-7865-084F-8865-5F9E9D85AF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43" y="5968048"/>
            <a:ext cx="1386367" cy="6457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198088-6B6F-4A46-B1F3-C6D404324C71}"/>
              </a:ext>
            </a:extLst>
          </p:cNvPr>
          <p:cNvSpPr/>
          <p:nvPr/>
        </p:nvSpPr>
        <p:spPr>
          <a:xfrm>
            <a:off x="8368146" y="7204364"/>
            <a:ext cx="564190" cy="609600"/>
          </a:xfrm>
          <a:prstGeom prst="rect">
            <a:avLst/>
          </a:prstGeom>
          <a:solidFill>
            <a:srgbClr val="004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482D36-6D15-FD49-A9DF-E8B06757C2D8}"/>
              </a:ext>
            </a:extLst>
          </p:cNvPr>
          <p:cNvSpPr/>
          <p:nvPr/>
        </p:nvSpPr>
        <p:spPr>
          <a:xfrm>
            <a:off x="9407237" y="7204364"/>
            <a:ext cx="564190" cy="609600"/>
          </a:xfrm>
          <a:prstGeom prst="rect">
            <a:avLst/>
          </a:prstGeom>
          <a:solidFill>
            <a:srgbClr val="48B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940EB-2307-0E47-AB4D-771B894BE3CB}"/>
              </a:ext>
            </a:extLst>
          </p:cNvPr>
          <p:cNvSpPr/>
          <p:nvPr/>
        </p:nvSpPr>
        <p:spPr>
          <a:xfrm>
            <a:off x="10390910" y="7204364"/>
            <a:ext cx="564190" cy="609600"/>
          </a:xfrm>
          <a:prstGeom prst="rect">
            <a:avLst/>
          </a:prstGeom>
          <a:solidFill>
            <a:srgbClr val="14A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6D37E-F63C-F045-819D-20555EAEB9BF}"/>
              </a:ext>
            </a:extLst>
          </p:cNvPr>
          <p:cNvSpPr/>
          <p:nvPr/>
        </p:nvSpPr>
        <p:spPr>
          <a:xfrm>
            <a:off x="7232073" y="7204364"/>
            <a:ext cx="564190" cy="609600"/>
          </a:xfrm>
          <a:prstGeom prst="rect">
            <a:avLst/>
          </a:prstGeom>
          <a:solidFill>
            <a:srgbClr val="F68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80A6EF-408C-4E4F-91B1-3EA9CC7AC008}"/>
              </a:ext>
            </a:extLst>
          </p:cNvPr>
          <p:cNvSpPr/>
          <p:nvPr/>
        </p:nvSpPr>
        <p:spPr>
          <a:xfrm>
            <a:off x="6112867" y="7204364"/>
            <a:ext cx="564190" cy="609600"/>
          </a:xfrm>
          <a:prstGeom prst="rect">
            <a:avLst/>
          </a:prstGeom>
          <a:solidFill>
            <a:srgbClr val="C0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4EA63-8AF2-7643-95B2-157F7FCF0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303" y="1189416"/>
            <a:ext cx="4129375" cy="41293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1589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3778"/>
            <a:ext cx="6701109" cy="531441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dreadenlab.gatech.edu</a:t>
            </a:r>
            <a:endParaRPr lang="en-US" dirty="0">
              <a:solidFill>
                <a:srgbClr val="51B969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See: News&gt;Today’s Date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PowerPoint presentation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Radar Plot Template (Excel)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</a:t>
            </a:r>
            <a:r>
              <a:rPr lang="en-US" dirty="0" err="1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Birkman</a:t>
            </a:r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Method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Moderated, 3-4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workshop ($$$)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Tami Hutto</a:t>
            </a:r>
          </a:p>
          <a:p>
            <a:pPr lvl="2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tamara.e.hutto@emory.edu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4126677" y="298847"/>
            <a:ext cx="391388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Additional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C4A29-5DE5-B244-B2C6-611A8E878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298" y="7351685"/>
            <a:ext cx="4798961" cy="3199306"/>
          </a:xfrm>
          <a:prstGeom prst="round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EBB987A-D203-C443-BA3C-9163E5287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9592" y="1293778"/>
            <a:ext cx="5427663" cy="5374262"/>
          </a:xfrm>
          <a:prstGeom prst="roundRect">
            <a:avLst>
              <a:gd name="adj" fmla="val 10347"/>
            </a:avLst>
          </a:prstGeom>
          <a:noFill/>
          <a:ln w="38100">
            <a:solidFill>
              <a:srgbClr val="13A6D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9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78"/>
            <a:ext cx="6460958" cy="53144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2200 BC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Imperial Examination for govt personnel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every 3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yrs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several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hrs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per day over several days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 in 300 pass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3650098" y="298847"/>
            <a:ext cx="4867030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Science of Personality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B2411-A0F5-2147-ADDA-E9F2E25B0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636" y="1198048"/>
            <a:ext cx="3548304" cy="5152516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EB6419-6809-D64E-A7E0-506117B56D7C}"/>
              </a:ext>
            </a:extLst>
          </p:cNvPr>
          <p:cNvSpPr txBox="1">
            <a:spLocks/>
          </p:cNvSpPr>
          <p:nvPr/>
        </p:nvSpPr>
        <p:spPr>
          <a:xfrm>
            <a:off x="9009083" y="758713"/>
            <a:ext cx="27248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Chinese Examination Cells at the South River School (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Nanjiangxue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) Nanjing (China)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82E1FE-81B1-D545-872E-03C0247989D4}"/>
              </a:ext>
            </a:extLst>
          </p:cNvPr>
          <p:cNvSpPr txBox="1">
            <a:spLocks/>
          </p:cNvSpPr>
          <p:nvPr/>
        </p:nvSpPr>
        <p:spPr>
          <a:xfrm>
            <a:off x="9010970" y="6483285"/>
            <a:ext cx="27248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JN Butcher, Oxford Handbook of Personality Assessment, 2009.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BA7657-776C-E24A-A7B1-642A098B5648}"/>
              </a:ext>
            </a:extLst>
          </p:cNvPr>
          <p:cNvSpPr txBox="1">
            <a:spLocks/>
          </p:cNvSpPr>
          <p:nvPr/>
        </p:nvSpPr>
        <p:spPr>
          <a:xfrm>
            <a:off x="4574301" y="9331684"/>
            <a:ext cx="3204135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Candidates gathering around the wall where the results are posted. This announcement was known as "releasing the roll" (</a:t>
            </a:r>
            <a:r>
              <a:rPr lang="ja-JP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放榜</a:t>
            </a:r>
            <a:r>
              <a:rPr lang="en-US" altLang="ja-JP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). (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c. 1540, by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Qiu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Ying)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7D0DC-CFD0-834D-85CF-D0636D75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20" y="2783840"/>
            <a:ext cx="4889500" cy="3576320"/>
          </a:xfrm>
          <a:prstGeom prst="round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2419A6-B127-0140-A534-10BE9A892D90}"/>
              </a:ext>
            </a:extLst>
          </p:cNvPr>
          <p:cNvSpPr txBox="1">
            <a:spLocks/>
          </p:cNvSpPr>
          <p:nvPr/>
        </p:nvSpPr>
        <p:spPr>
          <a:xfrm>
            <a:off x="3395683" y="6397513"/>
            <a:ext cx="27248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Examination hall in Beijing. John Clark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Ridpath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(1899)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B60DFA-9A19-7F43-BFDF-6ED0E49F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54" y="7018350"/>
            <a:ext cx="4834458" cy="3600488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5DF8D-08A9-E542-B337-187949E250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350" y="4392009"/>
            <a:ext cx="1224097" cy="1958555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C5679-587A-564E-896F-17F7C97D05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478" y="2778463"/>
            <a:ext cx="1288869" cy="13559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78"/>
            <a:ext cx="4708161" cy="53144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1917</a:t>
            </a:r>
          </a:p>
          <a:p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Robert Woodworth, PhD</a:t>
            </a:r>
          </a:p>
          <a:p>
            <a:pPr lvl="1"/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Identified ‘shell shock’ (PTSD)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3650098" y="298847"/>
            <a:ext cx="4867030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Science of Personality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93094-FBB9-8047-BE23-CD77B6179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47040"/>
            <a:ext cx="5713549" cy="3591578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3FFF4F-D23D-524C-A937-4F43CD4CE455}"/>
              </a:ext>
            </a:extLst>
          </p:cNvPr>
          <p:cNvSpPr txBox="1">
            <a:spLocks/>
          </p:cNvSpPr>
          <p:nvPr/>
        </p:nvSpPr>
        <p:spPr>
          <a:xfrm>
            <a:off x="9010970" y="6483285"/>
            <a:ext cx="27248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JN Butcher, Oxford Handbook of Personality Assessment, 2009.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A7D42-0C2E-FD4E-A4A7-261E35BE5C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695" y="770849"/>
            <a:ext cx="3772226" cy="56677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AED25-D50B-3642-A529-3879D169F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694" y="851327"/>
            <a:ext cx="3284008" cy="430235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3778"/>
            <a:ext cx="4402016" cy="53144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1970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Paul Costa &amp; Robert McCrae (NAI)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Baltimore Longitudinal Study of Aging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Unsupervised clustering, personality v age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)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1985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Expanded to 5 clusters (The Big Five) and 6 sub-traits (Facets)</a:t>
            </a:r>
          </a:p>
          <a:p>
            <a:pPr lvl="1"/>
            <a:r>
              <a:rPr lang="en-US" b="1" dirty="0">
                <a:solidFill>
                  <a:srgbClr val="13A6D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Neuroticism</a:t>
            </a:r>
          </a:p>
          <a:p>
            <a:pPr lvl="1"/>
            <a:r>
              <a:rPr lang="en-US" b="1" dirty="0">
                <a:solidFill>
                  <a:srgbClr val="13A6D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Extroversion</a:t>
            </a:r>
          </a:p>
          <a:p>
            <a:pPr lvl="1"/>
            <a:r>
              <a:rPr lang="en-US" b="1" dirty="0">
                <a:solidFill>
                  <a:srgbClr val="13A6D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Openness</a:t>
            </a:r>
          </a:p>
          <a:p>
            <a:pPr lvl="1"/>
            <a:r>
              <a:rPr lang="en-US" b="1" dirty="0">
                <a:solidFill>
                  <a:srgbClr val="13A6D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Agreeableness</a:t>
            </a:r>
          </a:p>
          <a:p>
            <a:pPr lvl="1"/>
            <a:r>
              <a:rPr lang="en-US" b="1" dirty="0">
                <a:solidFill>
                  <a:srgbClr val="13A6D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Conscientiousness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3650098" y="298847"/>
            <a:ext cx="4867030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Science of Personality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3FFF4F-D23D-524C-A937-4F43CD4CE455}"/>
              </a:ext>
            </a:extLst>
          </p:cNvPr>
          <p:cNvSpPr txBox="1">
            <a:spLocks/>
          </p:cNvSpPr>
          <p:nvPr/>
        </p:nvSpPr>
        <p:spPr>
          <a:xfrm>
            <a:off x="7906871" y="6483285"/>
            <a:ext cx="38289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Costa &amp; McCrae, J Gerontology, 1976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Costa &amp; McCrae, The NEO personality inventory manual, 1985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97238-C528-0943-9D2D-33F016804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702" y="831128"/>
            <a:ext cx="3439126" cy="4302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F3FBC-D9DA-A84D-A045-55827B60BB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198" y="5296411"/>
            <a:ext cx="6691630" cy="334582"/>
          </a:xfrm>
          <a:prstGeom prst="roundRect">
            <a:avLst/>
          </a:prstGeom>
          <a:ln w="38100">
            <a:solidFill>
              <a:srgbClr val="13A6DD"/>
            </a:solidFill>
          </a:ln>
        </p:spPr>
      </p:pic>
    </p:spTree>
    <p:extLst>
      <p:ext uri="{BB962C8B-B14F-4D97-AF65-F5344CB8AC3E}">
        <p14:creationId xmlns:p14="http://schemas.microsoft.com/office/powerpoint/2010/main" val="18490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3778"/>
            <a:ext cx="6701109" cy="531441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Agreeableness &amp; Conscientiousness</a:t>
            </a:r>
            <a:b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typ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increase with age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272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Extraversion, Neuroticism, &amp; Openness</a:t>
            </a:r>
            <a:br>
              <a:rPr lang="en-US" dirty="0">
                <a:solidFill>
                  <a:srgbClr val="C0272D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typ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decrease with age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Personality clusters correlate w serotonin transporter gene alleles and birth order</a:t>
            </a:r>
          </a:p>
          <a:p>
            <a:pPr lvl="1"/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Lesch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et al. Science, 1996.</a:t>
            </a:r>
          </a:p>
          <a:p>
            <a:pPr lvl="1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Damian et al. J Res Personality, 2015.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FFM used by Cambridge Analytica in election meddling</a:t>
            </a:r>
          </a:p>
          <a:p>
            <a:pPr lvl="1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Harry Davies. The Guardian, 2015.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Openness increases with therapy involving psychedelics</a:t>
            </a:r>
          </a:p>
          <a:p>
            <a:pPr lvl="1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Maclean et al, J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Psychophamacol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 2011.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5122459" y="298847"/>
            <a:ext cx="192231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Fun Facts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3FFF4F-D23D-524C-A937-4F43CD4CE455}"/>
              </a:ext>
            </a:extLst>
          </p:cNvPr>
          <p:cNvSpPr txBox="1">
            <a:spLocks/>
          </p:cNvSpPr>
          <p:nvPr/>
        </p:nvSpPr>
        <p:spPr>
          <a:xfrm>
            <a:off x="7906871" y="6483285"/>
            <a:ext cx="3828957" cy="249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Costa &amp; McCrae, J Gerontology, 1976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Costa &amp; McCrae, The NEO personality inventory manual, 1985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A1898-0A4F-9C4B-85A2-43D8B92129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653" y="3873536"/>
            <a:ext cx="4100565" cy="2215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2C61D6-D80F-9345-B7FB-D24AD7501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480" y="1100588"/>
            <a:ext cx="3532909" cy="23783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4787882" y="298847"/>
            <a:ext cx="259147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Do-It-Yourself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E5807-749D-5F40-A67C-4D9E09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661" y="4385690"/>
            <a:ext cx="3975100" cy="2222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3778"/>
            <a:ext cx="6701109" cy="53144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recent update: The </a:t>
            </a:r>
            <a:r>
              <a:rPr lang="en-US" dirty="0">
                <a:solidFill>
                  <a:srgbClr val="13A6D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Personality Item Pool (IPIP)</a:t>
            </a:r>
            <a:endParaRPr lang="en-US" dirty="0">
              <a:solidFill>
                <a:srgbClr val="13A6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13A6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take the full-length online exam (30-40min)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your results as a pdf &amp; transcribe your numerical scores into the attached Excel worksheet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a copy to discuss in group meeting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interpreting your results </a:t>
            </a:r>
            <a:r>
              <a:rPr lang="en-US" dirty="0">
                <a:solidFill>
                  <a:srgbClr val="13A6D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CF62F-51B6-7341-A51F-6B8ADDA9C8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619" y="1556965"/>
            <a:ext cx="3277755" cy="21851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112B5-D1A5-F040-BA12-A0D433C3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778"/>
            <a:ext cx="6797289" cy="531441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Group discussion of FFM radar plots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Noted group member results in each category</a:t>
            </a:r>
          </a:p>
          <a:p>
            <a:pPr lvl="1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Emphasize shared traits/values</a:t>
            </a:r>
          </a:p>
          <a:p>
            <a:pPr lvl="1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Discuss unexpected results and whether seemingly accurate</a:t>
            </a:r>
          </a:p>
          <a:p>
            <a:pPr lvl="2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Encourage group members to read the guide to interpreting. Traits are more nuanced &amp; complex than a single-word description might imply</a:t>
            </a:r>
          </a:p>
          <a:p>
            <a:pPr lvl="2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Encourage members to answer truthfully (and/or quickly) for accuracy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Pay attention to anxiety, anger, depression, emotionality, cooperation,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etc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4531762" y="298847"/>
            <a:ext cx="3103727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Our Experiences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E79EB-2A52-2549-8082-6B77FEF6C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10" y="1293778"/>
            <a:ext cx="3651252" cy="29084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206B85F-4B91-FB41-9C99-F5468A16CF96}"/>
              </a:ext>
            </a:extLst>
          </p:cNvPr>
          <p:cNvSpPr txBox="1"/>
          <p:nvPr/>
        </p:nvSpPr>
        <p:spPr>
          <a:xfrm>
            <a:off x="4531762" y="298847"/>
            <a:ext cx="3103727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Our Experiences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1300E-0DB4-864F-833F-A9C26C14C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04631" y="0"/>
            <a:ext cx="8864757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BF08157-F6F5-AC4F-BCCC-5A6C1E7F015B}"/>
              </a:ext>
            </a:extLst>
          </p:cNvPr>
          <p:cNvSpPr/>
          <p:nvPr/>
        </p:nvSpPr>
        <p:spPr>
          <a:xfrm>
            <a:off x="4043082" y="1535503"/>
            <a:ext cx="3592407" cy="4670611"/>
          </a:xfrm>
          <a:custGeom>
            <a:avLst/>
            <a:gdLst>
              <a:gd name="connsiteX0" fmla="*/ 1927412 w 3523129"/>
              <a:gd name="connsiteY0" fmla="*/ 0 h 4670611"/>
              <a:gd name="connsiteX1" fmla="*/ 3352800 w 3523129"/>
              <a:gd name="connsiteY1" fmla="*/ 1963270 h 4670611"/>
              <a:gd name="connsiteX2" fmla="*/ 3352800 w 3523129"/>
              <a:gd name="connsiteY2" fmla="*/ 1963270 h 4670611"/>
              <a:gd name="connsiteX3" fmla="*/ 3523129 w 3523129"/>
              <a:gd name="connsiteY3" fmla="*/ 4670611 h 4670611"/>
              <a:gd name="connsiteX4" fmla="*/ 1873623 w 3523129"/>
              <a:gd name="connsiteY4" fmla="*/ 2519082 h 4670611"/>
              <a:gd name="connsiteX5" fmla="*/ 0 w 3523129"/>
              <a:gd name="connsiteY5" fmla="*/ 1819835 h 4670611"/>
              <a:gd name="connsiteX6" fmla="*/ 1927412 w 3523129"/>
              <a:gd name="connsiteY6" fmla="*/ 0 h 467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129" h="4670611">
                <a:moveTo>
                  <a:pt x="1927412" y="0"/>
                </a:moveTo>
                <a:lnTo>
                  <a:pt x="3352800" y="1963270"/>
                </a:lnTo>
                <a:lnTo>
                  <a:pt x="3352800" y="1963270"/>
                </a:lnTo>
                <a:lnTo>
                  <a:pt x="3523129" y="4670611"/>
                </a:lnTo>
                <a:lnTo>
                  <a:pt x="1873623" y="2519082"/>
                </a:lnTo>
                <a:lnTo>
                  <a:pt x="0" y="1819835"/>
                </a:lnTo>
                <a:lnTo>
                  <a:pt x="1927412" y="0"/>
                </a:lnTo>
                <a:close/>
              </a:path>
            </a:pathLst>
          </a:custGeom>
          <a:noFill/>
          <a:ln w="38100">
            <a:solidFill>
              <a:srgbClr val="13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0F2484-5BCE-F949-B8E0-B782DE1C859C}"/>
              </a:ext>
            </a:extLst>
          </p:cNvPr>
          <p:cNvSpPr/>
          <p:nvPr/>
        </p:nvSpPr>
        <p:spPr>
          <a:xfrm>
            <a:off x="7521262" y="2325343"/>
            <a:ext cx="1545465" cy="154546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E4D55-3DC3-2645-8967-FA1774A26F01}"/>
              </a:ext>
            </a:extLst>
          </p:cNvPr>
          <p:cNvSpPr/>
          <p:nvPr/>
        </p:nvSpPr>
        <p:spPr>
          <a:xfrm>
            <a:off x="8898923" y="1823031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Everyone</a:t>
            </a:r>
          </a:p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Agreeable</a:t>
            </a:r>
            <a:endParaRPr lang="en-US" dirty="0">
              <a:solidFill>
                <a:srgbClr val="51B969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95DCFD-B626-A448-B533-63024AF93F42}"/>
              </a:ext>
            </a:extLst>
          </p:cNvPr>
          <p:cNvSpPr/>
          <p:nvPr/>
        </p:nvSpPr>
        <p:spPr>
          <a:xfrm>
            <a:off x="6862756" y="5214504"/>
            <a:ext cx="1545465" cy="154546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71B4C8-DA57-FE45-B350-1AACB71B8D64}"/>
              </a:ext>
            </a:extLst>
          </p:cNvPr>
          <p:cNvSpPr/>
          <p:nvPr/>
        </p:nvSpPr>
        <p:spPr>
          <a:xfrm>
            <a:off x="8519190" y="5214504"/>
            <a:ext cx="1326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Strength or</a:t>
            </a:r>
            <a:b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Weakness</a:t>
            </a:r>
          </a:p>
        </p:txBody>
      </p:sp>
    </p:spTree>
    <p:extLst>
      <p:ext uri="{BB962C8B-B14F-4D97-AF65-F5344CB8AC3E}">
        <p14:creationId xmlns:p14="http://schemas.microsoft.com/office/powerpoint/2010/main" val="32495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053C3F-F7A4-374F-AE7E-C0EDC5605E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525" y="0"/>
            <a:ext cx="8283763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EFCAA77-6BA8-6A4F-963A-ECBB7DB03E04}"/>
              </a:ext>
            </a:extLst>
          </p:cNvPr>
          <p:cNvSpPr/>
          <p:nvPr/>
        </p:nvSpPr>
        <p:spPr>
          <a:xfrm>
            <a:off x="4481374" y="5445017"/>
            <a:ext cx="496785" cy="496785"/>
          </a:xfrm>
          <a:prstGeom prst="ellipse">
            <a:avLst/>
          </a:prstGeom>
          <a:noFill/>
          <a:ln w="38100">
            <a:solidFill>
              <a:srgbClr val="CF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25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2F800-7594-B649-AC85-C99F78795F55}"/>
              </a:ext>
            </a:extLst>
          </p:cNvPr>
          <p:cNvSpPr/>
          <p:nvPr/>
        </p:nvSpPr>
        <p:spPr>
          <a:xfrm>
            <a:off x="3341148" y="573848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F25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Surprising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1568B-293C-8E46-AE2F-46A7CD30FE63}"/>
              </a:ext>
            </a:extLst>
          </p:cNvPr>
          <p:cNvSpPr/>
          <p:nvPr/>
        </p:nvSpPr>
        <p:spPr>
          <a:xfrm>
            <a:off x="4118059" y="4539074"/>
            <a:ext cx="496785" cy="49678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7AA6B5-6C14-AB42-B37E-C084EDBC15D4}"/>
              </a:ext>
            </a:extLst>
          </p:cNvPr>
          <p:cNvSpPr/>
          <p:nvPr/>
        </p:nvSpPr>
        <p:spPr>
          <a:xfrm>
            <a:off x="3277744" y="4666527"/>
            <a:ext cx="83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20C8D-B8C8-464E-A536-C38AB9D36F52}"/>
              </a:ext>
            </a:extLst>
          </p:cNvPr>
          <p:cNvSpPr/>
          <p:nvPr/>
        </p:nvSpPr>
        <p:spPr>
          <a:xfrm>
            <a:off x="3197808" y="1776046"/>
            <a:ext cx="83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4DC2D4-3677-3F43-A3D7-A59177357233}"/>
              </a:ext>
            </a:extLst>
          </p:cNvPr>
          <p:cNvSpPr/>
          <p:nvPr/>
        </p:nvSpPr>
        <p:spPr>
          <a:xfrm>
            <a:off x="4027907" y="1795874"/>
            <a:ext cx="496785" cy="49678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516B1C-F72F-9A49-9B48-A98E623ABAAF}"/>
              </a:ext>
            </a:extLst>
          </p:cNvPr>
          <p:cNvSpPr/>
          <p:nvPr/>
        </p:nvSpPr>
        <p:spPr>
          <a:xfrm>
            <a:off x="7035124" y="3843615"/>
            <a:ext cx="496785" cy="49678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D337E6-9F7F-7E42-B4B1-6F1F9EDF990F}"/>
              </a:ext>
            </a:extLst>
          </p:cNvPr>
          <p:cNvSpPr/>
          <p:nvPr/>
        </p:nvSpPr>
        <p:spPr>
          <a:xfrm>
            <a:off x="7534211" y="4119175"/>
            <a:ext cx="83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6B094C-D096-1741-9331-FE19A8F2E8F2}"/>
              </a:ext>
            </a:extLst>
          </p:cNvPr>
          <p:cNvSpPr/>
          <p:nvPr/>
        </p:nvSpPr>
        <p:spPr>
          <a:xfrm>
            <a:off x="4442999" y="4763546"/>
            <a:ext cx="496785" cy="496785"/>
          </a:xfrm>
          <a:prstGeom prst="ellipse">
            <a:avLst/>
          </a:prstGeom>
          <a:noFill/>
          <a:ln w="38100">
            <a:solidFill>
              <a:srgbClr val="51B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63CBD-0C1C-D743-9C03-1577FCFD2153}"/>
              </a:ext>
            </a:extLst>
          </p:cNvPr>
          <p:cNvSpPr/>
          <p:nvPr/>
        </p:nvSpPr>
        <p:spPr>
          <a:xfrm>
            <a:off x="3554640" y="5020696"/>
            <a:ext cx="83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51B96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21087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339</Words>
  <Application>Microsoft Macintosh PowerPoint</Application>
  <PresentationFormat>Widescreen</PresentationFormat>
  <Paragraphs>125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Futura Medium</vt:lpstr>
      <vt:lpstr>Helvetica</vt:lpstr>
      <vt:lpstr>Helvetica Neue</vt:lpstr>
      <vt:lpstr>Helvetica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ECD</cp:lastModifiedBy>
  <cp:revision>243</cp:revision>
  <dcterms:created xsi:type="dcterms:W3CDTF">2017-08-17T15:03:01Z</dcterms:created>
  <dcterms:modified xsi:type="dcterms:W3CDTF">2019-08-07T22:55:07Z</dcterms:modified>
</cp:coreProperties>
</file>