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62" r:id="rId4"/>
    <p:sldId id="261" r:id="rId5"/>
    <p:sldId id="259" r:id="rId6"/>
    <p:sldId id="263" r:id="rId7"/>
    <p:sldId id="265" r:id="rId8"/>
    <p:sldId id="260" r:id="rId9"/>
    <p:sldId id="266" r:id="rId10"/>
    <p:sldId id="267" r:id="rId11"/>
    <p:sldId id="268" r:id="rId12"/>
    <p:sldId id="269" r:id="rId13"/>
    <p:sldId id="258" r:id="rId14"/>
    <p:sldId id="25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4660"/>
  </p:normalViewPr>
  <p:slideViewPr>
    <p:cSldViewPr snapToGrid="0">
      <p:cViewPr varScale="1">
        <p:scale>
          <a:sx n="111" d="100"/>
          <a:sy n="111" d="100"/>
        </p:scale>
        <p:origin x="16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181720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36524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160505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A4462-F927-46AB-A3AA-2C40138B8591}" type="datetimeFigureOut">
              <a:rPr lang="en-US" smtClean="0"/>
              <a:t>11/04/19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72821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A4462-F927-46AB-A3AA-2C40138B8591}" type="datetimeFigureOut">
              <a:rPr lang="en-US" smtClean="0"/>
              <a:t>11/04/19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208977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9A4462-F927-46AB-A3AA-2C40138B8591}" type="datetimeFigureOut">
              <a:rPr lang="en-US" smtClean="0"/>
              <a:t>11/04/19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1235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9A4462-F927-46AB-A3AA-2C40138B8591}" type="datetimeFigureOut">
              <a:rPr lang="en-US" smtClean="0"/>
              <a:t>11/04/19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54593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9A4462-F927-46AB-A3AA-2C40138B8591}" type="datetimeFigureOut">
              <a:rPr lang="en-US" smtClean="0"/>
              <a:t>11/04/19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162597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A4462-F927-46AB-A3AA-2C40138B8591}" type="datetimeFigureOut">
              <a:rPr lang="en-US" smtClean="0"/>
              <a:t>11/04/19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30046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28134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A4462-F927-46AB-A3AA-2C40138B8591}" type="datetimeFigureOut">
              <a:rPr lang="en-US" smtClean="0"/>
              <a:t>11/04/19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0A642-4B15-494B-8278-00D151D2C158}" type="slidenum">
              <a:rPr lang="en-US" smtClean="0"/>
              <a:t>‹#›</a:t>
            </a:fld>
            <a:endParaRPr lang="en-US"/>
          </a:p>
        </p:txBody>
      </p:sp>
    </p:spTree>
    <p:extLst>
      <p:ext uri="{BB962C8B-B14F-4D97-AF65-F5344CB8AC3E}">
        <p14:creationId xmlns:p14="http://schemas.microsoft.com/office/powerpoint/2010/main" val="351356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A4462-F927-46AB-A3AA-2C40138B8591}" type="datetimeFigureOut">
              <a:rPr lang="en-US" smtClean="0"/>
              <a:t>11/04/19</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0A642-4B15-494B-8278-00D151D2C158}" type="slidenum">
              <a:rPr lang="en-US" smtClean="0"/>
              <a:t>‹#›</a:t>
            </a:fld>
            <a:endParaRPr lang="en-US"/>
          </a:p>
        </p:txBody>
      </p:sp>
    </p:spTree>
    <p:extLst>
      <p:ext uri="{BB962C8B-B14F-4D97-AF65-F5344CB8AC3E}">
        <p14:creationId xmlns:p14="http://schemas.microsoft.com/office/powerpoint/2010/main" val="115192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5.png"/><Relationship Id="rId2" Type="http://schemas.openxmlformats.org/officeDocument/2006/relationships/image" Target="../media/image1.jpg"/><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http://inside.anl.gov/resources/standards/images/logos/ANL_H_White.jpg" TargetMode="External"/><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hyperlink" Target="https://www.nasa.gov/mission_pages/cubesats/overview"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0E95FB-AFDA-C24E-BDC1-87184FFF62A0}"/>
              </a:ext>
            </a:extLst>
          </p:cNvPr>
          <p:cNvSpPr txBox="1">
            <a:spLocks/>
          </p:cNvSpPr>
          <p:nvPr/>
        </p:nvSpPr>
        <p:spPr>
          <a:xfrm>
            <a:off x="3925232" y="1891653"/>
            <a:ext cx="4795025" cy="1938992"/>
          </a:xfrm>
          <a:prstGeom prst="rect">
            <a:avLst/>
          </a:prstGeom>
        </p:spPr>
        <p:txBody>
          <a:bodyPr wrap="square" anchor="b" anchorCtr="0">
            <a:normAutofit fontScale="77500" lnSpcReduction="20000"/>
          </a:bodyPr>
          <a:lstStyle>
            <a:lvl1pPr algn="l" defTabSz="342900" rtl="0" eaLnBrk="1" latinLnBrk="0" hangingPunct="1">
              <a:lnSpc>
                <a:spcPts val="4800"/>
              </a:lnSpc>
              <a:spcBef>
                <a:spcPct val="0"/>
              </a:spcBef>
              <a:buNone/>
              <a:defRPr sz="4200" b="1" kern="1200"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defRPr/>
            </a:pPr>
            <a:r>
              <a:rPr lang="en-US" dirty="0">
                <a:solidFill>
                  <a:srgbClr val="002A4E"/>
                </a:solidFill>
                <a:latin typeface="Arial" panose="020B0604020202020204" pitchFamily="34" charset="0"/>
                <a:cs typeface="Arial" panose="020B0604020202020204" pitchFamily="34" charset="0"/>
              </a:rPr>
              <a:t>Enabling Technologies and Innovation R&amp;D at Texas A&amp;M University</a:t>
            </a:r>
          </a:p>
        </p:txBody>
      </p:sp>
      <p:sp>
        <p:nvSpPr>
          <p:cNvPr id="5" name="Subtitle 2">
            <a:extLst>
              <a:ext uri="{FF2B5EF4-FFF2-40B4-BE49-F238E27FC236}">
                <a16:creationId xmlns:a16="http://schemas.microsoft.com/office/drawing/2014/main" id="{B7E66134-3B68-CA46-9583-81F439EB81A2}"/>
              </a:ext>
            </a:extLst>
          </p:cNvPr>
          <p:cNvSpPr txBox="1">
            <a:spLocks/>
          </p:cNvSpPr>
          <p:nvPr/>
        </p:nvSpPr>
        <p:spPr>
          <a:xfrm>
            <a:off x="3925232" y="3830645"/>
            <a:ext cx="4598793" cy="1684868"/>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3000" b="0" kern="1200" cap="none" spc="0" baseline="0">
                <a:solidFill>
                  <a:schemeClr val="tx1">
                    <a:lumMod val="50000"/>
                    <a:lumOff val="50000"/>
                  </a:schemeClr>
                </a:solidFill>
                <a:latin typeface="Roboto Condensed Light" pitchFamily="2" charset="0"/>
                <a:ea typeface="Roboto Condensed Light" pitchFamily="2" charset="0"/>
                <a:cs typeface="+mn-cs"/>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defRPr/>
            </a:pPr>
            <a:r>
              <a:rPr lang="en-US" dirty="0">
                <a:solidFill>
                  <a:schemeClr val="tx1"/>
                </a:solidFill>
                <a:latin typeface="Georgia" panose="02040502050405020303" pitchFamily="18" charset="0"/>
                <a:ea typeface="Roboto Slab" pitchFamily="2" charset="0"/>
                <a:cs typeface="Roboto Condensed Light" panose="020B0604020202020204" charset="0"/>
              </a:rPr>
              <a:t>Pavel Tsvetkov</a:t>
            </a:r>
          </a:p>
          <a:p>
            <a:pPr>
              <a:defRPr/>
            </a:pPr>
            <a:r>
              <a:rPr lang="en-US" dirty="0">
                <a:solidFill>
                  <a:schemeClr val="tx1"/>
                </a:solidFill>
                <a:latin typeface="Georgia" panose="02040502050405020303" pitchFamily="18" charset="0"/>
                <a:ea typeface="Roboto Slab" pitchFamily="2" charset="0"/>
                <a:cs typeface="Roboto Condensed Light" panose="020B0604020202020204" charset="0"/>
              </a:rPr>
              <a:t>Nuclear Engineering</a:t>
            </a:r>
          </a:p>
          <a:p>
            <a:pPr>
              <a:defRPr/>
            </a:pPr>
            <a:r>
              <a:rPr lang="en-US" dirty="0">
                <a:solidFill>
                  <a:schemeClr val="tx1"/>
                </a:solidFill>
                <a:latin typeface="Georgia" panose="02040502050405020303" pitchFamily="18" charset="0"/>
                <a:ea typeface="Roboto Slab" pitchFamily="2" charset="0"/>
                <a:cs typeface="Roboto Condensed Light" panose="020B0604020202020204" charset="0"/>
              </a:rPr>
              <a:t>Texas A&amp;M University</a:t>
            </a:r>
          </a:p>
        </p:txBody>
      </p:sp>
    </p:spTree>
    <p:extLst>
      <p:ext uri="{BB962C8B-B14F-4D97-AF65-F5344CB8AC3E}">
        <p14:creationId xmlns:p14="http://schemas.microsoft.com/office/powerpoint/2010/main" val="221825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noAutofit/>
          </a:bodyPr>
          <a:lstStyle/>
          <a:p>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Task 2: Specification development for a </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CubeSat-based global surveyor</a:t>
            </a:r>
          </a:p>
        </p:txBody>
      </p:sp>
      <p:sp>
        <p:nvSpPr>
          <p:cNvPr id="6" name="Content Placeholder 4"/>
          <p:cNvSpPr>
            <a:spLocks noGrp="1"/>
          </p:cNvSpPr>
          <p:nvPr>
            <p:ph idx="1"/>
          </p:nvPr>
        </p:nvSpPr>
        <p:spPr>
          <a:xfrm>
            <a:off x="1378143" y="1812022"/>
            <a:ext cx="7765861" cy="3816991"/>
          </a:xfrm>
        </p:spPr>
        <p:txBody>
          <a:bodyPr/>
          <a:lstStyle/>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2.1. CubeSat very high-resolution sensing options with focus on optical image analysis, reconstruction and signature development</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2.2. Multi-modal spectral signature analysis options in CubeSat architectures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2.3. Hardware specification development and integration options analysis</a:t>
            </a:r>
          </a:p>
        </p:txBody>
      </p:sp>
    </p:spTree>
    <p:extLst>
      <p:ext uri="{BB962C8B-B14F-4D97-AF65-F5344CB8AC3E}">
        <p14:creationId xmlns:p14="http://schemas.microsoft.com/office/powerpoint/2010/main" val="80250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noAutofit/>
          </a:bodyPr>
          <a:lstStyle/>
          <a:p>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Task 3: Computational and experimental </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program based on surrogate and simulated </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data sets demonstrating capabilities of the </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proposed orbital surveyor platform*</a:t>
            </a:r>
          </a:p>
        </p:txBody>
      </p:sp>
      <p:sp>
        <p:nvSpPr>
          <p:cNvPr id="6" name="Content Placeholder 4"/>
          <p:cNvSpPr>
            <a:spLocks noGrp="1"/>
          </p:cNvSpPr>
          <p:nvPr>
            <p:ph idx="1"/>
          </p:nvPr>
        </p:nvSpPr>
        <p:spPr>
          <a:xfrm>
            <a:off x="1378143" y="1812022"/>
            <a:ext cx="7765861" cy="3816991"/>
          </a:xfrm>
        </p:spPr>
        <p:txBody>
          <a:bodyPr/>
          <a:lstStyle/>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3.1. 3D surface and atmospheric mapping method with dynamic feature localization and analysis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3.2. CubeSat surveyor performance model and data simulation</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3.3. Data analytics demonstration program based on high-resolution multi-modal signatures (land and atmospheric mapping, feature extraction, object recognition) – human activity localization, activity detection and interpretation with resolutions higher than 5m.</a:t>
            </a:r>
          </a:p>
        </p:txBody>
      </p:sp>
    </p:spTree>
    <p:extLst>
      <p:ext uri="{BB962C8B-B14F-4D97-AF65-F5344CB8AC3E}">
        <p14:creationId xmlns:p14="http://schemas.microsoft.com/office/powerpoint/2010/main" val="306826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noAutofit/>
          </a:bodyPr>
          <a:lstStyle/>
          <a:p>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Task 4: CubeSat design and data analysis towards a future demonstration launch program</a:t>
            </a:r>
          </a:p>
        </p:txBody>
      </p:sp>
      <p:sp>
        <p:nvSpPr>
          <p:cNvPr id="6" name="Content Placeholder 4"/>
          <p:cNvSpPr>
            <a:spLocks noGrp="1"/>
          </p:cNvSpPr>
          <p:nvPr>
            <p:ph idx="1"/>
          </p:nvPr>
        </p:nvSpPr>
        <p:spPr>
          <a:xfrm>
            <a:off x="1378143" y="1812022"/>
            <a:ext cx="7765861" cy="3816991"/>
          </a:xfrm>
        </p:spPr>
        <p:txBody>
          <a:bodyPr/>
          <a:lstStyle/>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4.1. Data analysis and data acquisition system development and specification in support of the CubeSat surveyor architectures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4.2. Data analytics methods including fusion (spatial, spectral, scale-space adaptations) and machine learning based on Cube Sat data streams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4.3. Design of a CubeSat-based global surveyor and the launch program development</a:t>
            </a:r>
          </a:p>
        </p:txBody>
      </p:sp>
    </p:spTree>
    <p:extLst>
      <p:ext uri="{BB962C8B-B14F-4D97-AF65-F5344CB8AC3E}">
        <p14:creationId xmlns:p14="http://schemas.microsoft.com/office/powerpoint/2010/main" val="419856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3255" y="365130"/>
            <a:ext cx="8455068" cy="1325563"/>
          </a:xfrm>
        </p:spPr>
        <p:txBody>
          <a:bodyPr>
            <a:normAutofit/>
          </a:bodyPr>
          <a:lstStyle/>
          <a:p>
            <a:pPr algn="ctr"/>
            <a:r>
              <a:rPr lang="en-US" sz="3100" b="1" dirty="0">
                <a:solidFill>
                  <a:srgbClr val="002A4E"/>
                </a:solidFill>
                <a:latin typeface="Arial" panose="020B0604020202020204" pitchFamily="34" charset="0"/>
                <a:ea typeface="Roboto" panose="02000000000000000000" pitchFamily="2" charset="0"/>
                <a:cs typeface="Arial" panose="020B0604020202020204" pitchFamily="34" charset="0"/>
              </a:rPr>
              <a:t>Impact and Outcomes:</a:t>
            </a:r>
            <a:br>
              <a:rPr lang="en-US" sz="31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700" dirty="0">
                <a:solidFill>
                  <a:srgbClr val="002A4E"/>
                </a:solidFill>
                <a:latin typeface="Arial" panose="020B0604020202020204" pitchFamily="34" charset="0"/>
                <a:ea typeface="Roboto" panose="02000000000000000000" pitchFamily="2" charset="0"/>
                <a:cs typeface="Arial" panose="020B0604020202020204" pitchFamily="34" charset="0"/>
              </a:rPr>
              <a:t>using existing and future space platforms to advance global observation and surveillance science</a:t>
            </a:r>
          </a:p>
        </p:txBody>
      </p:sp>
      <p:sp>
        <p:nvSpPr>
          <p:cNvPr id="5" name="Content Placeholder 4"/>
          <p:cNvSpPr>
            <a:spLocks noGrp="1"/>
          </p:cNvSpPr>
          <p:nvPr>
            <p:ph idx="1"/>
          </p:nvPr>
        </p:nvSpPr>
        <p:spPr>
          <a:xfrm>
            <a:off x="363255" y="2734811"/>
            <a:ext cx="8455068" cy="3573709"/>
          </a:xfrm>
        </p:spPr>
        <p:txBody>
          <a:bodyPr>
            <a:noAutofit/>
          </a:bodyPr>
          <a:lstStyle/>
          <a:p>
            <a:pPr>
              <a:spcBef>
                <a:spcPts val="600"/>
              </a:spcBef>
              <a:spcAft>
                <a:spcPts val="1200"/>
              </a:spcAft>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The use of orbital survey methods offers access options for any location in 3D from subsurface up to upper atmosphere, continuously and over discrete periods of interest</a:t>
            </a:r>
          </a:p>
          <a:p>
            <a:pPr>
              <a:spcBef>
                <a:spcPts val="600"/>
              </a:spcBef>
              <a:spcAft>
                <a:spcPts val="1200"/>
              </a:spcAft>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The project is a synthesis of high TRL observational platforms (cube satellites) with lower TRL sensors and predictive methods including fusion and machine learning to yield a robust multi-modal surveillance and prediction capability</a:t>
            </a:r>
          </a:p>
          <a:p>
            <a:pPr>
              <a:spcBef>
                <a:spcPts val="600"/>
              </a:spcBef>
              <a:spcAft>
                <a:spcPts val="1200"/>
              </a:spcAft>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The process signature development is an integral part of the effort. The results will be widely applicable for all survey programs where signatures are needed to characterize developing local phenomena remotely.</a:t>
            </a:r>
          </a:p>
          <a:p>
            <a:pPr>
              <a:spcBef>
                <a:spcPts val="600"/>
              </a:spcBef>
              <a:spcAft>
                <a:spcPts val="1200"/>
              </a:spcAft>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The Cube Sate surveyor solves the challenge of access to the location of interest.</a:t>
            </a:r>
          </a:p>
        </p:txBody>
      </p:sp>
      <p:pic>
        <p:nvPicPr>
          <p:cNvPr id="3" name="Picture 2">
            <a:extLst>
              <a:ext uri="{FF2B5EF4-FFF2-40B4-BE49-F238E27FC236}">
                <a16:creationId xmlns:a16="http://schemas.microsoft.com/office/drawing/2014/main" id="{027F1FE9-BA55-407D-B767-F1907420FBAA}"/>
              </a:ext>
            </a:extLst>
          </p:cNvPr>
          <p:cNvPicPr>
            <a:picLocks noChangeAspect="1"/>
          </p:cNvPicPr>
          <p:nvPr/>
        </p:nvPicPr>
        <p:blipFill>
          <a:blip r:embed="rId3"/>
          <a:stretch>
            <a:fillRect/>
          </a:stretch>
        </p:blipFill>
        <p:spPr>
          <a:xfrm>
            <a:off x="4332608" y="1690693"/>
            <a:ext cx="4234256" cy="756836"/>
          </a:xfrm>
          <a:prstGeom prst="rect">
            <a:avLst/>
          </a:prstGeom>
        </p:spPr>
      </p:pic>
      <p:pic>
        <p:nvPicPr>
          <p:cNvPr id="8" name="Picture 7">
            <a:extLst>
              <a:ext uri="{FF2B5EF4-FFF2-40B4-BE49-F238E27FC236}">
                <a16:creationId xmlns:a16="http://schemas.microsoft.com/office/drawing/2014/main" id="{EBB6A564-A855-479D-B950-B93670E485AD}"/>
              </a:ext>
            </a:extLst>
          </p:cNvPr>
          <p:cNvPicPr>
            <a:picLocks noChangeAspect="1"/>
          </p:cNvPicPr>
          <p:nvPr/>
        </p:nvPicPr>
        <p:blipFill>
          <a:blip r:embed="rId3"/>
          <a:stretch>
            <a:fillRect/>
          </a:stretch>
        </p:blipFill>
        <p:spPr>
          <a:xfrm>
            <a:off x="593092" y="1690693"/>
            <a:ext cx="4234256" cy="756836"/>
          </a:xfrm>
          <a:prstGeom prst="rect">
            <a:avLst/>
          </a:prstGeom>
        </p:spPr>
      </p:pic>
      <p:pic>
        <p:nvPicPr>
          <p:cNvPr id="9" name="Picture 1" descr="cid:image001.png@01D2EDCA.B5BB1880">
            <a:extLst>
              <a:ext uri="{FF2B5EF4-FFF2-40B4-BE49-F238E27FC236}">
                <a16:creationId xmlns:a16="http://schemas.microsoft.com/office/drawing/2014/main" id="{E0EA26B1-550E-47A4-BB68-000088A3C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96" y="162954"/>
            <a:ext cx="2394945" cy="3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11E93612-594C-4899-8A01-4B10646A2E6A}"/>
              </a:ext>
            </a:extLst>
          </p:cNvPr>
          <p:cNvPicPr>
            <a:picLocks noChangeAspect="1"/>
          </p:cNvPicPr>
          <p:nvPr/>
        </p:nvPicPr>
        <p:blipFill>
          <a:blip r:embed="rId5" cstate="screen">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7597759" y="162954"/>
            <a:ext cx="1438145" cy="386526"/>
          </a:xfrm>
          <a:prstGeom prst="rect">
            <a:avLst/>
          </a:prstGeom>
        </p:spPr>
      </p:pic>
    </p:spTree>
    <p:extLst>
      <p:ext uri="{BB962C8B-B14F-4D97-AF65-F5344CB8AC3E}">
        <p14:creationId xmlns:p14="http://schemas.microsoft.com/office/powerpoint/2010/main" val="152031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784" y="365130"/>
            <a:ext cx="3883069" cy="1325563"/>
          </a:xfrm>
        </p:spPr>
        <p:txBody>
          <a:bodyPr/>
          <a:lstStyle/>
          <a:p>
            <a:r>
              <a:rPr lang="en-US" sz="3600" b="1" dirty="0">
                <a:solidFill>
                  <a:srgbClr val="002A4E"/>
                </a:solidFill>
                <a:latin typeface="Arial" panose="020B0604020202020204" pitchFamily="34" charset="0"/>
                <a:ea typeface="Roboto" panose="02000000000000000000" pitchFamily="2" charset="0"/>
                <a:cs typeface="Arial" panose="020B0604020202020204" pitchFamily="34" charset="0"/>
              </a:rPr>
              <a:t>Thank You!</a:t>
            </a:r>
            <a:endParaRPr lang="en-US" dirty="0">
              <a:solidFill>
                <a:srgbClr val="002A4E"/>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375784" y="1825625"/>
            <a:ext cx="3883069" cy="4351338"/>
          </a:xfrm>
        </p:spPr>
        <p:txBody>
          <a:bodyPr/>
          <a:lstStyle/>
          <a:p>
            <a:pPr marL="0" indent="0">
              <a:buNone/>
            </a:pPr>
            <a:r>
              <a:rPr lang="en-US" sz="2400" dirty="0">
                <a:solidFill>
                  <a:prstClr val="black"/>
                </a:solidFill>
                <a:latin typeface="Arial" panose="020B0604020202020204" pitchFamily="34" charset="0"/>
                <a:ea typeface="Roboto" panose="02000000000000000000" pitchFamily="2" charset="0"/>
                <a:cs typeface="Arial" panose="020B0604020202020204" pitchFamily="34" charset="0"/>
              </a:rPr>
              <a:t>Pavel Tsvetkov</a:t>
            </a:r>
          </a:p>
          <a:p>
            <a:pPr marL="0" indent="0">
              <a:buNone/>
            </a:pPr>
            <a:r>
              <a:rPr lang="en-US" sz="2400" dirty="0">
                <a:solidFill>
                  <a:prstClr val="black"/>
                </a:solidFill>
                <a:latin typeface="Arial" panose="020B0604020202020204" pitchFamily="34" charset="0"/>
                <a:ea typeface="Roboto" panose="02000000000000000000" pitchFamily="2" charset="0"/>
                <a:cs typeface="Arial" panose="020B0604020202020204" pitchFamily="34" charset="0"/>
              </a:rPr>
              <a:t>tsvetkov@tamu.edu</a:t>
            </a:r>
            <a:endParaRPr lang="en-US" sz="2400" dirty="0">
              <a:solidFill>
                <a:prstClr val="black"/>
              </a:solidFill>
              <a:latin typeface="Roboto "/>
              <a:ea typeface="Roboto Slab" pitchFamily="2" charset="0"/>
              <a:cs typeface="Roboto" panose="02000000000000000000" pitchFamily="2" charset="0"/>
            </a:endParaRPr>
          </a:p>
          <a:p>
            <a:pPr marL="0" indent="0">
              <a:buNone/>
            </a:pPr>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pic>
        <p:nvPicPr>
          <p:cNvPr id="3" name="Picture 2">
            <a:extLst>
              <a:ext uri="{FF2B5EF4-FFF2-40B4-BE49-F238E27FC236}">
                <a16:creationId xmlns:a16="http://schemas.microsoft.com/office/drawing/2014/main" id="{10F63161-5271-4BE3-BD38-D02C8FDE4250}"/>
              </a:ext>
            </a:extLst>
          </p:cNvPr>
          <p:cNvPicPr>
            <a:picLocks noChangeAspect="1"/>
          </p:cNvPicPr>
          <p:nvPr/>
        </p:nvPicPr>
        <p:blipFill>
          <a:blip r:embed="rId3"/>
          <a:stretch>
            <a:fillRect/>
          </a:stretch>
        </p:blipFill>
        <p:spPr>
          <a:xfrm>
            <a:off x="4572000" y="0"/>
            <a:ext cx="4572000" cy="4932086"/>
          </a:xfrm>
          <a:prstGeom prst="rect">
            <a:avLst/>
          </a:prstGeom>
        </p:spPr>
      </p:pic>
      <p:pic>
        <p:nvPicPr>
          <p:cNvPr id="6" name="Picture 1" descr="cid:image001.png@01D2EDCA.B5BB1880">
            <a:extLst>
              <a:ext uri="{FF2B5EF4-FFF2-40B4-BE49-F238E27FC236}">
                <a16:creationId xmlns:a16="http://schemas.microsoft.com/office/drawing/2014/main" id="{6D5306DB-06A9-4365-BF92-6689D1003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84" y="5256408"/>
            <a:ext cx="2394945" cy="3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865FD032-5A78-4F9F-9473-F48461AA5B2B}"/>
              </a:ext>
            </a:extLst>
          </p:cNvPr>
          <p:cNvPicPr>
            <a:picLocks noChangeAspect="1"/>
          </p:cNvPicPr>
          <p:nvPr/>
        </p:nvPicPr>
        <p:blipFill>
          <a:blip r:embed="rId5" cstate="screen">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375784" y="6118632"/>
            <a:ext cx="1438145" cy="386526"/>
          </a:xfrm>
          <a:prstGeom prst="rect">
            <a:avLst/>
          </a:prstGeom>
        </p:spPr>
      </p:pic>
    </p:spTree>
    <p:extLst>
      <p:ext uri="{BB962C8B-B14F-4D97-AF65-F5344CB8AC3E}">
        <p14:creationId xmlns:p14="http://schemas.microsoft.com/office/powerpoint/2010/main" val="135767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026" name="Picture 2" descr="https://www.me.gatech.edu/sites/default/files/GeorgiaTechLogo-CMYK-tech-gold.jpg">
            <a:extLst>
              <a:ext uri="{FF2B5EF4-FFF2-40B4-BE49-F238E27FC236}">
                <a16:creationId xmlns:a16="http://schemas.microsoft.com/office/drawing/2014/main" id="{589117C7-23C5-4EAC-A4BF-381695A837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402" y="589718"/>
            <a:ext cx="21591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brand.osu.edu/assets/uploads/clearspace-stacked.png">
            <a:extLst>
              <a:ext uri="{FF2B5EF4-FFF2-40B4-BE49-F238E27FC236}">
                <a16:creationId xmlns:a16="http://schemas.microsoft.com/office/drawing/2014/main" id="{8EAFB098-4EE5-4660-8A93-D33CE56C9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46" t="22936" r="38747" b="23381"/>
          <a:stretch/>
        </p:blipFill>
        <p:spPr bwMode="auto">
          <a:xfrm>
            <a:off x="7976005" y="1473918"/>
            <a:ext cx="6572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vpcomm.umich.edu/assets/brand/home/logo.png">
            <a:extLst>
              <a:ext uri="{FF2B5EF4-FFF2-40B4-BE49-F238E27FC236}">
                <a16:creationId xmlns:a16="http://schemas.microsoft.com/office/drawing/2014/main" id="{C99CD0AE-3729-4526-AAF2-7D3D60776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750" y="1473918"/>
            <a:ext cx="4330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34B8202-E4FF-448F-853A-7D2050B30526}"/>
              </a:ext>
            </a:extLst>
          </p:cNvPr>
          <p:cNvPicPr>
            <a:picLocks noChangeAspect="1"/>
          </p:cNvPicPr>
          <p:nvPr/>
        </p:nvPicPr>
        <p:blipFill rotWithShape="1">
          <a:blip r:embed="rId6"/>
          <a:srcRect l="32564" t="14172" r="62013" b="53462"/>
          <a:stretch/>
        </p:blipFill>
        <p:spPr>
          <a:xfrm>
            <a:off x="5067885" y="1473918"/>
            <a:ext cx="845818" cy="457200"/>
          </a:xfrm>
          <a:prstGeom prst="rect">
            <a:avLst/>
          </a:prstGeom>
        </p:spPr>
      </p:pic>
      <p:pic>
        <p:nvPicPr>
          <p:cNvPr id="4" name="Picture 2" descr="https://identity.unc.edu/files/2019/01/centered_logo.png">
            <a:extLst>
              <a:ext uri="{FF2B5EF4-FFF2-40B4-BE49-F238E27FC236}">
                <a16:creationId xmlns:a16="http://schemas.microsoft.com/office/drawing/2014/main" id="{880C6FFC-D7DF-4E78-B8B0-0271C7AACE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4800" y="1473918"/>
            <a:ext cx="597159"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5.pbrc.hawaii.edu/logos/manoaseal_transparent.png">
            <a:extLst>
              <a:ext uri="{FF2B5EF4-FFF2-40B4-BE49-F238E27FC236}">
                <a16:creationId xmlns:a16="http://schemas.microsoft.com/office/drawing/2014/main" id="{4CB022E4-0DD2-445B-8657-3FB2927F48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6017" y="66499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6B1F27-D80F-426E-B8B2-89B42B0289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59" t="2513" r="6416" b="11186"/>
          <a:stretch/>
        </p:blipFill>
        <p:spPr>
          <a:xfrm>
            <a:off x="5917714" y="664993"/>
            <a:ext cx="390783" cy="457200"/>
          </a:xfrm>
          <a:prstGeom prst="rect">
            <a:avLst/>
          </a:prstGeom>
        </p:spPr>
      </p:pic>
      <p:pic>
        <p:nvPicPr>
          <p:cNvPr id="14" name="Picture 13">
            <a:extLst>
              <a:ext uri="{FF2B5EF4-FFF2-40B4-BE49-F238E27FC236}">
                <a16:creationId xmlns:a16="http://schemas.microsoft.com/office/drawing/2014/main" id="{0E0FB89C-70DB-41AD-8B80-FBB0EB056741}"/>
              </a:ext>
            </a:extLst>
          </p:cNvPr>
          <p:cNvPicPr>
            <a:picLocks noChangeAspect="1"/>
          </p:cNvPicPr>
          <p:nvPr/>
        </p:nvPicPr>
        <p:blipFill rotWithShape="1">
          <a:blip r:embed="rId6"/>
          <a:srcRect l="83202" t="14590" r="9970" b="54010"/>
          <a:stretch/>
        </p:blipFill>
        <p:spPr>
          <a:xfrm>
            <a:off x="6643420" y="664993"/>
            <a:ext cx="1097673" cy="457200"/>
          </a:xfrm>
          <a:prstGeom prst="rect">
            <a:avLst/>
          </a:prstGeom>
        </p:spPr>
      </p:pic>
      <p:pic>
        <p:nvPicPr>
          <p:cNvPr id="7" name="Graphic 6">
            <a:extLst>
              <a:ext uri="{FF2B5EF4-FFF2-40B4-BE49-F238E27FC236}">
                <a16:creationId xmlns:a16="http://schemas.microsoft.com/office/drawing/2014/main" id="{36952166-EB3E-46D5-97FD-00D5120CC5EC}"/>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77303"/>
          <a:stretch/>
        </p:blipFill>
        <p:spPr>
          <a:xfrm>
            <a:off x="8153493" y="2282843"/>
            <a:ext cx="302248" cy="457200"/>
          </a:xfrm>
          <a:prstGeom prst="rect">
            <a:avLst/>
          </a:prstGeom>
        </p:spPr>
      </p:pic>
      <p:pic>
        <p:nvPicPr>
          <p:cNvPr id="11" name="Picture 10">
            <a:extLst>
              <a:ext uri="{FF2B5EF4-FFF2-40B4-BE49-F238E27FC236}">
                <a16:creationId xmlns:a16="http://schemas.microsoft.com/office/drawing/2014/main" id="{0FA19791-EC92-4BAC-9FB5-EF2600D68A1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68" t="14908" r="6575" b="14755"/>
          <a:stretch/>
        </p:blipFill>
        <p:spPr>
          <a:xfrm>
            <a:off x="4933036" y="2282843"/>
            <a:ext cx="566531" cy="457200"/>
          </a:xfrm>
          <a:prstGeom prst="rect">
            <a:avLst/>
          </a:prstGeom>
        </p:spPr>
      </p:pic>
      <p:pic>
        <p:nvPicPr>
          <p:cNvPr id="13" name="Picture 12">
            <a:extLst>
              <a:ext uri="{FF2B5EF4-FFF2-40B4-BE49-F238E27FC236}">
                <a16:creationId xmlns:a16="http://schemas.microsoft.com/office/drawing/2014/main" id="{B3B33FE3-B93C-4906-BEBC-8DB4C3B934D0}"/>
              </a:ext>
            </a:extLst>
          </p:cNvPr>
          <p:cNvPicPr>
            <a:picLocks noChangeAspect="1"/>
          </p:cNvPicPr>
          <p:nvPr/>
        </p:nvPicPr>
        <p:blipFill rotWithShape="1">
          <a:blip r:embed="rId6"/>
          <a:srcRect l="75432" t="14590" r="19050" b="46404"/>
          <a:stretch/>
        </p:blipFill>
        <p:spPr>
          <a:xfrm>
            <a:off x="7121744" y="2282843"/>
            <a:ext cx="714054" cy="457200"/>
          </a:xfrm>
          <a:prstGeom prst="rect">
            <a:avLst/>
          </a:prstGeom>
        </p:spPr>
      </p:pic>
      <p:pic>
        <p:nvPicPr>
          <p:cNvPr id="18" name="Picture 17">
            <a:extLst>
              <a:ext uri="{FF2B5EF4-FFF2-40B4-BE49-F238E27FC236}">
                <a16:creationId xmlns:a16="http://schemas.microsoft.com/office/drawing/2014/main" id="{3F99ACBD-FAF3-40B3-A07D-D028E8D8A136}"/>
              </a:ext>
            </a:extLst>
          </p:cNvPr>
          <p:cNvPicPr>
            <a:picLocks noChangeAspect="1"/>
          </p:cNvPicPr>
          <p:nvPr/>
        </p:nvPicPr>
        <p:blipFill rotWithShape="1">
          <a:blip r:embed="rId6"/>
          <a:srcRect l="92362" t="12514" r="2444" b="60915"/>
          <a:stretch/>
        </p:blipFill>
        <p:spPr>
          <a:xfrm>
            <a:off x="5817261" y="2282843"/>
            <a:ext cx="986789" cy="457200"/>
          </a:xfrm>
          <a:prstGeom prst="rect">
            <a:avLst/>
          </a:prstGeom>
        </p:spPr>
      </p:pic>
      <p:pic>
        <p:nvPicPr>
          <p:cNvPr id="17" name="Picture 16">
            <a:extLst>
              <a:ext uri="{FF2B5EF4-FFF2-40B4-BE49-F238E27FC236}">
                <a16:creationId xmlns:a16="http://schemas.microsoft.com/office/drawing/2014/main" id="{C3E13FFC-67EC-4C87-9CB1-070434C074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68206" y="3091768"/>
            <a:ext cx="601200" cy="457200"/>
          </a:xfrm>
          <a:prstGeom prst="rect">
            <a:avLst/>
          </a:prstGeom>
        </p:spPr>
      </p:pic>
      <p:pic>
        <p:nvPicPr>
          <p:cNvPr id="1043" name="Picture 19" descr="http://inside.anl.gov/resources/standards/images/logos/ANL_H_White.jpg">
            <a:extLst>
              <a:ext uri="{FF2B5EF4-FFF2-40B4-BE49-F238E27FC236}">
                <a16:creationId xmlns:a16="http://schemas.microsoft.com/office/drawing/2014/main" id="{7BFC6FC2-97EC-41BF-A1F5-4DC1A49FA977}"/>
              </a:ext>
            </a:extLst>
          </p:cNvPr>
          <p:cNvPicPr>
            <a:picLocks noChangeAspect="1" noChangeArrowheads="1"/>
          </p:cNvPicPr>
          <p:nvPr/>
        </p:nvPicPr>
        <p:blipFill rotWithShape="1">
          <a:blip r:embed="rId14" r:link="rId15" cstate="print">
            <a:extLst>
              <a:ext uri="{28A0092B-C50C-407E-A947-70E740481C1C}">
                <a14:useLocalDpi xmlns:a14="http://schemas.microsoft.com/office/drawing/2010/main" val="0"/>
              </a:ext>
            </a:extLst>
          </a:blip>
          <a:srcRect l="6669" t="12971" r="6433" b="14335"/>
          <a:stretch>
            <a:fillRect/>
          </a:stretch>
        </p:blipFill>
        <p:spPr bwMode="auto">
          <a:xfrm>
            <a:off x="3920561" y="3091768"/>
            <a:ext cx="11841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descr="https://www.exascaleproject.org/wp-content/uploads/2016/12/brookhaven-national-laboratory-logo.jpg">
            <a:extLst>
              <a:ext uri="{FF2B5EF4-FFF2-40B4-BE49-F238E27FC236}">
                <a16:creationId xmlns:a16="http://schemas.microsoft.com/office/drawing/2014/main" id="{574E0BA1-91EB-4C8B-9C05-B2AC6A7EEE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32903" y="3091768"/>
            <a:ext cx="1238864"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inl.gov/wp-content/uploads/2019/02/Innovation_Tagline-Centered-575x488.png">
            <a:extLst>
              <a:ext uri="{FF2B5EF4-FFF2-40B4-BE49-F238E27FC236}">
                <a16:creationId xmlns:a16="http://schemas.microsoft.com/office/drawing/2014/main" id="{1863F170-8ED7-4351-8CFE-7A9FCD1984B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35263" y="3091768"/>
            <a:ext cx="538709"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Los Alamos National Laboratory">
            <a:extLst>
              <a:ext uri="{FF2B5EF4-FFF2-40B4-BE49-F238E27FC236}">
                <a16:creationId xmlns:a16="http://schemas.microsoft.com/office/drawing/2014/main" id="{BD97B8A9-5CD3-4AEB-8F7B-623E14B377C9}"/>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6422" b="15403"/>
          <a:stretch/>
        </p:blipFill>
        <p:spPr bwMode="auto">
          <a:xfrm>
            <a:off x="5380504" y="3900693"/>
            <a:ext cx="97821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58398F8-A68C-4039-8972-476E6E5EA3A2}"/>
              </a:ext>
            </a:extLst>
          </p:cNvPr>
          <p:cNvPicPr>
            <a:picLocks noChangeAspect="1"/>
          </p:cNvPicPr>
          <p:nvPr/>
        </p:nvPicPr>
        <p:blipFill rotWithShape="1">
          <a:blip r:embed="rId6"/>
          <a:srcRect l="32986" t="63888" r="60425" b="7157"/>
          <a:stretch/>
        </p:blipFill>
        <p:spPr>
          <a:xfrm>
            <a:off x="3920561" y="3900693"/>
            <a:ext cx="1148605" cy="457200"/>
          </a:xfrm>
          <a:prstGeom prst="rect">
            <a:avLst/>
          </a:prstGeom>
        </p:spPr>
      </p:pic>
      <p:pic>
        <p:nvPicPr>
          <p:cNvPr id="32" name="Picture 31">
            <a:extLst>
              <a:ext uri="{FF2B5EF4-FFF2-40B4-BE49-F238E27FC236}">
                <a16:creationId xmlns:a16="http://schemas.microsoft.com/office/drawing/2014/main" id="{19AA039A-B625-4334-BA15-0982977CBF19}"/>
              </a:ext>
            </a:extLst>
          </p:cNvPr>
          <p:cNvPicPr>
            <a:picLocks noChangeAspect="1"/>
          </p:cNvPicPr>
          <p:nvPr/>
        </p:nvPicPr>
        <p:blipFill rotWithShape="1">
          <a:blip r:embed="rId6"/>
          <a:srcRect l="42055" t="64264" r="52196" b="2515"/>
          <a:stretch/>
        </p:blipFill>
        <p:spPr>
          <a:xfrm>
            <a:off x="6670057" y="3900693"/>
            <a:ext cx="873456" cy="457200"/>
          </a:xfrm>
          <a:prstGeom prst="rect">
            <a:avLst/>
          </a:prstGeom>
        </p:spPr>
      </p:pic>
      <p:pic>
        <p:nvPicPr>
          <p:cNvPr id="1053" name="Picture 29" descr="Image result for logo site:*.pnnl.gov">
            <a:extLst>
              <a:ext uri="{FF2B5EF4-FFF2-40B4-BE49-F238E27FC236}">
                <a16:creationId xmlns:a16="http://schemas.microsoft.com/office/drawing/2014/main" id="{8A46C785-9AD5-4CAB-AE8C-66C8330780D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54851" y="3900693"/>
            <a:ext cx="89953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19E12C-5601-4E36-A083-EA8578A92214}"/>
              </a:ext>
            </a:extLst>
          </p:cNvPr>
          <p:cNvPicPr>
            <a:picLocks noChangeAspect="1"/>
          </p:cNvPicPr>
          <p:nvPr/>
        </p:nvPicPr>
        <p:blipFill rotWithShape="1">
          <a:blip r:embed="rId6"/>
          <a:srcRect l="16677" t="69672" r="77526" b="4494"/>
          <a:stretch/>
        </p:blipFill>
        <p:spPr>
          <a:xfrm>
            <a:off x="5104709" y="4709618"/>
            <a:ext cx="1132608" cy="457200"/>
          </a:xfrm>
          <a:prstGeom prst="rect">
            <a:avLst/>
          </a:prstGeom>
        </p:spPr>
      </p:pic>
      <p:pic>
        <p:nvPicPr>
          <p:cNvPr id="1055" name="Picture 31" descr="PPPL Logo">
            <a:extLst>
              <a:ext uri="{FF2B5EF4-FFF2-40B4-BE49-F238E27FC236}">
                <a16:creationId xmlns:a16="http://schemas.microsoft.com/office/drawing/2014/main" id="{BDE55E4C-54BC-40D9-B11A-B43E7C3ABB4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20561" y="4709618"/>
            <a:ext cx="831273"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4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3255" y="365130"/>
            <a:ext cx="8455068" cy="1325563"/>
          </a:xfrm>
        </p:spPr>
        <p:txBody>
          <a:bodyPr>
            <a:normAutofit fontScale="90000"/>
          </a:bodyPr>
          <a:lstStyle/>
          <a:p>
            <a:pPr algn="ctr"/>
            <a:r>
              <a:rPr lang="en-US" sz="3600" b="1" dirty="0">
                <a:solidFill>
                  <a:srgbClr val="002A4E"/>
                </a:solidFill>
                <a:latin typeface="Arial" panose="020B0604020202020204" pitchFamily="34" charset="0"/>
                <a:ea typeface="Roboto" panose="02000000000000000000" pitchFamily="2" charset="0"/>
                <a:cs typeface="Arial" panose="020B0604020202020204" pitchFamily="34" charset="0"/>
              </a:rPr>
              <a:t>Enabling Technologies and Innovation R&amp;D at Texas A&amp;M University</a:t>
            </a:r>
            <a:endParaRPr lang="en-US" dirty="0">
              <a:solidFill>
                <a:srgbClr val="002A4E"/>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527295" y="3003076"/>
            <a:ext cx="4917160" cy="3854924"/>
          </a:xfrm>
        </p:spPr>
        <p:txBody>
          <a:bodyPr>
            <a:normAutofit fontScale="92500" lnSpcReduction="10000"/>
          </a:bodyPr>
          <a:lstStyle/>
          <a:p>
            <a:pPr marL="0" indent="0">
              <a:buNone/>
            </a:pPr>
            <a:r>
              <a:rPr lang="en-US" sz="2400" dirty="0">
                <a:solidFill>
                  <a:schemeClr val="bg1"/>
                </a:solidFill>
                <a:latin typeface="Arial" panose="020B0604020202020204" pitchFamily="34" charset="0"/>
                <a:ea typeface="Roboto" panose="02000000000000000000" pitchFamily="2" charset="0"/>
                <a:cs typeface="Arial" panose="020B0604020202020204" pitchFamily="34" charset="0"/>
              </a:rPr>
              <a:t>Thrust Areas 1 and 3: Multi-Modal Global Surveillance</a:t>
            </a:r>
          </a:p>
          <a:p>
            <a:pPr marL="0" indent="0">
              <a:buNone/>
            </a:pPr>
            <a:r>
              <a:rPr lang="en-US" sz="1700" dirty="0">
                <a:solidFill>
                  <a:schemeClr val="bg1"/>
                </a:solidFill>
                <a:latin typeface="Arial" panose="020B0604020202020204" pitchFamily="34" charset="0"/>
                <a:ea typeface="Roboto" panose="02000000000000000000" pitchFamily="2" charset="0"/>
                <a:cs typeface="Arial" panose="020B0604020202020204" pitchFamily="34" charset="0"/>
              </a:rPr>
              <a:t>Mario Mendoza*, Pavel Tsvetkov (Texas A&amp;M)</a:t>
            </a:r>
          </a:p>
          <a:p>
            <a:pPr marL="0" indent="0">
              <a:buNone/>
            </a:pPr>
            <a:r>
              <a:rPr lang="en-US" sz="1700" dirty="0">
                <a:solidFill>
                  <a:schemeClr val="bg1"/>
                </a:solidFill>
                <a:latin typeface="Arial" panose="020B0604020202020204" pitchFamily="34" charset="0"/>
                <a:ea typeface="Roboto" panose="02000000000000000000" pitchFamily="2" charset="0"/>
                <a:cs typeface="Arial" panose="020B0604020202020204" pitchFamily="34" charset="0"/>
              </a:rPr>
              <a:t>Troy Guy, Michael Lewis (NanoRacks, LLC) </a:t>
            </a:r>
          </a:p>
          <a:p>
            <a:pPr marL="0" indent="0">
              <a:buNone/>
            </a:pPr>
            <a:r>
              <a:rPr lang="en-US" sz="1700" dirty="0">
                <a:solidFill>
                  <a:schemeClr val="bg1"/>
                </a:solidFill>
                <a:latin typeface="Arial" panose="020B0604020202020204" pitchFamily="34" charset="0"/>
                <a:ea typeface="Roboto" panose="02000000000000000000" pitchFamily="2" charset="0"/>
                <a:cs typeface="Arial" panose="020B0604020202020204" pitchFamily="34" charset="0"/>
              </a:rPr>
              <a:t>Benjamin Cipiti (Sandia National Laboratories)</a:t>
            </a:r>
          </a:p>
          <a:p>
            <a:pPr marL="0" indent="0">
              <a:buNone/>
            </a:pPr>
            <a:endParaRPr lang="en-US" sz="24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indent="0">
              <a:buNone/>
            </a:pPr>
            <a:r>
              <a:rPr lang="en-US" sz="2400" dirty="0">
                <a:solidFill>
                  <a:schemeClr val="bg1"/>
                </a:solidFill>
                <a:latin typeface="Arial" panose="020B0604020202020204" pitchFamily="34" charset="0"/>
                <a:ea typeface="Roboto" panose="02000000000000000000" pitchFamily="2" charset="0"/>
                <a:cs typeface="Arial" panose="020B0604020202020204" pitchFamily="34" charset="0"/>
              </a:rPr>
              <a:t>Thrust Area 2: Methods for Ion Interrogation and Signature Analytics and Development</a:t>
            </a:r>
          </a:p>
          <a:p>
            <a:pPr marL="0" indent="0">
              <a:buNone/>
            </a:pPr>
            <a:r>
              <a:rPr lang="en-US" sz="1600" dirty="0">
                <a:solidFill>
                  <a:schemeClr val="bg1"/>
                </a:solidFill>
                <a:latin typeface="Arial" panose="020B0604020202020204" pitchFamily="34" charset="0"/>
                <a:ea typeface="Roboto" panose="02000000000000000000" pitchFamily="2" charset="0"/>
                <a:cs typeface="Arial" panose="020B0604020202020204" pitchFamily="34" charset="0"/>
              </a:rPr>
              <a:t>Miguel Pena*, Lin Shao, Frank Garner (Texas A&amp;M)</a:t>
            </a:r>
          </a:p>
          <a:p>
            <a:pPr marL="0" indent="0">
              <a:buNone/>
            </a:pPr>
            <a:r>
              <a:rPr lang="en-US" sz="1600" dirty="0">
                <a:solidFill>
                  <a:schemeClr val="bg1"/>
                </a:solidFill>
                <a:latin typeface="Arial" panose="020B0604020202020204" pitchFamily="34" charset="0"/>
                <a:ea typeface="Roboto" panose="02000000000000000000" pitchFamily="2" charset="0"/>
                <a:cs typeface="Arial" panose="020B0604020202020204" pitchFamily="34" charset="0"/>
              </a:rPr>
              <a:t>Benjamin Cipiti (Sandia National Laboratories)</a:t>
            </a:r>
          </a:p>
        </p:txBody>
      </p:sp>
      <p:pic>
        <p:nvPicPr>
          <p:cNvPr id="4" name="Picture 3">
            <a:extLst>
              <a:ext uri="{FF2B5EF4-FFF2-40B4-BE49-F238E27FC236}">
                <a16:creationId xmlns:a16="http://schemas.microsoft.com/office/drawing/2014/main" id="{33D23E35-A597-45DA-9E92-509F409E57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347" y="5075339"/>
            <a:ext cx="1359017" cy="1640048"/>
          </a:xfrm>
          <a:prstGeom prst="rect">
            <a:avLst/>
          </a:prstGeom>
          <a:noFill/>
        </p:spPr>
      </p:pic>
      <p:pic>
        <p:nvPicPr>
          <p:cNvPr id="3" name="Picture 2">
            <a:extLst>
              <a:ext uri="{FF2B5EF4-FFF2-40B4-BE49-F238E27FC236}">
                <a16:creationId xmlns:a16="http://schemas.microsoft.com/office/drawing/2014/main" id="{F71BC10C-0BF4-475F-83B9-BDCAC2EAC8F9}"/>
              </a:ext>
            </a:extLst>
          </p:cNvPr>
          <p:cNvPicPr>
            <a:picLocks noChangeAspect="1"/>
          </p:cNvPicPr>
          <p:nvPr/>
        </p:nvPicPr>
        <p:blipFill>
          <a:blip r:embed="rId4"/>
          <a:stretch>
            <a:fillRect/>
          </a:stretch>
        </p:blipFill>
        <p:spPr>
          <a:xfrm>
            <a:off x="5679347" y="3003076"/>
            <a:ext cx="2992555" cy="1640048"/>
          </a:xfrm>
          <a:prstGeom prst="rect">
            <a:avLst/>
          </a:prstGeom>
        </p:spPr>
      </p:pic>
    </p:spTree>
    <p:extLst>
      <p:ext uri="{BB962C8B-B14F-4D97-AF65-F5344CB8AC3E}">
        <p14:creationId xmlns:p14="http://schemas.microsoft.com/office/powerpoint/2010/main" val="359586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noAutofit/>
          </a:bodyPr>
          <a:lstStyle/>
          <a:p>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Thrust Area 1 (and 3):</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Multi-Modal Global Surveillance for Predictive and On-Demand Characterization of Localized Processes Using Cube Satellite Platforms</a:t>
            </a:r>
          </a:p>
        </p:txBody>
      </p:sp>
      <p:sp>
        <p:nvSpPr>
          <p:cNvPr id="6" name="Content Placeholder 4"/>
          <p:cNvSpPr>
            <a:spLocks noGrp="1"/>
          </p:cNvSpPr>
          <p:nvPr>
            <p:ph idx="1"/>
          </p:nvPr>
        </p:nvSpPr>
        <p:spPr>
          <a:xfrm>
            <a:off x="1378143" y="1812022"/>
            <a:ext cx="7765861" cy="3816991"/>
          </a:xfrm>
        </p:spPr>
        <p:txBody>
          <a:bodyPr/>
          <a:lstStyle/>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Program – integration of computational and experimental elements towards:</a:t>
            </a:r>
          </a:p>
          <a:p>
            <a:pPr marL="0" indent="0">
              <a:buNone/>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Analysis</a:t>
            </a:r>
          </a:p>
          <a:p>
            <a:pPr marL="0" indent="0" defTabSz="457200">
              <a:lnSpc>
                <a:spcPct val="100000"/>
              </a:lnSpc>
              <a:spcBef>
                <a:spcPts val="0"/>
              </a:spcBef>
              <a:buNone/>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Development</a:t>
            </a:r>
          </a:p>
          <a:p>
            <a:pPr defTabSz="457200">
              <a:lnSpc>
                <a:spcPct val="100000"/>
              </a:lnSpc>
              <a:spcBef>
                <a:spcPts val="0"/>
              </a:spcBef>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Prototype design of a system to be launched from the International Space Station (ISS)</a:t>
            </a:r>
            <a:endParaRPr lang="en-US" sz="2400" dirty="0">
              <a:solidFill>
                <a:prstClr val="black"/>
              </a:solidFill>
              <a:latin typeface="Roboto "/>
              <a:ea typeface="Roboto Slab" pitchFamily="2" charset="0"/>
              <a:cs typeface="Roboto" panose="02000000000000000000" pitchFamily="2" charset="0"/>
            </a:endParaRPr>
          </a:p>
          <a:p>
            <a:pPr marL="0" indent="0">
              <a:buNone/>
            </a:pPr>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135537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Content Placeholder 4"/>
          <p:cNvSpPr txBox="1">
            <a:spLocks/>
          </p:cNvSpPr>
          <p:nvPr/>
        </p:nvSpPr>
        <p:spPr>
          <a:xfrm>
            <a:off x="428232" y="375780"/>
            <a:ext cx="4143767" cy="2778473"/>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CubeSat architecture</a:t>
            </a:r>
          </a:p>
          <a:p>
            <a:pPr marL="457200" indent="-457200">
              <a:buFont typeface="Arial" panose="020B0604020202020204" pitchFamily="34" charset="0"/>
              <a:buChar char="•"/>
            </a:pPr>
            <a:r>
              <a:rPr lang="en-US" sz="2400" dirty="0"/>
              <a:t>CubeSats are measured in units of U, 1U is equal to 10 cm x 10 cm x 10 cm cube with a mass close to 1 kg</a:t>
            </a:r>
          </a:p>
          <a:p>
            <a:pPr marL="457200" indent="-457200">
              <a:buFont typeface="Arial" panose="020B0604020202020204" pitchFamily="34" charset="0"/>
              <a:buChar char="•"/>
            </a:pPr>
            <a:r>
              <a:rPr lang="en-US" sz="2400" dirty="0"/>
              <a:t>Sizes range from 1U to 12U</a:t>
            </a:r>
          </a:p>
          <a:p>
            <a:pPr marL="457200" indent="-457200">
              <a:buFont typeface="Arial" panose="020B0604020202020204" pitchFamily="34" charset="0"/>
              <a:buChar char="•"/>
            </a:pPr>
            <a:r>
              <a:rPr lang="en-US" sz="2400" dirty="0"/>
              <a:t>Most likely size for including a high-resolution sensor is 3U</a:t>
            </a:r>
          </a:p>
        </p:txBody>
      </p:sp>
      <p:sp>
        <p:nvSpPr>
          <p:cNvPr id="14" name="Content Placeholder 4"/>
          <p:cNvSpPr txBox="1">
            <a:spLocks/>
          </p:cNvSpPr>
          <p:nvPr/>
        </p:nvSpPr>
        <p:spPr>
          <a:xfrm>
            <a:off x="5002320" y="3826701"/>
            <a:ext cx="3990677" cy="22484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High-resolution sensing (spectral and spatial, etc.)</a:t>
            </a:r>
          </a:p>
          <a:p>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Data analysis and reconstruction methods</a:t>
            </a:r>
          </a:p>
          <a:p>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pic>
        <p:nvPicPr>
          <p:cNvPr id="11" name="Picture 2" descr="C:\Users\marmen13\Downloads\CubeSat1.PNG">
            <a:extLst>
              <a:ext uri="{FF2B5EF4-FFF2-40B4-BE49-F238E27FC236}">
                <a16:creationId xmlns:a16="http://schemas.microsoft.com/office/drawing/2014/main" id="{3024D104-E8B3-46AF-B8A7-CBFAF0339F77}"/>
              </a:ext>
            </a:extLst>
          </p:cNvPr>
          <p:cNvPicPr>
            <a:picLocks noChangeAspect="1" noChangeArrowheads="1"/>
          </p:cNvPicPr>
          <p:nvPr/>
        </p:nvPicPr>
        <p:blipFill>
          <a:blip r:embed="rId3" cstate="print"/>
          <a:srcRect/>
          <a:stretch>
            <a:fillRect/>
          </a:stretch>
        </p:blipFill>
        <p:spPr bwMode="auto">
          <a:xfrm>
            <a:off x="1149990" y="3626841"/>
            <a:ext cx="2562225" cy="2990850"/>
          </a:xfrm>
          <a:prstGeom prst="rect">
            <a:avLst/>
          </a:prstGeom>
          <a:noFill/>
        </p:spPr>
      </p:pic>
      <p:cxnSp>
        <p:nvCxnSpPr>
          <p:cNvPr id="12" name="Straight Connector 11">
            <a:extLst>
              <a:ext uri="{FF2B5EF4-FFF2-40B4-BE49-F238E27FC236}">
                <a16:creationId xmlns:a16="http://schemas.microsoft.com/office/drawing/2014/main" id="{EE2A50C7-196C-4194-91F7-B9550883A2E8}"/>
              </a:ext>
            </a:extLst>
          </p:cNvPr>
          <p:cNvCxnSpPr>
            <a:cxnSpLocks/>
          </p:cNvCxnSpPr>
          <p:nvPr/>
        </p:nvCxnSpPr>
        <p:spPr>
          <a:xfrm>
            <a:off x="997590" y="4617441"/>
            <a:ext cx="0" cy="137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AF1AD3-3478-42ED-88DF-698B9942A0D7}"/>
              </a:ext>
            </a:extLst>
          </p:cNvPr>
          <p:cNvCxnSpPr>
            <a:cxnSpLocks/>
          </p:cNvCxnSpPr>
          <p:nvPr/>
        </p:nvCxnSpPr>
        <p:spPr>
          <a:xfrm>
            <a:off x="997590" y="4617441"/>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01345E-5DE4-46B4-BC43-2FC98801265D}"/>
              </a:ext>
            </a:extLst>
          </p:cNvPr>
          <p:cNvCxnSpPr>
            <a:cxnSpLocks/>
          </p:cNvCxnSpPr>
          <p:nvPr/>
        </p:nvCxnSpPr>
        <p:spPr>
          <a:xfrm>
            <a:off x="997590" y="5989041"/>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5465A1-DC37-4CB5-A460-1581FBA8B358}"/>
              </a:ext>
            </a:extLst>
          </p:cNvPr>
          <p:cNvSpPr txBox="1"/>
          <p:nvPr/>
        </p:nvSpPr>
        <p:spPr>
          <a:xfrm>
            <a:off x="311790" y="4998441"/>
            <a:ext cx="685800" cy="276999"/>
          </a:xfrm>
          <a:prstGeom prst="rect">
            <a:avLst/>
          </a:prstGeom>
          <a:noFill/>
        </p:spPr>
        <p:txBody>
          <a:bodyPr wrap="square" rtlCol="0">
            <a:spAutoFit/>
          </a:bodyPr>
          <a:lstStyle/>
          <a:p>
            <a:r>
              <a:rPr lang="en-US" sz="1200" dirty="0">
                <a:solidFill>
                  <a:schemeClr val="bg1"/>
                </a:solidFill>
              </a:rPr>
              <a:t>10 cm</a:t>
            </a:r>
          </a:p>
        </p:txBody>
      </p:sp>
      <p:pic>
        <p:nvPicPr>
          <p:cNvPr id="22" name="Picture 3" descr="C:\Users\marmen13\Downloads\CubeSat2.PNG">
            <a:extLst>
              <a:ext uri="{FF2B5EF4-FFF2-40B4-BE49-F238E27FC236}">
                <a16:creationId xmlns:a16="http://schemas.microsoft.com/office/drawing/2014/main" id="{754BA782-E6DB-4C2C-8C0C-A2FDD7BFD868}"/>
              </a:ext>
            </a:extLst>
          </p:cNvPr>
          <p:cNvPicPr>
            <a:picLocks noChangeAspect="1" noChangeArrowheads="1"/>
          </p:cNvPicPr>
          <p:nvPr/>
        </p:nvPicPr>
        <p:blipFill>
          <a:blip r:embed="rId4" cstate="print"/>
          <a:srcRect/>
          <a:stretch>
            <a:fillRect/>
          </a:stretch>
        </p:blipFill>
        <p:spPr bwMode="auto">
          <a:xfrm>
            <a:off x="4702029" y="165253"/>
            <a:ext cx="4290969" cy="2869530"/>
          </a:xfrm>
          <a:prstGeom prst="rect">
            <a:avLst/>
          </a:prstGeom>
          <a:noFill/>
        </p:spPr>
      </p:pic>
    </p:spTree>
    <p:extLst>
      <p:ext uri="{BB962C8B-B14F-4D97-AF65-F5344CB8AC3E}">
        <p14:creationId xmlns:p14="http://schemas.microsoft.com/office/powerpoint/2010/main" val="36917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784" y="365130"/>
            <a:ext cx="4129104" cy="1325563"/>
          </a:xfrm>
        </p:spPr>
        <p:txBody>
          <a:bodyPr>
            <a:normAutofit fontScale="90000"/>
          </a:bodyPr>
          <a:lstStyle/>
          <a:p>
            <a:r>
              <a:rPr lang="en-US" sz="3600" b="1" dirty="0">
                <a:solidFill>
                  <a:srgbClr val="002A4E"/>
                </a:solidFill>
                <a:latin typeface="Arial" panose="020B0604020202020204" pitchFamily="34" charset="0"/>
                <a:cs typeface="Arial" panose="020B0604020202020204" pitchFamily="34" charset="0"/>
              </a:rPr>
              <a:t>Phenomena Signature Analytics</a:t>
            </a:r>
            <a:endParaRPr lang="en-US" dirty="0">
              <a:solidFill>
                <a:srgbClr val="002A4E"/>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375784" y="1825625"/>
            <a:ext cx="3883069" cy="4351338"/>
          </a:xfrm>
        </p:spPr>
        <p:txBody>
          <a:bodyPr>
            <a:normAutofit fontScale="92500"/>
          </a:bodyPr>
          <a:lstStyle/>
          <a:p>
            <a:pPr marL="0" indent="0">
              <a:buNone/>
            </a:pPr>
            <a:r>
              <a:rPr lang="en-US" sz="2400" dirty="0">
                <a:solidFill>
                  <a:prstClr val="black"/>
                </a:solidFill>
                <a:latin typeface="Arial" panose="020B0604020202020204" pitchFamily="34" charset="0"/>
                <a:ea typeface="Roboto" panose="02000000000000000000" pitchFamily="2" charset="0"/>
                <a:cs typeface="Arial" panose="020B0604020202020204" pitchFamily="34" charset="0"/>
              </a:rPr>
              <a:t>Feature characterization</a:t>
            </a:r>
          </a:p>
          <a:p>
            <a:pPr marL="0" indent="0">
              <a:buNone/>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Surveillance </a:t>
            </a:r>
          </a:p>
          <a:p>
            <a:pPr defTabSz="457200">
              <a:lnSpc>
                <a:spcPct val="100000"/>
              </a:lnSpc>
              <a:spcBef>
                <a:spcPts val="0"/>
              </a:spcBef>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Data synthesis and reconstruction</a:t>
            </a:r>
          </a:p>
          <a:p>
            <a:pPr marL="0" indent="0" defTabSz="457200">
              <a:lnSpc>
                <a:spcPct val="100000"/>
              </a:lnSpc>
              <a:spcBef>
                <a:spcPts val="0"/>
              </a:spcBef>
              <a:buNone/>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Interpretive analytics</a:t>
            </a:r>
          </a:p>
          <a:p>
            <a:pPr marL="0" indent="0" defTabSz="457200">
              <a:lnSpc>
                <a:spcPct val="100000"/>
              </a:lnSpc>
              <a:spcBef>
                <a:spcPts val="0"/>
              </a:spcBef>
              <a:buNone/>
            </a:pPr>
            <a:endParaRPr lang="en-US" sz="2400" dirty="0">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2400" dirty="0">
                <a:latin typeface="Arial" panose="020B0604020202020204" pitchFamily="34" charset="0"/>
                <a:ea typeface="Roboto" panose="02000000000000000000" pitchFamily="2" charset="0"/>
                <a:cs typeface="Arial" panose="020B0604020202020204" pitchFamily="34" charset="0"/>
              </a:rPr>
              <a:t>Use of artificial intelligence methods (smart automation and global 3D interrogation)</a:t>
            </a:r>
          </a:p>
          <a:p>
            <a:pPr marL="0" indent="0">
              <a:buNone/>
            </a:pPr>
            <a:endParaRPr lang="en-US" sz="2400" dirty="0">
              <a:solidFill>
                <a:prstClr val="black"/>
              </a:solidFill>
              <a:latin typeface="Roboto "/>
              <a:ea typeface="Roboto Slab" pitchFamily="2" charset="0"/>
              <a:cs typeface="Roboto" panose="02000000000000000000" pitchFamily="2" charset="0"/>
            </a:endParaRPr>
          </a:p>
          <a:p>
            <a:pPr marL="0" indent="0">
              <a:buNone/>
            </a:pPr>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pic>
        <p:nvPicPr>
          <p:cNvPr id="6" name="Picture 5">
            <a:extLst>
              <a:ext uri="{FF2B5EF4-FFF2-40B4-BE49-F238E27FC236}">
                <a16:creationId xmlns:a16="http://schemas.microsoft.com/office/drawing/2014/main" id="{00450147-5F35-4AA9-B814-DF809E18C2EF}"/>
              </a:ext>
            </a:extLst>
          </p:cNvPr>
          <p:cNvPicPr>
            <a:picLocks noChangeAspect="1"/>
          </p:cNvPicPr>
          <p:nvPr/>
        </p:nvPicPr>
        <p:blipFill>
          <a:blip r:embed="rId3"/>
          <a:stretch>
            <a:fillRect/>
          </a:stretch>
        </p:blipFill>
        <p:spPr>
          <a:xfrm>
            <a:off x="4885147" y="146649"/>
            <a:ext cx="3964172" cy="5565640"/>
          </a:xfrm>
          <a:prstGeom prst="rect">
            <a:avLst/>
          </a:prstGeom>
        </p:spPr>
      </p:pic>
    </p:spTree>
    <p:extLst>
      <p:ext uri="{BB962C8B-B14F-4D97-AF65-F5344CB8AC3E}">
        <p14:creationId xmlns:p14="http://schemas.microsoft.com/office/powerpoint/2010/main" val="309410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Content Placeholder 4"/>
          <p:cNvSpPr txBox="1">
            <a:spLocks/>
          </p:cNvSpPr>
          <p:nvPr/>
        </p:nvSpPr>
        <p:spPr>
          <a:xfrm>
            <a:off x="428232" y="375780"/>
            <a:ext cx="4143767" cy="27784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Data analytics and reconstruction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Big Data management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Characterization and prediction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Automated (smart) surveillance</a:t>
            </a:r>
          </a:p>
        </p:txBody>
      </p:sp>
      <p:sp>
        <p:nvSpPr>
          <p:cNvPr id="14" name="Content Placeholder 4"/>
          <p:cNvSpPr txBox="1">
            <a:spLocks/>
          </p:cNvSpPr>
          <p:nvPr/>
        </p:nvSpPr>
        <p:spPr>
          <a:xfrm>
            <a:off x="5002320" y="3826701"/>
            <a:ext cx="3990677" cy="22484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Demonstrations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using available data sets and hi-res. imagery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200" dirty="0">
                <a:solidFill>
                  <a:prstClr val="black"/>
                </a:solidFill>
                <a:latin typeface="Arial" panose="020B0604020202020204" pitchFamily="34" charset="0"/>
                <a:ea typeface="Roboto" panose="02000000000000000000" pitchFamily="2" charset="0"/>
                <a:cs typeface="Arial" panose="020B0604020202020204" pitchFamily="34" charset="0"/>
              </a:rPr>
              <a:t>Aerial phenomena sensing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Atmospheric phenomena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Roboto Slab" pitchFamily="2" charset="0"/>
              <a:ea typeface="Roboto Slab" pitchFamily="2" charset="0"/>
              <a:cs typeface="Roboto" panose="0200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4F55EC1-96AF-4D3A-9228-95021DEF261A}"/>
              </a:ext>
            </a:extLst>
          </p:cNvPr>
          <p:cNvSpPr/>
          <p:nvPr/>
        </p:nvSpPr>
        <p:spPr>
          <a:xfrm>
            <a:off x="5000232" y="375780"/>
            <a:ext cx="4143768" cy="2554545"/>
          </a:xfrm>
          <a:prstGeom prst="rect">
            <a:avLst/>
          </a:prstGeom>
        </p:spPr>
        <p:txBody>
          <a:bodyPr wrap="square">
            <a:spAutoFit/>
          </a:bodyPr>
          <a:lstStyle/>
          <a:p>
            <a:r>
              <a:rPr lang="en-US" sz="2400" b="1" dirty="0">
                <a:solidFill>
                  <a:schemeClr val="bg1"/>
                </a:solidFill>
              </a:rPr>
              <a:t>Multi-modal spectral interrogation:</a:t>
            </a:r>
          </a:p>
          <a:p>
            <a:endParaRPr lang="en-US" sz="2400" dirty="0">
              <a:solidFill>
                <a:schemeClr val="bg1"/>
              </a:solidFill>
            </a:endParaRPr>
          </a:p>
          <a:p>
            <a:pPr marL="285750" indent="-285750">
              <a:buFontTx/>
              <a:buChar char="-"/>
            </a:pPr>
            <a:r>
              <a:rPr lang="en-US" sz="2200" dirty="0">
                <a:solidFill>
                  <a:schemeClr val="bg1"/>
                </a:solidFill>
              </a:rPr>
              <a:t>High-resolution remote sensing</a:t>
            </a:r>
          </a:p>
          <a:p>
            <a:pPr marL="285750" indent="-285750">
              <a:buFontTx/>
              <a:buChar char="-"/>
            </a:pPr>
            <a:r>
              <a:rPr lang="en-US" sz="2200" dirty="0">
                <a:solidFill>
                  <a:schemeClr val="bg1"/>
                </a:solidFill>
              </a:rPr>
              <a:t>Unique signatures for characterization and identification</a:t>
            </a:r>
          </a:p>
        </p:txBody>
      </p:sp>
      <p:pic>
        <p:nvPicPr>
          <p:cNvPr id="18" name="Picture 2" descr="C:\Users\marmen13\Downloads\cubesats.jpg">
            <a:extLst>
              <a:ext uri="{FF2B5EF4-FFF2-40B4-BE49-F238E27FC236}">
                <a16:creationId xmlns:a16="http://schemas.microsoft.com/office/drawing/2014/main" id="{6C0B3DA3-651C-440D-B12B-62E59FD9C310}"/>
              </a:ext>
            </a:extLst>
          </p:cNvPr>
          <p:cNvPicPr>
            <a:picLocks noChangeAspect="1" noChangeArrowheads="1"/>
          </p:cNvPicPr>
          <p:nvPr/>
        </p:nvPicPr>
        <p:blipFill>
          <a:blip r:embed="rId3" cstate="print"/>
          <a:srcRect/>
          <a:stretch>
            <a:fillRect/>
          </a:stretch>
        </p:blipFill>
        <p:spPr bwMode="auto">
          <a:xfrm>
            <a:off x="92280" y="3504501"/>
            <a:ext cx="4359794" cy="2862530"/>
          </a:xfrm>
          <a:prstGeom prst="rect">
            <a:avLst/>
          </a:prstGeom>
          <a:noFill/>
        </p:spPr>
      </p:pic>
      <p:sp>
        <p:nvSpPr>
          <p:cNvPr id="20" name="TextBox 19">
            <a:extLst>
              <a:ext uri="{FF2B5EF4-FFF2-40B4-BE49-F238E27FC236}">
                <a16:creationId xmlns:a16="http://schemas.microsoft.com/office/drawing/2014/main" id="{CD0FB3A3-5A47-41BB-BF37-F2A9DA85ABF5}"/>
              </a:ext>
            </a:extLst>
          </p:cNvPr>
          <p:cNvSpPr txBox="1"/>
          <p:nvPr/>
        </p:nvSpPr>
        <p:spPr>
          <a:xfrm>
            <a:off x="0" y="6423284"/>
            <a:ext cx="4571999" cy="415498"/>
          </a:xfrm>
          <a:prstGeom prst="rect">
            <a:avLst/>
          </a:prstGeom>
          <a:noFill/>
        </p:spPr>
        <p:txBody>
          <a:bodyPr wrap="square" rtlCol="0">
            <a:spAutoFit/>
          </a:bodyPr>
          <a:lstStyle/>
          <a:p>
            <a:r>
              <a:rPr lang="en-US" sz="1050" dirty="0"/>
              <a:t>Photo Credits: National Aeronautics and Space Administration (NASA) </a:t>
            </a:r>
            <a:r>
              <a:rPr lang="en-US" sz="1050" dirty="0">
                <a:hlinkClick r:id="rId4">
                  <a:extLst>
                    <a:ext uri="{A12FA001-AC4F-418D-AE19-62706E023703}">
                      <ahyp:hlinkClr xmlns:ahyp="http://schemas.microsoft.com/office/drawing/2018/hyperlinkcolor" val="tx"/>
                    </a:ext>
                  </a:extLst>
                </a:hlinkClick>
              </a:rPr>
              <a:t>https://www.nasa.gov/mission_pages/cubesats/overview</a:t>
            </a:r>
            <a:endParaRPr lang="en-US" sz="1050" dirty="0"/>
          </a:p>
        </p:txBody>
      </p:sp>
    </p:spTree>
    <p:extLst>
      <p:ext uri="{BB962C8B-B14F-4D97-AF65-F5344CB8AC3E}">
        <p14:creationId xmlns:p14="http://schemas.microsoft.com/office/powerpoint/2010/main" val="3931588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lstStyle/>
          <a:p>
            <a:r>
              <a:rPr lang="en-US" sz="3600" b="1" dirty="0">
                <a:solidFill>
                  <a:schemeClr val="bg1"/>
                </a:solidFill>
                <a:latin typeface="Arial" panose="020B0604020202020204" pitchFamily="34" charset="0"/>
                <a:ea typeface="Roboto" panose="02000000000000000000" pitchFamily="2" charset="0"/>
                <a:cs typeface="Arial" panose="020B0604020202020204" pitchFamily="34" charset="0"/>
              </a:rPr>
              <a:t>Timeline</a:t>
            </a: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4"/>
          <p:cNvSpPr>
            <a:spLocks noGrp="1"/>
          </p:cNvSpPr>
          <p:nvPr>
            <p:ph idx="1"/>
          </p:nvPr>
        </p:nvSpPr>
        <p:spPr>
          <a:xfrm>
            <a:off x="1378143" y="1504078"/>
            <a:ext cx="7765861" cy="4066212"/>
          </a:xfrm>
        </p:spPr>
        <p:txBody>
          <a:bodyPr/>
          <a:lstStyle/>
          <a:p>
            <a:pPr marL="0" indent="0" defTabSz="457200">
              <a:lnSpc>
                <a:spcPct val="100000"/>
              </a:lnSpc>
              <a:spcBef>
                <a:spcPts val="0"/>
              </a:spcBef>
              <a:buNone/>
            </a:pP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The effort is focused on science and technology of predictive and on-demand characterization of localized developments on the earth surface, subsurface and within atmosphere:</a:t>
            </a:r>
          </a:p>
          <a:p>
            <a:pPr marL="0" indent="0" defTabSz="457200">
              <a:lnSpc>
                <a:spcPct val="100000"/>
              </a:lnSpc>
              <a:spcBef>
                <a:spcPts val="0"/>
              </a:spcBef>
              <a:buNone/>
            </a:pP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 </a:t>
            </a:r>
          </a:p>
          <a:p>
            <a:pPr defTabSz="457200">
              <a:lnSpc>
                <a:spcPct val="100000"/>
              </a:lnSpc>
              <a:spcBef>
                <a:spcPts val="0"/>
              </a:spcBef>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Task 1: CubeSat-based global surveyor architecture development</a:t>
            </a:r>
          </a:p>
          <a:p>
            <a:pPr marL="0" indent="0" defTabSz="457200">
              <a:lnSpc>
                <a:spcPct val="100000"/>
              </a:lnSpc>
              <a:spcBef>
                <a:spcPts val="0"/>
              </a:spcBef>
              <a:buNone/>
            </a:pPr>
            <a:endParaRPr lang="en-US" sz="18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Task 2: Specification development for a CubeSat-based global surveyor</a:t>
            </a:r>
          </a:p>
          <a:p>
            <a:pPr marL="0" indent="0" defTabSz="457200">
              <a:lnSpc>
                <a:spcPct val="100000"/>
              </a:lnSpc>
              <a:spcBef>
                <a:spcPts val="0"/>
              </a:spcBef>
              <a:buNone/>
            </a:pPr>
            <a:endParaRPr lang="en-US" sz="18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1800" dirty="0">
                <a:solidFill>
                  <a:schemeClr val="bg1"/>
                </a:solidFill>
                <a:latin typeface="Arial" panose="020B0604020202020204" pitchFamily="34" charset="0"/>
                <a:ea typeface="Roboto" panose="02000000000000000000" pitchFamily="2" charset="0"/>
                <a:cs typeface="Arial" panose="020B0604020202020204" pitchFamily="34" charset="0"/>
              </a:rPr>
              <a:t>Task 3. Computational and experimental program based on surrogate and simulated data sets demonstrating capabilities of the orbital surveyor platform</a:t>
            </a:r>
          </a:p>
          <a:p>
            <a:pPr defTabSz="457200">
              <a:lnSpc>
                <a:spcPct val="100000"/>
              </a:lnSpc>
              <a:spcBef>
                <a:spcPts val="0"/>
              </a:spcBef>
            </a:pPr>
            <a:endParaRPr lang="en-US" sz="18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defTabSz="457200">
              <a:lnSpc>
                <a:spcPct val="100000"/>
              </a:lnSpc>
              <a:spcBef>
                <a:spcPts val="0"/>
              </a:spcBef>
            </a:pPr>
            <a:r>
              <a:rPr lang="en-US" sz="1800" dirty="0">
                <a:solidFill>
                  <a:schemeClr val="bg1"/>
                </a:solidFill>
                <a:latin typeface="Arial" panose="020B0604020202020204" pitchFamily="34" charset="0"/>
                <a:cs typeface="Arial" panose="020B0604020202020204" pitchFamily="34" charset="0"/>
              </a:rPr>
              <a:t>Task 4. CubeSat design and data analysis towards a future demonstration launch program</a:t>
            </a:r>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29723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378139" y="103873"/>
            <a:ext cx="7765862" cy="1325563"/>
          </a:xfrm>
        </p:spPr>
        <p:txBody>
          <a:bodyPr>
            <a:noAutofit/>
          </a:bodyPr>
          <a:lstStyle/>
          <a:p>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Task 1: CubeSat-based global surveyor </a:t>
            </a:r>
            <a:b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br>
            <a:r>
              <a:rPr lang="en-US" sz="2400" b="1" dirty="0">
                <a:solidFill>
                  <a:srgbClr val="002A4E"/>
                </a:solidFill>
                <a:latin typeface="Arial" panose="020B0604020202020204" pitchFamily="34" charset="0"/>
                <a:ea typeface="Roboto" panose="02000000000000000000" pitchFamily="2" charset="0"/>
                <a:cs typeface="Arial" panose="020B0604020202020204" pitchFamily="34" charset="0"/>
              </a:rPr>
              <a:t>architecture development</a:t>
            </a:r>
          </a:p>
        </p:txBody>
      </p:sp>
      <p:sp>
        <p:nvSpPr>
          <p:cNvPr id="6" name="Content Placeholder 4"/>
          <p:cNvSpPr>
            <a:spLocks noGrp="1"/>
          </p:cNvSpPr>
          <p:nvPr>
            <p:ph idx="1"/>
          </p:nvPr>
        </p:nvSpPr>
        <p:spPr>
          <a:xfrm>
            <a:off x="1378143" y="1812022"/>
            <a:ext cx="7765861" cy="3816991"/>
          </a:xfrm>
        </p:spPr>
        <p:txBody>
          <a:bodyPr/>
          <a:lstStyle/>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1.1. CubeSat configuration and platform capabilities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1.2. Instrumentation options analysis for CubeSat based surface and atmospheric surveys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1.3. Enabling data analysis methods to support data fusion, reconstruction, and predictive analysis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1.4. Multi-modal signature development accounting for high resolution remote sensing data streams</a:t>
            </a:r>
          </a:p>
          <a:p>
            <a:pPr marL="0" indent="0">
              <a:buNone/>
            </a:pPr>
            <a:r>
              <a:rPr lang="en-US" sz="2400" dirty="0">
                <a:latin typeface="Arial" panose="020B0604020202020204" pitchFamily="34" charset="0"/>
                <a:ea typeface="Roboto" panose="02000000000000000000" pitchFamily="2" charset="0"/>
                <a:cs typeface="Arial" panose="020B0604020202020204" pitchFamily="34" charset="0"/>
              </a:rPr>
              <a:t>1.5. Prototype concept and computational analysis to demonstrate capability*</a:t>
            </a:r>
          </a:p>
          <a:p>
            <a:pPr marL="0" indent="0">
              <a:buNone/>
            </a:pPr>
            <a:endParaRPr lang="en-US" sz="2400" dirty="0">
              <a:solidFill>
                <a:prstClr val="black"/>
              </a:solidFill>
              <a:latin typeface="Roboto Slab" pitchFamily="2" charset="0"/>
              <a:ea typeface="Roboto Slab"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15889811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TotalTime>
  <Words>747</Words>
  <Application>Microsoft Office PowerPoint</Application>
  <PresentationFormat>On-screen Show (4:3)</PresentationFormat>
  <Paragraphs>88</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Georgia</vt:lpstr>
      <vt:lpstr>Roboto </vt:lpstr>
      <vt:lpstr>Roboto Slab</vt:lpstr>
      <vt:lpstr>Office Theme</vt:lpstr>
      <vt:lpstr>PowerPoint Presentation</vt:lpstr>
      <vt:lpstr>PowerPoint Presentation</vt:lpstr>
      <vt:lpstr>Enabling Technologies and Innovation R&amp;D at Texas A&amp;M University</vt:lpstr>
      <vt:lpstr>Thrust Area 1 (and 3): Multi-Modal Global Surveillance for Predictive and On-Demand Characterization of Localized Processes Using Cube Satellite Platforms</vt:lpstr>
      <vt:lpstr>PowerPoint Presentation</vt:lpstr>
      <vt:lpstr>Phenomena Signature Analytics</vt:lpstr>
      <vt:lpstr>PowerPoint Presentation</vt:lpstr>
      <vt:lpstr>Timeline</vt:lpstr>
      <vt:lpstr>Task 1: CubeSat-based global surveyor  architecture development</vt:lpstr>
      <vt:lpstr>Task 2: Specification development for a  CubeSat-based global surveyor</vt:lpstr>
      <vt:lpstr>Task 3: Computational and experimental  program based on surrogate and simulated  data sets demonstrating capabilities of the  proposed orbital surveyor platform*</vt:lpstr>
      <vt:lpstr>Task 4: CubeSat design and data analysis towards a future demonstration launch program</vt:lpstr>
      <vt:lpstr>Impact and Outcomes: using existing and future space platforms to advance global observation and surveillance science</vt:lpstr>
      <vt:lpstr>Thank You!</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Ritchie, Ashley</dc:creator>
  <cp:lastModifiedBy>Pavel Tsvetkov</cp:lastModifiedBy>
  <cp:revision>69</cp:revision>
  <dcterms:created xsi:type="dcterms:W3CDTF">2019-05-22T18:51:42Z</dcterms:created>
  <dcterms:modified xsi:type="dcterms:W3CDTF">2019-11-04T09:52:19Z</dcterms:modified>
</cp:coreProperties>
</file>