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14"/>
  </p:notesMasterIdLst>
  <p:sldIdLst>
    <p:sldId id="256" r:id="rId3"/>
    <p:sldId id="266" r:id="rId4"/>
    <p:sldId id="276" r:id="rId5"/>
    <p:sldId id="273" r:id="rId6"/>
    <p:sldId id="1084" r:id="rId7"/>
    <p:sldId id="1082" r:id="rId8"/>
    <p:sldId id="275" r:id="rId9"/>
    <p:sldId id="267" r:id="rId10"/>
    <p:sldId id="1085" r:id="rId11"/>
    <p:sldId id="274" r:id="rId12"/>
    <p:sldId id="1083"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A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DB60E8-32AE-4075-B5CA-1376F14A4F11}" v="40" dt="2019-11-06T16:23:54.3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77" autoAdjust="0"/>
    <p:restoredTop sz="55108" autoAdjust="0"/>
  </p:normalViewPr>
  <p:slideViewPr>
    <p:cSldViewPr snapToGrid="0">
      <p:cViewPr varScale="1">
        <p:scale>
          <a:sx n="37" d="100"/>
          <a:sy n="37" d="100"/>
        </p:scale>
        <p:origin x="1804" y="2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19"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3B86AB-6E5E-4115-8D0D-CCA38CB4D55C}" type="datetimeFigureOut">
              <a:rPr lang="en-US" smtClean="0"/>
              <a:t>11/6/2019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BCD958-1DAF-401C-B5F5-A91BE7F76A38}" type="slidenum">
              <a:rPr lang="en-US" smtClean="0"/>
              <a:t>‹#›</a:t>
            </a:fld>
            <a:endParaRPr lang="en-US" dirty="0"/>
          </a:p>
        </p:txBody>
      </p:sp>
    </p:spTree>
    <p:extLst>
      <p:ext uri="{BB962C8B-B14F-4D97-AF65-F5344CB8AC3E}">
        <p14:creationId xmlns:p14="http://schemas.microsoft.com/office/powerpoint/2010/main" val="2780149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BCD958-1DAF-401C-B5F5-A91BE7F76A38}" type="slidenum">
              <a:rPr lang="en-US" smtClean="0"/>
              <a:t>4</a:t>
            </a:fld>
            <a:endParaRPr lang="en-US" dirty="0"/>
          </a:p>
        </p:txBody>
      </p:sp>
    </p:spTree>
    <p:extLst>
      <p:ext uri="{BB962C8B-B14F-4D97-AF65-F5344CB8AC3E}">
        <p14:creationId xmlns:p14="http://schemas.microsoft.com/office/powerpoint/2010/main" val="1910915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BCD958-1DAF-401C-B5F5-A91BE7F76A38}" type="slidenum">
              <a:rPr lang="en-US" smtClean="0"/>
              <a:t>5</a:t>
            </a:fld>
            <a:endParaRPr lang="en-US" dirty="0"/>
          </a:p>
        </p:txBody>
      </p:sp>
    </p:spTree>
    <p:extLst>
      <p:ext uri="{BB962C8B-B14F-4D97-AF65-F5344CB8AC3E}">
        <p14:creationId xmlns:p14="http://schemas.microsoft.com/office/powerpoint/2010/main" val="3567162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5950" y="1146175"/>
            <a:ext cx="5500688" cy="3095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8983">
              <a:defRPr/>
            </a:pPr>
            <a:fld id="{4CFDF800-FE0E-A944-8AC1-D57C07B352FC}" type="slidenum">
              <a:rPr lang="en-US">
                <a:solidFill>
                  <a:prstClr val="black"/>
                </a:solidFill>
              </a:rPr>
              <a:pPr defTabSz="458983">
                <a:defRPr/>
              </a:pPr>
              <a:t>6</a:t>
            </a:fld>
            <a:endParaRPr lang="en-US" dirty="0">
              <a:solidFill>
                <a:prstClr val="black"/>
              </a:solidFill>
            </a:endParaRPr>
          </a:p>
        </p:txBody>
      </p:sp>
    </p:spTree>
    <p:extLst>
      <p:ext uri="{BB962C8B-B14F-4D97-AF65-F5344CB8AC3E}">
        <p14:creationId xmlns:p14="http://schemas.microsoft.com/office/powerpoint/2010/main" val="1456602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BCD958-1DAF-401C-B5F5-A91BE7F76A38}" type="slidenum">
              <a:rPr lang="en-US" smtClean="0"/>
              <a:t>7</a:t>
            </a:fld>
            <a:endParaRPr lang="en-US" dirty="0"/>
          </a:p>
        </p:txBody>
      </p:sp>
    </p:spTree>
    <p:extLst>
      <p:ext uri="{BB962C8B-B14F-4D97-AF65-F5344CB8AC3E}">
        <p14:creationId xmlns:p14="http://schemas.microsoft.com/office/powerpoint/2010/main" val="2754208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BCD958-1DAF-401C-B5F5-A91BE7F76A38}" type="slidenum">
              <a:rPr lang="en-US" smtClean="0"/>
              <a:t>8</a:t>
            </a:fld>
            <a:endParaRPr lang="en-US" dirty="0"/>
          </a:p>
        </p:txBody>
      </p:sp>
    </p:spTree>
    <p:extLst>
      <p:ext uri="{BB962C8B-B14F-4D97-AF65-F5344CB8AC3E}">
        <p14:creationId xmlns:p14="http://schemas.microsoft.com/office/powerpoint/2010/main" val="3396533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BCD958-1DAF-401C-B5F5-A91BE7F76A38}" type="slidenum">
              <a:rPr lang="en-US" smtClean="0"/>
              <a:t>9</a:t>
            </a:fld>
            <a:endParaRPr lang="en-US" dirty="0"/>
          </a:p>
        </p:txBody>
      </p:sp>
    </p:spTree>
    <p:extLst>
      <p:ext uri="{BB962C8B-B14F-4D97-AF65-F5344CB8AC3E}">
        <p14:creationId xmlns:p14="http://schemas.microsoft.com/office/powerpoint/2010/main" val="38922789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9A4462-F927-46AB-A3AA-2C40138B8591}" type="datetimeFigureOut">
              <a:rPr lang="en-US" smtClean="0"/>
              <a:t>11/6/2019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B0A642-4B15-494B-8278-00D151D2C158}" type="slidenum">
              <a:rPr lang="en-US" smtClean="0"/>
              <a:t>‹#›</a:t>
            </a:fld>
            <a:endParaRPr lang="en-US" dirty="0"/>
          </a:p>
        </p:txBody>
      </p:sp>
      <p:pic>
        <p:nvPicPr>
          <p:cNvPr id="7" name="Picture 6">
            <a:extLst>
              <a:ext uri="{FF2B5EF4-FFF2-40B4-BE49-F238E27FC236}">
                <a16:creationId xmlns:a16="http://schemas.microsoft.com/office/drawing/2014/main" id="{832FAEF6-6064-457E-B24F-DF54FC4B9447}"/>
              </a:ext>
            </a:extLst>
          </p:cNvPr>
          <p:cNvPicPr>
            <a:picLocks noChangeAspect="1"/>
          </p:cNvPicPr>
          <p:nvPr userDrawn="1"/>
        </p:nvPicPr>
        <p:blipFill>
          <a:blip r:embed="rId2"/>
          <a:stretch>
            <a:fillRect/>
          </a:stretch>
        </p:blipFill>
        <p:spPr>
          <a:xfrm>
            <a:off x="-8793" y="5624807"/>
            <a:ext cx="12215622" cy="1235583"/>
          </a:xfrm>
          <a:prstGeom prst="rect">
            <a:avLst/>
          </a:prstGeom>
        </p:spPr>
      </p:pic>
    </p:spTree>
    <p:extLst>
      <p:ext uri="{BB962C8B-B14F-4D97-AF65-F5344CB8AC3E}">
        <p14:creationId xmlns:p14="http://schemas.microsoft.com/office/powerpoint/2010/main" val="1067785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9A4462-F927-46AB-A3AA-2C40138B8591}" type="datetimeFigureOut">
              <a:rPr lang="en-US" smtClean="0"/>
              <a:t>11/6/2019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B0A642-4B15-494B-8278-00D151D2C158}" type="slidenum">
              <a:rPr lang="en-US" smtClean="0"/>
              <a:t>‹#›</a:t>
            </a:fld>
            <a:endParaRPr lang="en-US" dirty="0"/>
          </a:p>
        </p:txBody>
      </p:sp>
    </p:spTree>
    <p:extLst>
      <p:ext uri="{BB962C8B-B14F-4D97-AF65-F5344CB8AC3E}">
        <p14:creationId xmlns:p14="http://schemas.microsoft.com/office/powerpoint/2010/main" val="3194373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9A4462-F927-46AB-A3AA-2C40138B8591}" type="datetimeFigureOut">
              <a:rPr lang="en-US" smtClean="0"/>
              <a:t>11/6/2019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B0A642-4B15-494B-8278-00D151D2C158}" type="slidenum">
              <a:rPr lang="en-US" smtClean="0"/>
              <a:t>‹#›</a:t>
            </a:fld>
            <a:endParaRPr lang="en-US" dirty="0"/>
          </a:p>
        </p:txBody>
      </p:sp>
    </p:spTree>
    <p:extLst>
      <p:ext uri="{BB962C8B-B14F-4D97-AF65-F5344CB8AC3E}">
        <p14:creationId xmlns:p14="http://schemas.microsoft.com/office/powerpoint/2010/main" val="26695847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41524"/>
            <a:ext cx="10972800" cy="4906889"/>
          </a:xfrm>
          <a:prstGeom prst="rect">
            <a:avLst/>
          </a:prstGeom>
        </p:spPr>
        <p:txBody>
          <a:bodyPr lIns="0" bIns="0"/>
          <a:lstStyle>
            <a:lvl1pPr eaLnBrk="1" latinLnBrk="0" hangingPunct="1">
              <a:spcBef>
                <a:spcPts val="1800"/>
              </a:spcBef>
              <a:spcAft>
                <a:spcPts val="0"/>
              </a:spcAft>
              <a:defRPr/>
            </a:lvl1pPr>
            <a:lvl2pPr eaLnBrk="1" latinLnBrk="0" hangingPunct="1">
              <a:spcAft>
                <a:spcPts val="0"/>
              </a:spcAft>
              <a:defRPr/>
            </a:lvl2pPr>
            <a:lvl3pPr eaLnBrk="1" latinLnBrk="0" hangingPunct="1">
              <a:spcAft>
                <a:spcPts val="0"/>
              </a:spcAft>
              <a:defRPr/>
            </a:lvl3pPr>
            <a:lvl4pPr eaLnBrk="1" latinLnBrk="0" hangingPunct="1">
              <a:spcAft>
                <a:spcPts val="0"/>
              </a:spcAft>
              <a:defRPr/>
            </a:lvl4pPr>
            <a:lvl5pPr eaLnBrk="1" latinLnBrk="0" hangingPunct="1">
              <a:spcAft>
                <a:spcPts val="0"/>
              </a:spcAft>
              <a:defRPr/>
            </a:lvl5p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5" name="Title Placeholder 1"/>
          <p:cNvSpPr>
            <a:spLocks noGrp="1"/>
          </p:cNvSpPr>
          <p:nvPr>
            <p:ph type="title"/>
          </p:nvPr>
        </p:nvSpPr>
        <p:spPr>
          <a:xfrm>
            <a:off x="609600" y="219512"/>
            <a:ext cx="10972800" cy="1008771"/>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dirty="0"/>
              <a:t>Click to edit Master title style</a:t>
            </a:r>
          </a:p>
        </p:txBody>
      </p:sp>
    </p:spTree>
    <p:extLst>
      <p:ext uri="{BB962C8B-B14F-4D97-AF65-F5344CB8AC3E}">
        <p14:creationId xmlns:p14="http://schemas.microsoft.com/office/powerpoint/2010/main" val="679687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9A4462-F927-46AB-A3AA-2C40138B8591}" type="datetimeFigureOut">
              <a:rPr lang="en-US" smtClean="0"/>
              <a:t>11/6/2019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B0A642-4B15-494B-8278-00D151D2C158}" type="slidenum">
              <a:rPr lang="en-US" smtClean="0"/>
              <a:t>‹#›</a:t>
            </a:fld>
            <a:endParaRPr lang="en-US" dirty="0"/>
          </a:p>
        </p:txBody>
      </p:sp>
    </p:spTree>
    <p:extLst>
      <p:ext uri="{BB962C8B-B14F-4D97-AF65-F5344CB8AC3E}">
        <p14:creationId xmlns:p14="http://schemas.microsoft.com/office/powerpoint/2010/main" val="2730514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9A4462-F927-46AB-A3AA-2C40138B8591}" type="datetimeFigureOut">
              <a:rPr lang="en-US" smtClean="0"/>
              <a:t>11/6/2019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B0A642-4B15-494B-8278-00D151D2C158}" type="slidenum">
              <a:rPr lang="en-US" smtClean="0"/>
              <a:t>‹#›</a:t>
            </a:fld>
            <a:endParaRPr lang="en-US" dirty="0"/>
          </a:p>
        </p:txBody>
      </p:sp>
    </p:spTree>
    <p:extLst>
      <p:ext uri="{BB962C8B-B14F-4D97-AF65-F5344CB8AC3E}">
        <p14:creationId xmlns:p14="http://schemas.microsoft.com/office/powerpoint/2010/main" val="3094183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9A4462-F927-46AB-A3AA-2C40138B8591}" type="datetimeFigureOut">
              <a:rPr lang="en-US" smtClean="0"/>
              <a:t>11/6/2019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B0A642-4B15-494B-8278-00D151D2C158}" type="slidenum">
              <a:rPr lang="en-US" smtClean="0"/>
              <a:t>‹#›</a:t>
            </a:fld>
            <a:endParaRPr lang="en-US" dirty="0"/>
          </a:p>
        </p:txBody>
      </p:sp>
    </p:spTree>
    <p:extLst>
      <p:ext uri="{BB962C8B-B14F-4D97-AF65-F5344CB8AC3E}">
        <p14:creationId xmlns:p14="http://schemas.microsoft.com/office/powerpoint/2010/main" val="34975532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39A4462-F927-46AB-A3AA-2C40138B8591}" type="datetimeFigureOut">
              <a:rPr lang="en-US" smtClean="0"/>
              <a:t>11/6/2019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B0A642-4B15-494B-8278-00D151D2C158}" type="slidenum">
              <a:rPr lang="en-US" smtClean="0"/>
              <a:t>‹#›</a:t>
            </a:fld>
            <a:endParaRPr lang="en-US" dirty="0"/>
          </a:p>
        </p:txBody>
      </p:sp>
    </p:spTree>
    <p:extLst>
      <p:ext uri="{BB962C8B-B14F-4D97-AF65-F5344CB8AC3E}">
        <p14:creationId xmlns:p14="http://schemas.microsoft.com/office/powerpoint/2010/main" val="309123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39A4462-F927-46AB-A3AA-2C40138B8591}" type="datetimeFigureOut">
              <a:rPr lang="en-US" smtClean="0"/>
              <a:t>11/6/2019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8B0A642-4B15-494B-8278-00D151D2C158}" type="slidenum">
              <a:rPr lang="en-US" smtClean="0"/>
              <a:t>‹#›</a:t>
            </a:fld>
            <a:endParaRPr lang="en-US" dirty="0"/>
          </a:p>
        </p:txBody>
      </p:sp>
    </p:spTree>
    <p:extLst>
      <p:ext uri="{BB962C8B-B14F-4D97-AF65-F5344CB8AC3E}">
        <p14:creationId xmlns:p14="http://schemas.microsoft.com/office/powerpoint/2010/main" val="2182555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9A4462-F927-46AB-A3AA-2C40138B8591}" type="datetimeFigureOut">
              <a:rPr lang="en-US" smtClean="0"/>
              <a:t>11/6/2019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8B0A642-4B15-494B-8278-00D151D2C158}" type="slidenum">
              <a:rPr lang="en-US" smtClean="0"/>
              <a:t>‹#›</a:t>
            </a:fld>
            <a:endParaRPr lang="en-US" dirty="0"/>
          </a:p>
        </p:txBody>
      </p:sp>
    </p:spTree>
    <p:extLst>
      <p:ext uri="{BB962C8B-B14F-4D97-AF65-F5344CB8AC3E}">
        <p14:creationId xmlns:p14="http://schemas.microsoft.com/office/powerpoint/2010/main" val="27955111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A4462-F927-46AB-A3AA-2C40138B8591}" type="datetimeFigureOut">
              <a:rPr lang="en-US" smtClean="0"/>
              <a:t>11/6/2019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8B0A642-4B15-494B-8278-00D151D2C158}" type="slidenum">
              <a:rPr lang="en-US" smtClean="0"/>
              <a:t>‹#›</a:t>
            </a:fld>
            <a:endParaRPr lang="en-US" dirty="0"/>
          </a:p>
        </p:txBody>
      </p:sp>
    </p:spTree>
    <p:extLst>
      <p:ext uri="{BB962C8B-B14F-4D97-AF65-F5344CB8AC3E}">
        <p14:creationId xmlns:p14="http://schemas.microsoft.com/office/powerpoint/2010/main" val="922710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9A4462-F927-46AB-A3AA-2C40138B8591}" type="datetimeFigureOut">
              <a:rPr lang="en-US" smtClean="0"/>
              <a:t>11/6/2019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B0A642-4B15-494B-8278-00D151D2C158}" type="slidenum">
              <a:rPr lang="en-US" smtClean="0"/>
              <a:t>‹#›</a:t>
            </a:fld>
            <a:endParaRPr lang="en-US" dirty="0"/>
          </a:p>
        </p:txBody>
      </p:sp>
      <p:pic>
        <p:nvPicPr>
          <p:cNvPr id="7" name="Picture 6">
            <a:extLst>
              <a:ext uri="{FF2B5EF4-FFF2-40B4-BE49-F238E27FC236}">
                <a16:creationId xmlns:a16="http://schemas.microsoft.com/office/drawing/2014/main" id="{F899B2E2-C16A-4FA6-B29E-779D5CA50391}"/>
              </a:ext>
            </a:extLst>
          </p:cNvPr>
          <p:cNvPicPr>
            <a:picLocks noChangeAspect="1"/>
          </p:cNvPicPr>
          <p:nvPr userDrawn="1"/>
        </p:nvPicPr>
        <p:blipFill rotWithShape="1">
          <a:blip r:embed="rId2"/>
          <a:srcRect l="10463" r="23064" b="23058"/>
          <a:stretch/>
        </p:blipFill>
        <p:spPr>
          <a:xfrm>
            <a:off x="615429" y="306306"/>
            <a:ext cx="1017729" cy="851920"/>
          </a:xfrm>
          <a:prstGeom prst="rect">
            <a:avLst/>
          </a:prstGeom>
        </p:spPr>
      </p:pic>
      <p:pic>
        <p:nvPicPr>
          <p:cNvPr id="8" name="Picture 7">
            <a:extLst>
              <a:ext uri="{FF2B5EF4-FFF2-40B4-BE49-F238E27FC236}">
                <a16:creationId xmlns:a16="http://schemas.microsoft.com/office/drawing/2014/main" id="{A8ECB726-EFF8-4D12-AD95-FC683ADACC85}"/>
              </a:ext>
            </a:extLst>
          </p:cNvPr>
          <p:cNvPicPr>
            <a:picLocks noChangeAspect="1"/>
          </p:cNvPicPr>
          <p:nvPr userDrawn="1"/>
        </p:nvPicPr>
        <p:blipFill>
          <a:blip r:embed="rId3"/>
          <a:stretch>
            <a:fillRect/>
          </a:stretch>
        </p:blipFill>
        <p:spPr>
          <a:xfrm>
            <a:off x="-8793" y="5624807"/>
            <a:ext cx="12215622" cy="1235583"/>
          </a:xfrm>
          <a:prstGeom prst="rect">
            <a:avLst/>
          </a:prstGeom>
        </p:spPr>
      </p:pic>
    </p:spTree>
    <p:extLst>
      <p:ext uri="{BB962C8B-B14F-4D97-AF65-F5344CB8AC3E}">
        <p14:creationId xmlns:p14="http://schemas.microsoft.com/office/powerpoint/2010/main" val="1726023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9A4462-F927-46AB-A3AA-2C40138B8591}" type="datetimeFigureOut">
              <a:rPr lang="en-US" smtClean="0"/>
              <a:t>11/6/2019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B0A642-4B15-494B-8278-00D151D2C158}" type="slidenum">
              <a:rPr lang="en-US" smtClean="0"/>
              <a:t>‹#›</a:t>
            </a:fld>
            <a:endParaRPr lang="en-US" dirty="0"/>
          </a:p>
        </p:txBody>
      </p:sp>
    </p:spTree>
    <p:extLst>
      <p:ext uri="{BB962C8B-B14F-4D97-AF65-F5344CB8AC3E}">
        <p14:creationId xmlns:p14="http://schemas.microsoft.com/office/powerpoint/2010/main" val="809227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9A4462-F927-46AB-A3AA-2C40138B8591}" type="datetimeFigureOut">
              <a:rPr lang="en-US" smtClean="0"/>
              <a:t>11/6/2019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B0A642-4B15-494B-8278-00D151D2C158}" type="slidenum">
              <a:rPr lang="en-US" smtClean="0"/>
              <a:t>‹#›</a:t>
            </a:fld>
            <a:endParaRPr lang="en-US" dirty="0"/>
          </a:p>
        </p:txBody>
      </p:sp>
    </p:spTree>
    <p:extLst>
      <p:ext uri="{BB962C8B-B14F-4D97-AF65-F5344CB8AC3E}">
        <p14:creationId xmlns:p14="http://schemas.microsoft.com/office/powerpoint/2010/main" val="7507605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9A4462-F927-46AB-A3AA-2C40138B8591}" type="datetimeFigureOut">
              <a:rPr lang="en-US" smtClean="0"/>
              <a:t>11/6/2019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B0A642-4B15-494B-8278-00D151D2C158}" type="slidenum">
              <a:rPr lang="en-US" smtClean="0"/>
              <a:t>‹#›</a:t>
            </a:fld>
            <a:endParaRPr lang="en-US" dirty="0"/>
          </a:p>
        </p:txBody>
      </p:sp>
    </p:spTree>
    <p:extLst>
      <p:ext uri="{BB962C8B-B14F-4D97-AF65-F5344CB8AC3E}">
        <p14:creationId xmlns:p14="http://schemas.microsoft.com/office/powerpoint/2010/main" val="3084218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9A4462-F927-46AB-A3AA-2C40138B8591}" type="datetimeFigureOut">
              <a:rPr lang="en-US" smtClean="0"/>
              <a:t>11/6/2019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B0A642-4B15-494B-8278-00D151D2C158}" type="slidenum">
              <a:rPr lang="en-US" smtClean="0"/>
              <a:t>‹#›</a:t>
            </a:fld>
            <a:endParaRPr lang="en-US" dirty="0"/>
          </a:p>
        </p:txBody>
      </p:sp>
    </p:spTree>
    <p:extLst>
      <p:ext uri="{BB962C8B-B14F-4D97-AF65-F5344CB8AC3E}">
        <p14:creationId xmlns:p14="http://schemas.microsoft.com/office/powerpoint/2010/main" val="1850937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9A4462-F927-46AB-A3AA-2C40138B8591}" type="datetimeFigureOut">
              <a:rPr lang="en-US" smtClean="0"/>
              <a:t>11/6/2019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B0A642-4B15-494B-8278-00D151D2C158}" type="slidenum">
              <a:rPr lang="en-US" smtClean="0"/>
              <a:t>‹#›</a:t>
            </a:fld>
            <a:endParaRPr lang="en-US" dirty="0"/>
          </a:p>
        </p:txBody>
      </p:sp>
      <p:sp>
        <p:nvSpPr>
          <p:cNvPr id="7" name="Rectangle 6">
            <a:extLst>
              <a:ext uri="{FF2B5EF4-FFF2-40B4-BE49-F238E27FC236}">
                <a16:creationId xmlns:a16="http://schemas.microsoft.com/office/drawing/2014/main" id="{FB09F23F-F378-49C7-A4ED-F537339560F5}"/>
              </a:ext>
            </a:extLst>
          </p:cNvPr>
          <p:cNvSpPr/>
          <p:nvPr userDrawn="1"/>
        </p:nvSpPr>
        <p:spPr>
          <a:xfrm>
            <a:off x="0" y="5618285"/>
            <a:ext cx="12192000" cy="1239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E5F58090-3586-4A8F-95B2-F60A32DE6B3C}"/>
              </a:ext>
            </a:extLst>
          </p:cNvPr>
          <p:cNvPicPr>
            <a:picLocks noChangeAspect="1"/>
          </p:cNvPicPr>
          <p:nvPr userDrawn="1"/>
        </p:nvPicPr>
        <p:blipFill>
          <a:blip r:embed="rId2"/>
          <a:stretch>
            <a:fillRect/>
          </a:stretch>
        </p:blipFill>
        <p:spPr>
          <a:xfrm>
            <a:off x="-8793" y="5624807"/>
            <a:ext cx="12215622" cy="1235583"/>
          </a:xfrm>
          <a:prstGeom prst="rect">
            <a:avLst/>
          </a:prstGeom>
        </p:spPr>
      </p:pic>
    </p:spTree>
    <p:extLst>
      <p:ext uri="{BB962C8B-B14F-4D97-AF65-F5344CB8AC3E}">
        <p14:creationId xmlns:p14="http://schemas.microsoft.com/office/powerpoint/2010/main" val="4081098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39A4462-F927-46AB-A3AA-2C40138B8591}" type="datetimeFigureOut">
              <a:rPr lang="en-US" smtClean="0"/>
              <a:t>11/6/2019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B0A642-4B15-494B-8278-00D151D2C158}" type="slidenum">
              <a:rPr lang="en-US" smtClean="0"/>
              <a:t>‹#›</a:t>
            </a:fld>
            <a:endParaRPr lang="en-US" dirty="0"/>
          </a:p>
        </p:txBody>
      </p:sp>
      <p:pic>
        <p:nvPicPr>
          <p:cNvPr id="8" name="Picture 7">
            <a:extLst>
              <a:ext uri="{FF2B5EF4-FFF2-40B4-BE49-F238E27FC236}">
                <a16:creationId xmlns:a16="http://schemas.microsoft.com/office/drawing/2014/main" id="{C42AC251-29DC-4C28-A391-32876CF039B9}"/>
              </a:ext>
            </a:extLst>
          </p:cNvPr>
          <p:cNvPicPr>
            <a:picLocks noChangeAspect="1"/>
          </p:cNvPicPr>
          <p:nvPr userDrawn="1"/>
        </p:nvPicPr>
        <p:blipFill rotWithShape="1">
          <a:blip r:embed="rId2"/>
          <a:srcRect l="10463" r="23064" b="23058"/>
          <a:stretch/>
        </p:blipFill>
        <p:spPr>
          <a:xfrm>
            <a:off x="130418" y="616395"/>
            <a:ext cx="1017729" cy="851920"/>
          </a:xfrm>
          <a:prstGeom prst="rect">
            <a:avLst/>
          </a:prstGeom>
        </p:spPr>
      </p:pic>
      <p:pic>
        <p:nvPicPr>
          <p:cNvPr id="9" name="Picture 8">
            <a:extLst>
              <a:ext uri="{FF2B5EF4-FFF2-40B4-BE49-F238E27FC236}">
                <a16:creationId xmlns:a16="http://schemas.microsoft.com/office/drawing/2014/main" id="{C8039E13-13BC-4A54-8EB5-4FEE0F470649}"/>
              </a:ext>
            </a:extLst>
          </p:cNvPr>
          <p:cNvPicPr>
            <a:picLocks noChangeAspect="1"/>
          </p:cNvPicPr>
          <p:nvPr userDrawn="1"/>
        </p:nvPicPr>
        <p:blipFill>
          <a:blip r:embed="rId3"/>
          <a:stretch>
            <a:fillRect/>
          </a:stretch>
        </p:blipFill>
        <p:spPr>
          <a:xfrm>
            <a:off x="-8793" y="5624807"/>
            <a:ext cx="12215622" cy="1235583"/>
          </a:xfrm>
          <a:prstGeom prst="rect">
            <a:avLst/>
          </a:prstGeom>
        </p:spPr>
      </p:pic>
    </p:spTree>
    <p:extLst>
      <p:ext uri="{BB962C8B-B14F-4D97-AF65-F5344CB8AC3E}">
        <p14:creationId xmlns:p14="http://schemas.microsoft.com/office/powerpoint/2010/main" val="2137918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39A4462-F927-46AB-A3AA-2C40138B8591}" type="datetimeFigureOut">
              <a:rPr lang="en-US" smtClean="0"/>
              <a:t>11/6/2019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8B0A642-4B15-494B-8278-00D151D2C158}" type="slidenum">
              <a:rPr lang="en-US" smtClean="0"/>
              <a:t>‹#›</a:t>
            </a:fld>
            <a:endParaRPr lang="en-US" dirty="0"/>
          </a:p>
        </p:txBody>
      </p:sp>
      <p:pic>
        <p:nvPicPr>
          <p:cNvPr id="10" name="Picture 9">
            <a:extLst>
              <a:ext uri="{FF2B5EF4-FFF2-40B4-BE49-F238E27FC236}">
                <a16:creationId xmlns:a16="http://schemas.microsoft.com/office/drawing/2014/main" id="{78207770-1DFC-4D19-AF41-3AB5600CCF47}"/>
              </a:ext>
            </a:extLst>
          </p:cNvPr>
          <p:cNvPicPr>
            <a:picLocks noChangeAspect="1"/>
          </p:cNvPicPr>
          <p:nvPr userDrawn="1"/>
        </p:nvPicPr>
        <p:blipFill>
          <a:blip r:embed="rId2"/>
          <a:stretch>
            <a:fillRect/>
          </a:stretch>
        </p:blipFill>
        <p:spPr>
          <a:xfrm>
            <a:off x="-8793" y="5624807"/>
            <a:ext cx="12215622" cy="1235583"/>
          </a:xfrm>
          <a:prstGeom prst="rect">
            <a:avLst/>
          </a:prstGeom>
        </p:spPr>
      </p:pic>
    </p:spTree>
    <p:extLst>
      <p:ext uri="{BB962C8B-B14F-4D97-AF65-F5344CB8AC3E}">
        <p14:creationId xmlns:p14="http://schemas.microsoft.com/office/powerpoint/2010/main" val="1918753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9A4462-F927-46AB-A3AA-2C40138B8591}" type="datetimeFigureOut">
              <a:rPr lang="en-US" smtClean="0"/>
              <a:t>11/6/2019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8B0A642-4B15-494B-8278-00D151D2C158}" type="slidenum">
              <a:rPr lang="en-US" smtClean="0"/>
              <a:t>‹#›</a:t>
            </a:fld>
            <a:endParaRPr lang="en-US" dirty="0"/>
          </a:p>
        </p:txBody>
      </p:sp>
      <p:pic>
        <p:nvPicPr>
          <p:cNvPr id="6" name="Picture 5">
            <a:extLst>
              <a:ext uri="{FF2B5EF4-FFF2-40B4-BE49-F238E27FC236}">
                <a16:creationId xmlns:a16="http://schemas.microsoft.com/office/drawing/2014/main" id="{613C95B0-A840-4FA1-96E1-E8A02807996A}"/>
              </a:ext>
            </a:extLst>
          </p:cNvPr>
          <p:cNvPicPr>
            <a:picLocks noChangeAspect="1"/>
          </p:cNvPicPr>
          <p:nvPr userDrawn="1"/>
        </p:nvPicPr>
        <p:blipFill rotWithShape="1">
          <a:blip r:embed="rId2"/>
          <a:srcRect l="10463" r="23064" b="23058"/>
          <a:stretch/>
        </p:blipFill>
        <p:spPr>
          <a:xfrm>
            <a:off x="130418" y="616395"/>
            <a:ext cx="1017729" cy="851920"/>
          </a:xfrm>
          <a:prstGeom prst="rect">
            <a:avLst/>
          </a:prstGeom>
        </p:spPr>
      </p:pic>
      <p:pic>
        <p:nvPicPr>
          <p:cNvPr id="7" name="Picture 6">
            <a:extLst>
              <a:ext uri="{FF2B5EF4-FFF2-40B4-BE49-F238E27FC236}">
                <a16:creationId xmlns:a16="http://schemas.microsoft.com/office/drawing/2014/main" id="{62B0FEDA-4107-4628-A0C8-6F7C317465BD}"/>
              </a:ext>
            </a:extLst>
          </p:cNvPr>
          <p:cNvPicPr>
            <a:picLocks noChangeAspect="1"/>
          </p:cNvPicPr>
          <p:nvPr userDrawn="1"/>
        </p:nvPicPr>
        <p:blipFill>
          <a:blip r:embed="rId3"/>
          <a:stretch>
            <a:fillRect/>
          </a:stretch>
        </p:blipFill>
        <p:spPr>
          <a:xfrm>
            <a:off x="-8793" y="5624807"/>
            <a:ext cx="12215622" cy="1235583"/>
          </a:xfrm>
          <a:prstGeom prst="rect">
            <a:avLst/>
          </a:prstGeom>
        </p:spPr>
      </p:pic>
    </p:spTree>
    <p:extLst>
      <p:ext uri="{BB962C8B-B14F-4D97-AF65-F5344CB8AC3E}">
        <p14:creationId xmlns:p14="http://schemas.microsoft.com/office/powerpoint/2010/main" val="3007468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A4462-F927-46AB-A3AA-2C40138B8591}" type="datetimeFigureOut">
              <a:rPr lang="en-US" smtClean="0"/>
              <a:t>11/6/2019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8B0A642-4B15-494B-8278-00D151D2C158}" type="slidenum">
              <a:rPr lang="en-US" smtClean="0"/>
              <a:t>‹#›</a:t>
            </a:fld>
            <a:endParaRPr lang="en-US" dirty="0"/>
          </a:p>
        </p:txBody>
      </p:sp>
      <p:pic>
        <p:nvPicPr>
          <p:cNvPr id="5" name="Picture 4">
            <a:extLst>
              <a:ext uri="{FF2B5EF4-FFF2-40B4-BE49-F238E27FC236}">
                <a16:creationId xmlns:a16="http://schemas.microsoft.com/office/drawing/2014/main" id="{C1B62FDE-5606-4E9A-95F2-43AC332712D5}"/>
              </a:ext>
            </a:extLst>
          </p:cNvPr>
          <p:cNvPicPr>
            <a:picLocks noChangeAspect="1"/>
          </p:cNvPicPr>
          <p:nvPr userDrawn="1"/>
        </p:nvPicPr>
        <p:blipFill>
          <a:blip r:embed="rId2"/>
          <a:stretch>
            <a:fillRect/>
          </a:stretch>
        </p:blipFill>
        <p:spPr>
          <a:xfrm>
            <a:off x="-8793" y="5624807"/>
            <a:ext cx="12215622" cy="1235583"/>
          </a:xfrm>
          <a:prstGeom prst="rect">
            <a:avLst/>
          </a:prstGeom>
        </p:spPr>
      </p:pic>
    </p:spTree>
    <p:extLst>
      <p:ext uri="{BB962C8B-B14F-4D97-AF65-F5344CB8AC3E}">
        <p14:creationId xmlns:p14="http://schemas.microsoft.com/office/powerpoint/2010/main" val="653822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9A4462-F927-46AB-A3AA-2C40138B8591}" type="datetimeFigureOut">
              <a:rPr lang="en-US" smtClean="0"/>
              <a:t>11/6/2019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B0A642-4B15-494B-8278-00D151D2C158}" type="slidenum">
              <a:rPr lang="en-US" smtClean="0"/>
              <a:t>‹#›</a:t>
            </a:fld>
            <a:endParaRPr lang="en-US" dirty="0"/>
          </a:p>
        </p:txBody>
      </p:sp>
      <p:pic>
        <p:nvPicPr>
          <p:cNvPr id="8" name="Picture 7">
            <a:extLst>
              <a:ext uri="{FF2B5EF4-FFF2-40B4-BE49-F238E27FC236}">
                <a16:creationId xmlns:a16="http://schemas.microsoft.com/office/drawing/2014/main" id="{43EC9CF3-A932-4EEC-BEBA-25065472A42C}"/>
              </a:ext>
            </a:extLst>
          </p:cNvPr>
          <p:cNvPicPr>
            <a:picLocks noChangeAspect="1"/>
          </p:cNvPicPr>
          <p:nvPr userDrawn="1"/>
        </p:nvPicPr>
        <p:blipFill>
          <a:blip r:embed="rId2"/>
          <a:stretch>
            <a:fillRect/>
          </a:stretch>
        </p:blipFill>
        <p:spPr>
          <a:xfrm>
            <a:off x="-8793" y="5624807"/>
            <a:ext cx="12215622" cy="1235583"/>
          </a:xfrm>
          <a:prstGeom prst="rect">
            <a:avLst/>
          </a:prstGeom>
        </p:spPr>
      </p:pic>
    </p:spTree>
    <p:extLst>
      <p:ext uri="{BB962C8B-B14F-4D97-AF65-F5344CB8AC3E}">
        <p14:creationId xmlns:p14="http://schemas.microsoft.com/office/powerpoint/2010/main" val="2997175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9A4462-F927-46AB-A3AA-2C40138B8591}" type="datetimeFigureOut">
              <a:rPr lang="en-US" smtClean="0"/>
              <a:t>11/6/2019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B0A642-4B15-494B-8278-00D151D2C158}" type="slidenum">
              <a:rPr lang="en-US" smtClean="0"/>
              <a:t>‹#›</a:t>
            </a:fld>
            <a:endParaRPr lang="en-US" dirty="0"/>
          </a:p>
        </p:txBody>
      </p:sp>
      <p:pic>
        <p:nvPicPr>
          <p:cNvPr id="8" name="Picture 7">
            <a:extLst>
              <a:ext uri="{FF2B5EF4-FFF2-40B4-BE49-F238E27FC236}">
                <a16:creationId xmlns:a16="http://schemas.microsoft.com/office/drawing/2014/main" id="{FCD84F1A-1EA8-49CF-8F8E-C59DBA0F6140}"/>
              </a:ext>
            </a:extLst>
          </p:cNvPr>
          <p:cNvPicPr>
            <a:picLocks noChangeAspect="1"/>
          </p:cNvPicPr>
          <p:nvPr userDrawn="1"/>
        </p:nvPicPr>
        <p:blipFill>
          <a:blip r:embed="rId2"/>
          <a:stretch>
            <a:fillRect/>
          </a:stretch>
        </p:blipFill>
        <p:spPr>
          <a:xfrm>
            <a:off x="-8793" y="5624807"/>
            <a:ext cx="12215622" cy="1235583"/>
          </a:xfrm>
          <a:prstGeom prst="rect">
            <a:avLst/>
          </a:prstGeom>
        </p:spPr>
      </p:pic>
    </p:spTree>
    <p:extLst>
      <p:ext uri="{BB962C8B-B14F-4D97-AF65-F5344CB8AC3E}">
        <p14:creationId xmlns:p14="http://schemas.microsoft.com/office/powerpoint/2010/main" val="2260940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A4462-F927-46AB-A3AA-2C40138B8591}" type="datetimeFigureOut">
              <a:rPr lang="en-US" smtClean="0"/>
              <a:t>11/6/2019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B0A642-4B15-494B-8278-00D151D2C158}" type="slidenum">
              <a:rPr lang="en-US" smtClean="0"/>
              <a:t>‹#›</a:t>
            </a:fld>
            <a:endParaRPr lang="en-US" dirty="0"/>
          </a:p>
        </p:txBody>
      </p:sp>
    </p:spTree>
    <p:extLst>
      <p:ext uri="{BB962C8B-B14F-4D97-AF65-F5344CB8AC3E}">
        <p14:creationId xmlns:p14="http://schemas.microsoft.com/office/powerpoint/2010/main" val="18662812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6" r:id="rId12"/>
  </p:sldLayoutIdLst>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A4462-F927-46AB-A3AA-2C40138B8591}" type="datetimeFigureOut">
              <a:rPr lang="en-US" smtClean="0"/>
              <a:t>11/6/2019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B0A642-4B15-494B-8278-00D151D2C158}" type="slidenum">
              <a:rPr lang="en-US" smtClean="0"/>
              <a:t>‹#›</a:t>
            </a:fld>
            <a:endParaRPr lang="en-US" dirty="0"/>
          </a:p>
        </p:txBody>
      </p:sp>
    </p:spTree>
    <p:extLst>
      <p:ext uri="{BB962C8B-B14F-4D97-AF65-F5344CB8AC3E}">
        <p14:creationId xmlns:p14="http://schemas.microsoft.com/office/powerpoint/2010/main" val="6319044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workbasedlearning.pnnl.gov/" TargetMode="External"/><Relationship Id="rId7" Type="http://schemas.openxmlformats.org/officeDocument/2006/relationships/image" Target="../media/image21.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hyperlink" Target="mailto:jebaciak@mse.ufl.edu" TargetMode="External"/><Relationship Id="rId4" Type="http://schemas.openxmlformats.org/officeDocument/2006/relationships/hyperlink" Target="mailto:benjamin.mcdonald@pnnl.gov"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mailto:Robert.Brigantic@pnnl.gov" TargetMode="External"/><Relationship Id="rId2" Type="http://schemas.openxmlformats.org/officeDocument/2006/relationships/hyperlink" Target="mailto:paul.whitney@pnnl.gov" TargetMode="External"/><Relationship Id="rId1" Type="http://schemas.openxmlformats.org/officeDocument/2006/relationships/slideLayout" Target="../slideLayouts/slideLayout3.xml"/><Relationship Id="rId5" Type="http://schemas.openxmlformats.org/officeDocument/2006/relationships/hyperlink" Target="mailto:Amanda.Lines@pnnl.gov" TargetMode="External"/><Relationship Id="rId4" Type="http://schemas.openxmlformats.org/officeDocument/2006/relationships/hyperlink" Target="mailto:George.Bonheyo@pnnl.gov"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hyperlink" Target="https://www.pnnl.gov/about/facilities.asp"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rpl.pnnl.gov/" TargetMode="External"/><Relationship Id="rId5" Type="http://schemas.openxmlformats.org/officeDocument/2006/relationships/hyperlink" Target="https://www.pnnl.gov/data-analytics-machine-learning" TargetMode="Externa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pnnl.gov/stem-internship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ngp.pnnl.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0E95FB-AFDA-C24E-BDC1-87184FFF62A0}"/>
              </a:ext>
            </a:extLst>
          </p:cNvPr>
          <p:cNvSpPr txBox="1">
            <a:spLocks/>
          </p:cNvSpPr>
          <p:nvPr/>
        </p:nvSpPr>
        <p:spPr>
          <a:xfrm>
            <a:off x="5449233" y="333283"/>
            <a:ext cx="6249708" cy="2673649"/>
          </a:xfrm>
          <a:prstGeom prst="rect">
            <a:avLst/>
          </a:prstGeom>
        </p:spPr>
        <p:txBody>
          <a:bodyPr wrap="square" anchor="t" anchorCtr="0">
            <a:noAutofit/>
          </a:bodyPr>
          <a:lstStyle>
            <a:lvl1pPr algn="l" defTabSz="342900" rtl="0" eaLnBrk="1" latinLnBrk="0" hangingPunct="1">
              <a:lnSpc>
                <a:spcPts val="4800"/>
              </a:lnSpc>
              <a:spcBef>
                <a:spcPct val="0"/>
              </a:spcBef>
              <a:buNone/>
              <a:defRPr sz="4200" b="1" kern="1200" cap="none" spc="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defRPr/>
            </a:pPr>
            <a:r>
              <a:rPr lang="en-US" sz="4400" dirty="0">
                <a:solidFill>
                  <a:srgbClr val="002A4E"/>
                </a:solidFill>
                <a:latin typeface="Arial" panose="020B0604020202020204" pitchFamily="34" charset="0"/>
                <a:cs typeface="Arial" panose="020B0604020202020204" pitchFamily="34" charset="0"/>
              </a:rPr>
              <a:t>ETI Data Science Opportunities at PNNL</a:t>
            </a:r>
          </a:p>
        </p:txBody>
      </p:sp>
      <p:sp>
        <p:nvSpPr>
          <p:cNvPr id="5" name="Subtitle 2">
            <a:extLst>
              <a:ext uri="{FF2B5EF4-FFF2-40B4-BE49-F238E27FC236}">
                <a16:creationId xmlns:a16="http://schemas.microsoft.com/office/drawing/2014/main" id="{B7E66134-3B68-CA46-9583-81F439EB81A2}"/>
              </a:ext>
            </a:extLst>
          </p:cNvPr>
          <p:cNvSpPr txBox="1">
            <a:spLocks/>
          </p:cNvSpPr>
          <p:nvPr/>
        </p:nvSpPr>
        <p:spPr>
          <a:xfrm>
            <a:off x="5449233" y="3006932"/>
            <a:ext cx="5486245" cy="1684868"/>
          </a:xfrm>
          <a:prstGeom prst="rect">
            <a:avLst/>
          </a:prstGeom>
        </p:spPr>
        <p:txBody>
          <a:bodyPr>
            <a:noAutofit/>
          </a:bodyPr>
          <a:lstStyle>
            <a:lvl1pPr marL="0" indent="0" algn="l" defTabSz="342900" rtl="0" eaLnBrk="1" latinLnBrk="0" hangingPunct="1">
              <a:lnSpc>
                <a:spcPts val="3600"/>
              </a:lnSpc>
              <a:spcBef>
                <a:spcPct val="20000"/>
              </a:spcBef>
              <a:buFont typeface="Arial"/>
              <a:buNone/>
              <a:defRPr sz="3000" b="0" kern="1200" cap="none" spc="0" baseline="0">
                <a:solidFill>
                  <a:schemeClr val="tx1">
                    <a:lumMod val="50000"/>
                    <a:lumOff val="50000"/>
                  </a:schemeClr>
                </a:solidFill>
                <a:latin typeface="Roboto Condensed Light" pitchFamily="2" charset="0"/>
                <a:ea typeface="Roboto Condensed Light" pitchFamily="2" charset="0"/>
                <a:cs typeface="+mn-cs"/>
              </a:defRPr>
            </a:lvl1pPr>
            <a:lvl2pPr marL="342900" indent="0" algn="ctr" defTabSz="342900" rtl="0" eaLnBrk="1" latinLnBrk="0" hangingPunct="1">
              <a:spcBef>
                <a:spcPct val="20000"/>
              </a:spcBef>
              <a:buFont typeface="Arial"/>
              <a:buNone/>
              <a:defRPr sz="2100" kern="1200">
                <a:solidFill>
                  <a:schemeClr val="tx1">
                    <a:tint val="75000"/>
                  </a:schemeClr>
                </a:solidFill>
                <a:latin typeface="+mn-lt"/>
                <a:ea typeface="+mn-ea"/>
                <a:cs typeface="+mn-cs"/>
              </a:defRPr>
            </a:lvl2pPr>
            <a:lvl3pPr marL="685800" indent="0" algn="ctr" defTabSz="3429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0287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4pPr>
            <a:lvl5pPr marL="13716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5pPr>
            <a:lvl6pPr marL="17145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9pPr>
          </a:lstStyle>
          <a:p>
            <a:pPr>
              <a:defRPr/>
            </a:pPr>
            <a:r>
              <a:rPr lang="en-US" sz="2800" dirty="0">
                <a:solidFill>
                  <a:schemeClr val="tx1"/>
                </a:solidFill>
                <a:latin typeface="Georgia" panose="02040502050405020303" pitchFamily="18" charset="0"/>
                <a:ea typeface="Roboto Slab" pitchFamily="2" charset="0"/>
                <a:cs typeface="Roboto Condensed Light" panose="020B0604020202020204" charset="0"/>
              </a:rPr>
              <a:t>Paul Whitney (PNNL)</a:t>
            </a:r>
          </a:p>
          <a:p>
            <a:pPr>
              <a:defRPr/>
            </a:pPr>
            <a:r>
              <a:rPr lang="en-US" sz="2000" dirty="0">
                <a:solidFill>
                  <a:schemeClr val="tx1"/>
                </a:solidFill>
                <a:latin typeface="Georgia" panose="02040502050405020303" pitchFamily="18" charset="0"/>
                <a:ea typeface="Roboto Slab" pitchFamily="2" charset="0"/>
                <a:cs typeface="Roboto Condensed Light" panose="020B0604020202020204" charset="0"/>
              </a:rPr>
              <a:t>6 November 2019</a:t>
            </a:r>
          </a:p>
        </p:txBody>
      </p:sp>
      <p:pic>
        <p:nvPicPr>
          <p:cNvPr id="6" name="Picture 2" descr="Consortium for Enabling Technologies and Innovation logo">
            <a:extLst>
              <a:ext uri="{FF2B5EF4-FFF2-40B4-BE49-F238E27FC236}">
                <a16:creationId xmlns:a16="http://schemas.microsoft.com/office/drawing/2014/main" id="{7D2F7F91-392E-4369-A672-70EA127B3C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5135" y="4947533"/>
            <a:ext cx="4744426" cy="1806960"/>
          </a:xfrm>
          <a:prstGeom prst="rect">
            <a:avLst/>
          </a:prstGeom>
          <a:solidFill>
            <a:schemeClr val="bg1"/>
          </a:solidFill>
          <a:extLst/>
        </p:spPr>
      </p:pic>
      <p:sp>
        <p:nvSpPr>
          <p:cNvPr id="2" name="Rectangle 1">
            <a:extLst>
              <a:ext uri="{FF2B5EF4-FFF2-40B4-BE49-F238E27FC236}">
                <a16:creationId xmlns:a16="http://schemas.microsoft.com/office/drawing/2014/main" id="{D141ABB6-A102-40DF-A203-43D608AAE229}"/>
              </a:ext>
            </a:extLst>
          </p:cNvPr>
          <p:cNvSpPr/>
          <p:nvPr/>
        </p:nvSpPr>
        <p:spPr>
          <a:xfrm>
            <a:off x="2577305" y="6385161"/>
            <a:ext cx="1779590" cy="369332"/>
          </a:xfrm>
          <a:prstGeom prst="rect">
            <a:avLst/>
          </a:prstGeom>
        </p:spPr>
        <p:txBody>
          <a:bodyPr wrap="none">
            <a:spAutoFit/>
          </a:bodyPr>
          <a:lstStyle/>
          <a:p>
            <a:r>
              <a:rPr lang="en-US" dirty="0"/>
              <a:t>PNNL-SA-148943</a:t>
            </a:r>
          </a:p>
        </p:txBody>
      </p:sp>
    </p:spTree>
    <p:extLst>
      <p:ext uri="{BB962C8B-B14F-4D97-AF65-F5344CB8AC3E}">
        <p14:creationId xmlns:p14="http://schemas.microsoft.com/office/powerpoint/2010/main" val="2218253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84A05-18A8-4F3A-8EC1-CFE33399767F}"/>
              </a:ext>
            </a:extLst>
          </p:cNvPr>
          <p:cNvSpPr>
            <a:spLocks noGrp="1"/>
          </p:cNvSpPr>
          <p:nvPr>
            <p:ph type="title"/>
          </p:nvPr>
        </p:nvSpPr>
        <p:spPr>
          <a:xfrm>
            <a:off x="838200" y="365125"/>
            <a:ext cx="6143045" cy="1325563"/>
          </a:xfrm>
        </p:spPr>
        <p:txBody>
          <a:bodyPr>
            <a:normAutofit fontScale="90000"/>
          </a:bodyPr>
          <a:lstStyle/>
          <a:p>
            <a:r>
              <a:rPr lang="en-US" b="1" dirty="0"/>
              <a:t>Summer School</a:t>
            </a:r>
            <a:br>
              <a:rPr lang="en-US" b="1" dirty="0"/>
            </a:br>
            <a:r>
              <a:rPr lang="en-US" b="1" dirty="0"/>
              <a:t>Radiation Detection for Nuclear Security</a:t>
            </a:r>
          </a:p>
        </p:txBody>
      </p:sp>
      <p:sp>
        <p:nvSpPr>
          <p:cNvPr id="3" name="Content Placeholder 2">
            <a:extLst>
              <a:ext uri="{FF2B5EF4-FFF2-40B4-BE49-F238E27FC236}">
                <a16:creationId xmlns:a16="http://schemas.microsoft.com/office/drawing/2014/main" id="{74EC7BC3-92A6-401E-9651-D40820AE7DD2}"/>
              </a:ext>
            </a:extLst>
          </p:cNvPr>
          <p:cNvSpPr>
            <a:spLocks noGrp="1"/>
          </p:cNvSpPr>
          <p:nvPr>
            <p:ph idx="1"/>
          </p:nvPr>
        </p:nvSpPr>
        <p:spPr>
          <a:xfrm>
            <a:off x="440634" y="2067339"/>
            <a:ext cx="5781261" cy="3859158"/>
          </a:xfrm>
        </p:spPr>
        <p:txBody>
          <a:bodyPr>
            <a:normAutofit/>
          </a:bodyPr>
          <a:lstStyle/>
          <a:p>
            <a:r>
              <a:rPr lang="en-US" dirty="0"/>
              <a:t>June 15-26, 2020</a:t>
            </a:r>
          </a:p>
          <a:p>
            <a:pPr marL="0" indent="0">
              <a:buNone/>
            </a:pPr>
            <a:r>
              <a:rPr lang="en-US" dirty="0"/>
              <a:t>For more info:</a:t>
            </a:r>
          </a:p>
          <a:p>
            <a:r>
              <a:rPr lang="en-US" dirty="0">
                <a:hlinkClick r:id="rId3"/>
              </a:rPr>
              <a:t>http://workbasedlearning.pnnl.gov</a:t>
            </a:r>
            <a:endParaRPr lang="en-US" dirty="0"/>
          </a:p>
          <a:p>
            <a:r>
              <a:rPr lang="en-US" sz="2400" dirty="0"/>
              <a:t>Ben McDonald, Physicist </a:t>
            </a:r>
            <a:r>
              <a:rPr lang="en-US" sz="2400" dirty="0">
                <a:hlinkClick r:id="rId4"/>
              </a:rPr>
              <a:t>benjamin.mcdonald@pnnl.gov</a:t>
            </a:r>
            <a:r>
              <a:rPr lang="en-US" sz="2400" dirty="0"/>
              <a:t>  </a:t>
            </a:r>
          </a:p>
          <a:p>
            <a:r>
              <a:rPr lang="en-US" sz="2400" dirty="0"/>
              <a:t>James Baciak, Associate Professor Nuclear Engineering Program University of Florida </a:t>
            </a:r>
            <a:r>
              <a:rPr lang="en-US" sz="2400" dirty="0">
                <a:hlinkClick r:id="rId5"/>
              </a:rPr>
              <a:t>jebaciak@mse.ufl.edu</a:t>
            </a:r>
            <a:r>
              <a:rPr lang="en-US" sz="2400" dirty="0"/>
              <a:t>  </a:t>
            </a:r>
          </a:p>
        </p:txBody>
      </p:sp>
      <p:graphicFrame>
        <p:nvGraphicFramePr>
          <p:cNvPr id="4" name="Object 3">
            <a:extLst>
              <a:ext uri="{FF2B5EF4-FFF2-40B4-BE49-F238E27FC236}">
                <a16:creationId xmlns:a16="http://schemas.microsoft.com/office/drawing/2014/main" id="{80A3805D-0362-4012-BE5E-1D057A4DCD8C}"/>
              </a:ext>
            </a:extLst>
          </p:cNvPr>
          <p:cNvGraphicFramePr>
            <a:graphicFrameLocks noChangeAspect="1"/>
          </p:cNvGraphicFramePr>
          <p:nvPr>
            <p:extLst>
              <p:ext uri="{D42A27DB-BD31-4B8C-83A1-F6EECF244321}">
                <p14:modId xmlns:p14="http://schemas.microsoft.com/office/powerpoint/2010/main" val="3229563386"/>
              </p:ext>
            </p:extLst>
          </p:nvPr>
        </p:nvGraphicFramePr>
        <p:xfrm>
          <a:off x="7186745" y="489098"/>
          <a:ext cx="4831153" cy="6251944"/>
        </p:xfrm>
        <a:graphic>
          <a:graphicData uri="http://schemas.openxmlformats.org/presentationml/2006/ole">
            <mc:AlternateContent xmlns:mc="http://schemas.openxmlformats.org/markup-compatibility/2006">
              <mc:Choice xmlns:v="urn:schemas-microsoft-com:vml" Requires="v">
                <p:oleObj spid="_x0000_s1027" name="Adobe Acrobat Document" r:id="rId6" imgW="3331080" imgH="4310640" progId="Acrobat.Document.2015">
                  <p:embed/>
                </p:oleObj>
              </mc:Choice>
              <mc:Fallback>
                <p:oleObj name="Adobe Acrobat Document" r:id="rId6" imgW="3331080" imgH="4310640" progId="Acrobat.Document.2015">
                  <p:embed/>
                  <p:pic>
                    <p:nvPicPr>
                      <p:cNvPr id="4" name="Object 3">
                        <a:extLst>
                          <a:ext uri="{FF2B5EF4-FFF2-40B4-BE49-F238E27FC236}">
                            <a16:creationId xmlns:a16="http://schemas.microsoft.com/office/drawing/2014/main" id="{80A3805D-0362-4012-BE5E-1D057A4DCD8C}"/>
                          </a:ext>
                        </a:extLst>
                      </p:cNvPr>
                      <p:cNvPicPr/>
                      <p:nvPr/>
                    </p:nvPicPr>
                    <p:blipFill>
                      <a:blip r:embed="rId7"/>
                      <a:stretch>
                        <a:fillRect/>
                      </a:stretch>
                    </p:blipFill>
                    <p:spPr>
                      <a:xfrm>
                        <a:off x="7186745" y="489098"/>
                        <a:ext cx="4831153" cy="6251944"/>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E60BA7B8-D215-4EF1-B522-52BD1AD92FB4}"/>
              </a:ext>
            </a:extLst>
          </p:cNvPr>
          <p:cNvSpPr/>
          <p:nvPr/>
        </p:nvSpPr>
        <p:spPr>
          <a:xfrm>
            <a:off x="2577305" y="6385161"/>
            <a:ext cx="1779590" cy="369332"/>
          </a:xfrm>
          <a:prstGeom prst="rect">
            <a:avLst/>
          </a:prstGeom>
        </p:spPr>
        <p:txBody>
          <a:bodyPr wrap="none">
            <a:spAutoFit/>
          </a:bodyPr>
          <a:lstStyle/>
          <a:p>
            <a:r>
              <a:rPr lang="en-US" dirty="0">
                <a:solidFill>
                  <a:schemeClr val="bg1"/>
                </a:solidFill>
              </a:rPr>
              <a:t>PNNL-SA-148943</a:t>
            </a:r>
          </a:p>
        </p:txBody>
      </p:sp>
    </p:spTree>
    <p:extLst>
      <p:ext uri="{BB962C8B-B14F-4D97-AF65-F5344CB8AC3E}">
        <p14:creationId xmlns:p14="http://schemas.microsoft.com/office/powerpoint/2010/main" val="3633470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161D56-B502-4326-BD26-9B29A5BC42C3}"/>
              </a:ext>
            </a:extLst>
          </p:cNvPr>
          <p:cNvSpPr>
            <a:spLocks noGrp="1"/>
          </p:cNvSpPr>
          <p:nvPr>
            <p:ph type="title"/>
          </p:nvPr>
        </p:nvSpPr>
        <p:spPr/>
        <p:txBody>
          <a:bodyPr/>
          <a:lstStyle/>
          <a:p>
            <a:r>
              <a:rPr lang="en-US" dirty="0"/>
              <a:t>Thanks!</a:t>
            </a:r>
          </a:p>
        </p:txBody>
      </p:sp>
      <p:sp>
        <p:nvSpPr>
          <p:cNvPr id="6" name="Rectangle 5">
            <a:extLst>
              <a:ext uri="{FF2B5EF4-FFF2-40B4-BE49-F238E27FC236}">
                <a16:creationId xmlns:a16="http://schemas.microsoft.com/office/drawing/2014/main" id="{A94ECD09-AAEC-488E-882D-6307FC62D55A}"/>
              </a:ext>
            </a:extLst>
          </p:cNvPr>
          <p:cNvSpPr/>
          <p:nvPr/>
        </p:nvSpPr>
        <p:spPr>
          <a:xfrm>
            <a:off x="8686529" y="3690952"/>
            <a:ext cx="2469266" cy="369332"/>
          </a:xfrm>
          <a:prstGeom prst="rect">
            <a:avLst/>
          </a:prstGeom>
        </p:spPr>
        <p:txBody>
          <a:bodyPr wrap="none">
            <a:spAutoFit/>
          </a:bodyPr>
          <a:lstStyle/>
          <a:p>
            <a:r>
              <a:rPr lang="en-US" dirty="0">
                <a:hlinkClick r:id="rId2"/>
              </a:rPr>
              <a:t>Paul.Whitney@pnnl.gov</a:t>
            </a:r>
            <a:r>
              <a:rPr lang="en-US" dirty="0"/>
              <a:t> </a:t>
            </a:r>
          </a:p>
        </p:txBody>
      </p:sp>
      <p:sp>
        <p:nvSpPr>
          <p:cNvPr id="7" name="Rectangle 6">
            <a:extLst>
              <a:ext uri="{FF2B5EF4-FFF2-40B4-BE49-F238E27FC236}">
                <a16:creationId xmlns:a16="http://schemas.microsoft.com/office/drawing/2014/main" id="{8FAF3002-19C8-41D9-BBF7-50BDC3B114D4}"/>
              </a:ext>
            </a:extLst>
          </p:cNvPr>
          <p:cNvSpPr/>
          <p:nvPr/>
        </p:nvSpPr>
        <p:spPr>
          <a:xfrm>
            <a:off x="8686529" y="3284091"/>
            <a:ext cx="2770246" cy="369332"/>
          </a:xfrm>
          <a:prstGeom prst="rect">
            <a:avLst/>
          </a:prstGeom>
        </p:spPr>
        <p:txBody>
          <a:bodyPr wrap="none">
            <a:spAutoFit/>
          </a:bodyPr>
          <a:lstStyle/>
          <a:p>
            <a:r>
              <a:rPr lang="en-US" dirty="0">
                <a:hlinkClick r:id="rId3"/>
              </a:rPr>
              <a:t>Robert.Brigantic@pnnl.gov</a:t>
            </a:r>
            <a:r>
              <a:rPr lang="en-US" dirty="0"/>
              <a:t> </a:t>
            </a:r>
          </a:p>
        </p:txBody>
      </p:sp>
      <p:sp>
        <p:nvSpPr>
          <p:cNvPr id="8" name="Rectangle 7">
            <a:extLst>
              <a:ext uri="{FF2B5EF4-FFF2-40B4-BE49-F238E27FC236}">
                <a16:creationId xmlns:a16="http://schemas.microsoft.com/office/drawing/2014/main" id="{8AE5E0F7-A771-47B0-94E2-43CC3387873A}"/>
              </a:ext>
            </a:extLst>
          </p:cNvPr>
          <p:cNvSpPr/>
          <p:nvPr/>
        </p:nvSpPr>
        <p:spPr>
          <a:xfrm>
            <a:off x="8686529" y="4097813"/>
            <a:ext cx="2823465" cy="369332"/>
          </a:xfrm>
          <a:prstGeom prst="rect">
            <a:avLst/>
          </a:prstGeom>
        </p:spPr>
        <p:txBody>
          <a:bodyPr wrap="none">
            <a:spAutoFit/>
          </a:bodyPr>
          <a:lstStyle/>
          <a:p>
            <a:r>
              <a:rPr lang="en-US" dirty="0">
                <a:hlinkClick r:id="rId4"/>
              </a:rPr>
              <a:t>George.Bonheyo@pnnl.gov</a:t>
            </a:r>
            <a:r>
              <a:rPr lang="en-US" dirty="0"/>
              <a:t> </a:t>
            </a:r>
          </a:p>
        </p:txBody>
      </p:sp>
      <p:sp>
        <p:nvSpPr>
          <p:cNvPr id="9" name="Rectangle 8">
            <a:extLst>
              <a:ext uri="{FF2B5EF4-FFF2-40B4-BE49-F238E27FC236}">
                <a16:creationId xmlns:a16="http://schemas.microsoft.com/office/drawing/2014/main" id="{8DD3F712-5111-4EE7-8F95-C72D049B053D}"/>
              </a:ext>
            </a:extLst>
          </p:cNvPr>
          <p:cNvSpPr/>
          <p:nvPr/>
        </p:nvSpPr>
        <p:spPr>
          <a:xfrm>
            <a:off x="8686529" y="4504675"/>
            <a:ext cx="2573012" cy="369332"/>
          </a:xfrm>
          <a:prstGeom prst="rect">
            <a:avLst/>
          </a:prstGeom>
        </p:spPr>
        <p:txBody>
          <a:bodyPr wrap="none">
            <a:spAutoFit/>
          </a:bodyPr>
          <a:lstStyle/>
          <a:p>
            <a:r>
              <a:rPr lang="en-US" dirty="0">
                <a:hlinkClick r:id="rId5"/>
              </a:rPr>
              <a:t>Amanda.Lines@pnnl.gov</a:t>
            </a:r>
            <a:r>
              <a:rPr lang="en-US" dirty="0"/>
              <a:t> </a:t>
            </a:r>
          </a:p>
        </p:txBody>
      </p:sp>
      <p:sp>
        <p:nvSpPr>
          <p:cNvPr id="10" name="Rectangle 9">
            <a:extLst>
              <a:ext uri="{FF2B5EF4-FFF2-40B4-BE49-F238E27FC236}">
                <a16:creationId xmlns:a16="http://schemas.microsoft.com/office/drawing/2014/main" id="{453EA2AD-1F92-4043-91E4-F58EB476C117}"/>
              </a:ext>
            </a:extLst>
          </p:cNvPr>
          <p:cNvSpPr/>
          <p:nvPr/>
        </p:nvSpPr>
        <p:spPr>
          <a:xfrm>
            <a:off x="2577305" y="6385161"/>
            <a:ext cx="1779590" cy="369332"/>
          </a:xfrm>
          <a:prstGeom prst="rect">
            <a:avLst/>
          </a:prstGeom>
        </p:spPr>
        <p:txBody>
          <a:bodyPr wrap="none">
            <a:spAutoFit/>
          </a:bodyPr>
          <a:lstStyle/>
          <a:p>
            <a:r>
              <a:rPr lang="en-US" dirty="0">
                <a:solidFill>
                  <a:schemeClr val="bg1"/>
                </a:solidFill>
              </a:rPr>
              <a:t>PNNL-SA-148943</a:t>
            </a:r>
          </a:p>
        </p:txBody>
      </p:sp>
    </p:spTree>
    <p:extLst>
      <p:ext uri="{BB962C8B-B14F-4D97-AF65-F5344CB8AC3E}">
        <p14:creationId xmlns:p14="http://schemas.microsoft.com/office/powerpoint/2010/main" val="4084926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1723002" y="103874"/>
            <a:ext cx="10280072" cy="1325563"/>
          </a:xfrm>
        </p:spPr>
        <p:txBody>
          <a:bodyPr/>
          <a:lstStyle/>
          <a:p>
            <a:r>
              <a:rPr lang="en-US" sz="3600" b="1" dirty="0">
                <a:solidFill>
                  <a:srgbClr val="002A4E"/>
                </a:solidFill>
                <a:latin typeface="Arial" panose="020B0604020202020204" pitchFamily="34" charset="0"/>
                <a:cs typeface="Arial" panose="020B0604020202020204" pitchFamily="34" charset="0"/>
              </a:rPr>
              <a:t>ETI National Laboratory Partners</a:t>
            </a:r>
            <a:endParaRPr lang="en-US" dirty="0">
              <a:solidFill>
                <a:srgbClr val="002A4E"/>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D021E4B-887F-4D8A-A3D2-A8015AC34D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1399" y="1744568"/>
            <a:ext cx="904231" cy="687649"/>
          </a:xfrm>
          <a:prstGeom prst="rect">
            <a:avLst/>
          </a:prstGeom>
        </p:spPr>
      </p:pic>
      <p:pic>
        <p:nvPicPr>
          <p:cNvPr id="7" name="Picture 23" descr="https://www.exascaleproject.org/wp-content/uploads/2016/12/brookhaven-national-laboratory-logo.jpg">
            <a:extLst>
              <a:ext uri="{FF2B5EF4-FFF2-40B4-BE49-F238E27FC236}">
                <a16:creationId xmlns:a16="http://schemas.microsoft.com/office/drawing/2014/main" id="{85900F89-534D-44F8-9942-10489D4BA5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1041" y="1744568"/>
            <a:ext cx="1863306" cy="6876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7" descr="https://inl.gov/wp-content/uploads/2019/02/Innovation_Tagline-Centered-575x488.png">
            <a:extLst>
              <a:ext uri="{FF2B5EF4-FFF2-40B4-BE49-F238E27FC236}">
                <a16:creationId xmlns:a16="http://schemas.microsoft.com/office/drawing/2014/main" id="{F6066905-7E52-41EC-9CE1-3149AC87290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24696" y="1744568"/>
            <a:ext cx="810242" cy="6876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6" descr="Los Alamos National Laboratory">
            <a:extLst>
              <a:ext uri="{FF2B5EF4-FFF2-40B4-BE49-F238E27FC236}">
                <a16:creationId xmlns:a16="http://schemas.microsoft.com/office/drawing/2014/main" id="{B1C06710-C40C-4255-8B95-B89462F7B1B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6422" b="15403"/>
          <a:stretch/>
        </p:blipFill>
        <p:spPr bwMode="auto">
          <a:xfrm>
            <a:off x="4067875" y="2996043"/>
            <a:ext cx="1471279" cy="6876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9A32768-E310-4E1A-B52F-BA968E371249}"/>
              </a:ext>
            </a:extLst>
          </p:cNvPr>
          <p:cNvPicPr>
            <a:picLocks noChangeAspect="1"/>
          </p:cNvPicPr>
          <p:nvPr/>
        </p:nvPicPr>
        <p:blipFill rotWithShape="1">
          <a:blip r:embed="rId7"/>
          <a:srcRect l="32986" t="63888" r="60425" b="7157"/>
          <a:stretch/>
        </p:blipFill>
        <p:spPr>
          <a:xfrm>
            <a:off x="1430679" y="2996043"/>
            <a:ext cx="1727553" cy="687649"/>
          </a:xfrm>
          <a:prstGeom prst="rect">
            <a:avLst/>
          </a:prstGeom>
        </p:spPr>
      </p:pic>
      <p:pic>
        <p:nvPicPr>
          <p:cNvPr id="11" name="Picture 10">
            <a:extLst>
              <a:ext uri="{FF2B5EF4-FFF2-40B4-BE49-F238E27FC236}">
                <a16:creationId xmlns:a16="http://schemas.microsoft.com/office/drawing/2014/main" id="{FC90A0E2-2521-4781-B73C-1F515F3F7303}"/>
              </a:ext>
            </a:extLst>
          </p:cNvPr>
          <p:cNvPicPr>
            <a:picLocks noChangeAspect="1"/>
          </p:cNvPicPr>
          <p:nvPr/>
        </p:nvPicPr>
        <p:blipFill rotWithShape="1">
          <a:blip r:embed="rId7"/>
          <a:srcRect l="42055" t="64264" r="52196" b="2515"/>
          <a:stretch/>
        </p:blipFill>
        <p:spPr>
          <a:xfrm>
            <a:off x="6905836" y="2996043"/>
            <a:ext cx="1313716" cy="687649"/>
          </a:xfrm>
          <a:prstGeom prst="rect">
            <a:avLst/>
          </a:prstGeom>
        </p:spPr>
      </p:pic>
      <p:pic>
        <p:nvPicPr>
          <p:cNvPr id="12" name="Picture 29" descr="Image result for logo site:*.pnnl.gov">
            <a:extLst>
              <a:ext uri="{FF2B5EF4-FFF2-40B4-BE49-F238E27FC236}">
                <a16:creationId xmlns:a16="http://schemas.microsoft.com/office/drawing/2014/main" id="{D671F03D-3EA9-4E91-B837-3981F897F4F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53349" y="2996043"/>
            <a:ext cx="1352936" cy="6876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8F16CF12-1F4D-42D5-BB0C-7C39E9CF34B3}"/>
              </a:ext>
            </a:extLst>
          </p:cNvPr>
          <p:cNvPicPr>
            <a:picLocks noChangeAspect="1"/>
          </p:cNvPicPr>
          <p:nvPr/>
        </p:nvPicPr>
        <p:blipFill rotWithShape="1">
          <a:blip r:embed="rId7"/>
          <a:srcRect l="16677" t="69672" r="77526" b="4494"/>
          <a:stretch/>
        </p:blipFill>
        <p:spPr>
          <a:xfrm>
            <a:off x="3951768" y="4278372"/>
            <a:ext cx="1703492" cy="687649"/>
          </a:xfrm>
          <a:prstGeom prst="rect">
            <a:avLst/>
          </a:prstGeom>
        </p:spPr>
      </p:pic>
      <p:pic>
        <p:nvPicPr>
          <p:cNvPr id="14" name="Picture 31" descr="PPPL Logo">
            <a:extLst>
              <a:ext uri="{FF2B5EF4-FFF2-40B4-BE49-F238E27FC236}">
                <a16:creationId xmlns:a16="http://schemas.microsoft.com/office/drawing/2014/main" id="{8849398C-7425-4F81-A1DC-D874F3AC872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69320" y="4278372"/>
            <a:ext cx="1250271" cy="6876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B8E7EFFF-30DD-4865-B2B6-DB3FCDECF793}"/>
              </a:ext>
            </a:extLst>
          </p:cNvPr>
          <p:cNvPicPr>
            <a:picLocks noChangeAspect="1"/>
          </p:cNvPicPr>
          <p:nvPr/>
        </p:nvPicPr>
        <p:blipFill>
          <a:blip r:embed="rId10"/>
          <a:stretch>
            <a:fillRect/>
          </a:stretch>
        </p:blipFill>
        <p:spPr>
          <a:xfrm>
            <a:off x="1379359" y="1744568"/>
            <a:ext cx="1778873" cy="687709"/>
          </a:xfrm>
          <a:prstGeom prst="rect">
            <a:avLst/>
          </a:prstGeom>
        </p:spPr>
      </p:pic>
      <p:sp>
        <p:nvSpPr>
          <p:cNvPr id="16" name="Rectangle 15">
            <a:extLst>
              <a:ext uri="{FF2B5EF4-FFF2-40B4-BE49-F238E27FC236}">
                <a16:creationId xmlns:a16="http://schemas.microsoft.com/office/drawing/2014/main" id="{AC10BD79-BDBC-49F5-85F3-522680FF3CA8}"/>
              </a:ext>
            </a:extLst>
          </p:cNvPr>
          <p:cNvSpPr/>
          <p:nvPr/>
        </p:nvSpPr>
        <p:spPr>
          <a:xfrm>
            <a:off x="2577305" y="6385161"/>
            <a:ext cx="1779590" cy="369332"/>
          </a:xfrm>
          <a:prstGeom prst="rect">
            <a:avLst/>
          </a:prstGeom>
        </p:spPr>
        <p:txBody>
          <a:bodyPr wrap="none">
            <a:spAutoFit/>
          </a:bodyPr>
          <a:lstStyle/>
          <a:p>
            <a:r>
              <a:rPr lang="en-US" dirty="0">
                <a:solidFill>
                  <a:schemeClr val="bg1"/>
                </a:solidFill>
              </a:rPr>
              <a:t>PNNL-SA-148943</a:t>
            </a:r>
          </a:p>
        </p:txBody>
      </p:sp>
    </p:spTree>
    <p:extLst>
      <p:ext uri="{BB962C8B-B14F-4D97-AF65-F5344CB8AC3E}">
        <p14:creationId xmlns:p14="http://schemas.microsoft.com/office/powerpoint/2010/main" val="249958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2554895-61A5-410A-9513-2350A31DAF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23" y="1485291"/>
            <a:ext cx="1399872" cy="1308214"/>
          </a:xfrm>
          <a:prstGeom prst="rect">
            <a:avLst/>
          </a:prstGeom>
        </p:spPr>
      </p:pic>
      <p:pic>
        <p:nvPicPr>
          <p:cNvPr id="7" name="Picture 6">
            <a:extLst>
              <a:ext uri="{FF2B5EF4-FFF2-40B4-BE49-F238E27FC236}">
                <a16:creationId xmlns:a16="http://schemas.microsoft.com/office/drawing/2014/main" id="{2F592F52-58FC-4C3A-838C-58D2BD73A27A}"/>
              </a:ext>
            </a:extLst>
          </p:cNvPr>
          <p:cNvPicPr>
            <a:picLocks noChangeAspect="1"/>
          </p:cNvPicPr>
          <p:nvPr/>
        </p:nvPicPr>
        <p:blipFill rotWithShape="1">
          <a:blip r:embed="rId3">
            <a:extLst>
              <a:ext uri="{28A0092B-C50C-407E-A947-70E740481C1C}">
                <a14:useLocalDpi xmlns:a14="http://schemas.microsoft.com/office/drawing/2010/main" val="0"/>
              </a:ext>
            </a:extLst>
          </a:blip>
          <a:srcRect l="34100" r="15612" b="14329"/>
          <a:stretch/>
        </p:blipFill>
        <p:spPr>
          <a:xfrm>
            <a:off x="68002" y="3393708"/>
            <a:ext cx="1442486" cy="1847617"/>
          </a:xfrm>
          <a:prstGeom prst="rect">
            <a:avLst/>
          </a:prstGeom>
        </p:spPr>
      </p:pic>
      <p:sp>
        <p:nvSpPr>
          <p:cNvPr id="2" name="Title 1">
            <a:extLst>
              <a:ext uri="{FF2B5EF4-FFF2-40B4-BE49-F238E27FC236}">
                <a16:creationId xmlns:a16="http://schemas.microsoft.com/office/drawing/2014/main" id="{C1977FEA-68D3-4D5E-96D9-D0665FAE03F9}"/>
              </a:ext>
            </a:extLst>
          </p:cNvPr>
          <p:cNvSpPr>
            <a:spLocks noGrp="1"/>
          </p:cNvSpPr>
          <p:nvPr>
            <p:ph type="title"/>
          </p:nvPr>
        </p:nvSpPr>
        <p:spPr>
          <a:xfrm>
            <a:off x="-969335" y="141842"/>
            <a:ext cx="10515600" cy="1325563"/>
          </a:xfrm>
        </p:spPr>
        <p:txBody>
          <a:bodyPr>
            <a:normAutofit/>
          </a:bodyPr>
          <a:lstStyle/>
          <a:p>
            <a:r>
              <a:rPr lang="en-US" sz="6600" b="1" dirty="0">
                <a:solidFill>
                  <a:schemeClr val="accent1">
                    <a:lumMod val="50000"/>
                  </a:schemeClr>
                </a:solidFill>
              </a:rPr>
              <a:t>Key PNNL Staff</a:t>
            </a:r>
          </a:p>
        </p:txBody>
      </p:sp>
      <p:sp>
        <p:nvSpPr>
          <p:cNvPr id="4" name="TextBox 3">
            <a:extLst>
              <a:ext uri="{FF2B5EF4-FFF2-40B4-BE49-F238E27FC236}">
                <a16:creationId xmlns:a16="http://schemas.microsoft.com/office/drawing/2014/main" id="{EFBEB41E-D154-48A4-B717-E123AD2C2FF0}"/>
              </a:ext>
            </a:extLst>
          </p:cNvPr>
          <p:cNvSpPr txBox="1"/>
          <p:nvPr/>
        </p:nvSpPr>
        <p:spPr>
          <a:xfrm>
            <a:off x="1405713" y="3393708"/>
            <a:ext cx="4692499" cy="2062103"/>
          </a:xfrm>
          <a:prstGeom prst="rect">
            <a:avLst/>
          </a:prstGeom>
          <a:solidFill>
            <a:schemeClr val="bg1"/>
          </a:solidFill>
        </p:spPr>
        <p:txBody>
          <a:bodyPr wrap="square" rtlCol="0">
            <a:spAutoFit/>
          </a:bodyPr>
          <a:lstStyle/>
          <a:p>
            <a:r>
              <a:rPr lang="en-US" sz="1600" dirty="0"/>
              <a:t>Amanda Lines has significant technical experience in the design and development of sensors and on-line monitoring systems for detection and quantification of nuclear fuel cycle relevant analytes.  Amanda graduated from Washington State University with her Ph.D. in analytical chemistry after earning her B.S. degrees in chemistry and chemical engineering from Purdue University. </a:t>
            </a:r>
          </a:p>
        </p:txBody>
      </p:sp>
      <p:sp>
        <p:nvSpPr>
          <p:cNvPr id="5" name="Rectangle 4">
            <a:extLst>
              <a:ext uri="{FF2B5EF4-FFF2-40B4-BE49-F238E27FC236}">
                <a16:creationId xmlns:a16="http://schemas.microsoft.com/office/drawing/2014/main" id="{3B84D015-D52A-4384-BC04-6DB899A94AF8}"/>
              </a:ext>
            </a:extLst>
          </p:cNvPr>
          <p:cNvSpPr/>
          <p:nvPr/>
        </p:nvSpPr>
        <p:spPr>
          <a:xfrm>
            <a:off x="1405712" y="1363340"/>
            <a:ext cx="4692500" cy="1815882"/>
          </a:xfrm>
          <a:prstGeom prst="rect">
            <a:avLst/>
          </a:prstGeom>
          <a:solidFill>
            <a:schemeClr val="bg1"/>
          </a:solidFill>
        </p:spPr>
        <p:txBody>
          <a:bodyPr wrap="square">
            <a:spAutoFit/>
          </a:bodyPr>
          <a:lstStyle/>
          <a:p>
            <a:r>
              <a:rPr lang="en-US" sz="1600" dirty="0">
                <a:solidFill>
                  <a:srgbClr val="000000"/>
                </a:solidFill>
                <a:latin typeface="Calibri" panose="020F0502020204030204" pitchFamily="34" charset="0"/>
              </a:rPr>
              <a:t>Paul Whitney leads PNNL’s contributions to DNN R&amp;D Persistent Dynamics project. He also manages technical tasks in multi-source data integration whose products are both models and software for use by USG analysts. Dr. Whitney received his Ph.D. in Statistics from the University of Wisconsin with a focus on foundations of machine learning. </a:t>
            </a:r>
            <a:endParaRPr lang="en-US" sz="1600" dirty="0"/>
          </a:p>
        </p:txBody>
      </p:sp>
      <p:pic>
        <p:nvPicPr>
          <p:cNvPr id="2050" name="Picture 2" descr="Image result for robert brigantic">
            <a:extLst>
              <a:ext uri="{FF2B5EF4-FFF2-40B4-BE49-F238E27FC236}">
                <a16:creationId xmlns:a16="http://schemas.microsoft.com/office/drawing/2014/main" id="{BCDE111C-40C9-486C-8DC9-6C688C289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0737" y="1467405"/>
            <a:ext cx="1432988" cy="14329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george bonheyo">
            <a:extLst>
              <a:ext uri="{FF2B5EF4-FFF2-40B4-BE49-F238E27FC236}">
                <a16:creationId xmlns:a16="http://schemas.microsoft.com/office/drawing/2014/main" id="{C33E84BB-4191-42BB-A7F9-BC72EDAF79F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7293"/>
          <a:stretch/>
        </p:blipFill>
        <p:spPr bwMode="auto">
          <a:xfrm>
            <a:off x="6090737" y="3429000"/>
            <a:ext cx="1539313" cy="18410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A126303-9542-49DD-A725-BC64779C7242}"/>
              </a:ext>
            </a:extLst>
          </p:cNvPr>
          <p:cNvSpPr/>
          <p:nvPr/>
        </p:nvSpPr>
        <p:spPr>
          <a:xfrm>
            <a:off x="7565060" y="1363340"/>
            <a:ext cx="4491801" cy="1815882"/>
          </a:xfrm>
          <a:prstGeom prst="rect">
            <a:avLst/>
          </a:prstGeom>
          <a:solidFill>
            <a:schemeClr val="bg1"/>
          </a:solidFill>
        </p:spPr>
        <p:txBody>
          <a:bodyPr wrap="square">
            <a:spAutoFit/>
          </a:bodyPr>
          <a:lstStyle/>
          <a:p>
            <a:r>
              <a:rPr lang="en-US" sz="1600" dirty="0">
                <a:solidFill>
                  <a:srgbClr val="000000"/>
                </a:solidFill>
                <a:latin typeface="Calibri" panose="020F0502020204030204" pitchFamily="34" charset="0"/>
              </a:rPr>
              <a:t>Dr. Robert Brigantic is Chief, Operations Research Scientist whose research includes operationalizing methodologies for national security risk analysis; modeling and simulation of operational radiation/nuclear detection processes; systems analysis; and optimization of renewable energy systems and energy efficiency measures. </a:t>
            </a:r>
          </a:p>
        </p:txBody>
      </p:sp>
      <p:sp>
        <p:nvSpPr>
          <p:cNvPr id="3" name="Rectangle 2">
            <a:extLst>
              <a:ext uri="{FF2B5EF4-FFF2-40B4-BE49-F238E27FC236}">
                <a16:creationId xmlns:a16="http://schemas.microsoft.com/office/drawing/2014/main" id="{DC06C79C-30F1-4587-A5AC-05F267065B12}"/>
              </a:ext>
            </a:extLst>
          </p:cNvPr>
          <p:cNvSpPr/>
          <p:nvPr/>
        </p:nvSpPr>
        <p:spPr>
          <a:xfrm>
            <a:off x="7505701" y="3261564"/>
            <a:ext cx="4809373" cy="2308324"/>
          </a:xfrm>
          <a:prstGeom prst="rect">
            <a:avLst/>
          </a:prstGeom>
          <a:solidFill>
            <a:schemeClr val="bg1"/>
          </a:solidFill>
        </p:spPr>
        <p:txBody>
          <a:bodyPr wrap="square">
            <a:spAutoFit/>
          </a:bodyPr>
          <a:lstStyle/>
          <a:p>
            <a:r>
              <a:rPr lang="en-US" sz="1600" dirty="0">
                <a:solidFill>
                  <a:srgbClr val="000000"/>
                </a:solidFill>
                <a:latin typeface="Calibri" panose="020F0502020204030204" pitchFamily="34" charset="0"/>
              </a:rPr>
              <a:t>George Bonheyo is a molecular microbiologist at the Pacific Northwest National Laboratory and a Research Professor in the Department of Chemical Engineering and Biological Engineering at Washington State University. Dr. Bonheyo is collaborating with Prof. Brian Clowers at Washington State University to examine whether radio trophic fungi (organisms able to convert gamma radiation to chemical energy) may be used to detect and quantify radiation exposure. </a:t>
            </a:r>
          </a:p>
        </p:txBody>
      </p:sp>
      <p:sp>
        <p:nvSpPr>
          <p:cNvPr id="11" name="Rectangle 10">
            <a:extLst>
              <a:ext uri="{FF2B5EF4-FFF2-40B4-BE49-F238E27FC236}">
                <a16:creationId xmlns:a16="http://schemas.microsoft.com/office/drawing/2014/main" id="{66B1C529-FE0A-4B15-ACF7-C54A381D6F00}"/>
              </a:ext>
            </a:extLst>
          </p:cNvPr>
          <p:cNvSpPr/>
          <p:nvPr/>
        </p:nvSpPr>
        <p:spPr>
          <a:xfrm>
            <a:off x="2577305" y="6385161"/>
            <a:ext cx="1779590" cy="369332"/>
          </a:xfrm>
          <a:prstGeom prst="rect">
            <a:avLst/>
          </a:prstGeom>
        </p:spPr>
        <p:txBody>
          <a:bodyPr wrap="none">
            <a:spAutoFit/>
          </a:bodyPr>
          <a:lstStyle/>
          <a:p>
            <a:r>
              <a:rPr lang="en-US" dirty="0">
                <a:solidFill>
                  <a:schemeClr val="bg1"/>
                </a:solidFill>
              </a:rPr>
              <a:t>PNNL-SA-148943</a:t>
            </a:r>
          </a:p>
        </p:txBody>
      </p:sp>
    </p:spTree>
    <p:extLst>
      <p:ext uri="{BB962C8B-B14F-4D97-AF65-F5344CB8AC3E}">
        <p14:creationId xmlns:p14="http://schemas.microsoft.com/office/powerpoint/2010/main" val="3492725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Content Placeholder 9">
            <a:extLst>
              <a:ext uri="{FF2B5EF4-FFF2-40B4-BE49-F238E27FC236}">
                <a16:creationId xmlns:a16="http://schemas.microsoft.com/office/drawing/2014/main" id="{9C3E997B-725E-48A9-A437-3FEB581B438E}"/>
              </a:ext>
            </a:extLst>
          </p:cNvPr>
          <p:cNvPicPr>
            <a:picLocks noChangeAspect="1"/>
          </p:cNvPicPr>
          <p:nvPr/>
        </p:nvPicPr>
        <p:blipFill rotWithShape="1">
          <a:blip r:embed="rId4">
            <a:extLst>
              <a:ext uri="{28A0092B-C50C-407E-A947-70E740481C1C}">
                <a14:useLocalDpi xmlns:a14="http://schemas.microsoft.com/office/drawing/2010/main" val="0"/>
              </a:ext>
            </a:extLst>
          </a:blip>
          <a:stretch/>
        </p:blipFill>
        <p:spPr>
          <a:xfrm>
            <a:off x="5375095" y="1300479"/>
            <a:ext cx="6698361" cy="4186476"/>
          </a:xfrm>
          <a:prstGeom prst="rect">
            <a:avLst/>
          </a:prstGeom>
        </p:spPr>
      </p:pic>
      <p:sp>
        <p:nvSpPr>
          <p:cNvPr id="5" name="Title 1"/>
          <p:cNvSpPr>
            <a:spLocks noGrp="1"/>
          </p:cNvSpPr>
          <p:nvPr>
            <p:ph type="title"/>
          </p:nvPr>
        </p:nvSpPr>
        <p:spPr>
          <a:xfrm>
            <a:off x="1723002" y="247457"/>
            <a:ext cx="10280072" cy="938995"/>
          </a:xfrm>
        </p:spPr>
        <p:txBody>
          <a:bodyPr/>
          <a:lstStyle/>
          <a:p>
            <a:r>
              <a:rPr lang="en-US" sz="3600" b="1" dirty="0">
                <a:solidFill>
                  <a:srgbClr val="002A4E"/>
                </a:solidFill>
                <a:latin typeface="Arial" panose="020B0604020202020204" pitchFamily="34" charset="0"/>
                <a:cs typeface="Arial" panose="020B0604020202020204" pitchFamily="34" charset="0"/>
              </a:rPr>
              <a:t>Pacific Northwest National Laboratory (PNNL)</a:t>
            </a:r>
            <a:endParaRPr lang="en-US" dirty="0">
              <a:solidFill>
                <a:srgbClr val="002A4E"/>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D8004CA1-E69B-4149-82B1-57B62ED88A60}"/>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10" name="Content Placeholder 2">
            <a:extLst>
              <a:ext uri="{FF2B5EF4-FFF2-40B4-BE49-F238E27FC236}">
                <a16:creationId xmlns:a16="http://schemas.microsoft.com/office/drawing/2014/main" id="{8A9E85F2-F1EE-41F9-BEB7-5C66FEFB2827}"/>
              </a:ext>
            </a:extLst>
          </p:cNvPr>
          <p:cNvSpPr>
            <a:spLocks noGrp="1"/>
          </p:cNvSpPr>
          <p:nvPr>
            <p:ph sz="half" idx="1"/>
          </p:nvPr>
        </p:nvSpPr>
        <p:spPr>
          <a:xfrm>
            <a:off x="443181" y="1363521"/>
            <a:ext cx="5415360" cy="4741698"/>
          </a:xfrm>
        </p:spPr>
        <p:txBody>
          <a:bodyPr>
            <a:normAutofit/>
          </a:bodyPr>
          <a:lstStyle/>
          <a:p>
            <a:r>
              <a:rPr lang="en-US" sz="2000" dirty="0">
                <a:latin typeface="Arial" panose="020B0604020202020204" pitchFamily="34" charset="0"/>
                <a:cs typeface="Arial" panose="020B0604020202020204" pitchFamily="34" charset="0"/>
              </a:rPr>
              <a:t>Core capabilities relevant to ETI:</a:t>
            </a:r>
          </a:p>
          <a:p>
            <a:pPr lvl="1"/>
            <a:r>
              <a:rPr lang="en-US" sz="1800" dirty="0">
                <a:latin typeface="Arial" panose="020B0604020202020204" pitchFamily="34" charset="0"/>
                <a:cs typeface="Arial" panose="020B0604020202020204" pitchFamily="34" charset="0"/>
              </a:rPr>
              <a:t>Nuclear sciences</a:t>
            </a:r>
          </a:p>
          <a:p>
            <a:pPr lvl="1"/>
            <a:r>
              <a:rPr lang="en-US" sz="1800" dirty="0">
                <a:latin typeface="Arial" panose="020B0604020202020204" pitchFamily="34" charset="0"/>
                <a:cs typeface="Arial" panose="020B0604020202020204" pitchFamily="34" charset="0"/>
                <a:hlinkClick r:id="rId5"/>
              </a:rPr>
              <a:t>Data analytics and machine learning</a:t>
            </a:r>
            <a:r>
              <a:rPr lang="en-US" sz="1800" dirty="0">
                <a:latin typeface="Arial" panose="020B0604020202020204" pitchFamily="34" charset="0"/>
                <a:cs typeface="Arial" panose="020B0604020202020204" pitchFamily="34" charset="0"/>
              </a:rPr>
              <a:t> / data visualization</a:t>
            </a:r>
          </a:p>
          <a:p>
            <a:pPr lvl="1"/>
            <a:r>
              <a:rPr lang="en-US" sz="1800" dirty="0">
                <a:latin typeface="Arial" panose="020B0604020202020204" pitchFamily="34" charset="0"/>
                <a:cs typeface="Arial" panose="020B0604020202020204" pitchFamily="34" charset="0"/>
              </a:rPr>
              <a:t>Operations research</a:t>
            </a:r>
          </a:p>
          <a:p>
            <a:pPr lvl="1"/>
            <a:r>
              <a:rPr lang="en-US" sz="1800" dirty="0">
                <a:latin typeface="Arial" panose="020B0604020202020204" pitchFamily="34" charset="0"/>
                <a:cs typeface="Arial" panose="020B0604020202020204" pitchFamily="34" charset="0"/>
              </a:rPr>
              <a:t>Biological / chemical sciences</a:t>
            </a:r>
          </a:p>
          <a:p>
            <a:r>
              <a:rPr lang="en-US" sz="2400" dirty="0">
                <a:latin typeface="Arial" panose="020B0604020202020204" pitchFamily="34" charset="0"/>
                <a:cs typeface="Arial" panose="020B0604020202020204" pitchFamily="34" charset="0"/>
              </a:rPr>
              <a:t>Key facilities relevant to ETI</a:t>
            </a:r>
          </a:p>
          <a:p>
            <a:pPr lvl="1"/>
            <a:r>
              <a:rPr lang="en-US" sz="1800" dirty="0">
                <a:latin typeface="Arial" panose="020B0604020202020204" pitchFamily="34" charset="0"/>
                <a:cs typeface="Arial" panose="020B0604020202020204" pitchFamily="34" charset="0"/>
                <a:hlinkClick r:id="rId6"/>
              </a:rPr>
              <a:t>Radiochemical Processing Laboratory's (RPL)</a:t>
            </a:r>
            <a:endParaRPr lang="en-US" sz="18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Cloud services / GPU clusters</a:t>
            </a:r>
          </a:p>
          <a:p>
            <a:pPr lvl="1"/>
            <a:r>
              <a:rPr lang="en-US" sz="1800" dirty="0">
                <a:latin typeface="Arial" panose="020B0604020202020204" pitchFamily="34" charset="0"/>
                <a:cs typeface="Arial" panose="020B0604020202020204" pitchFamily="34" charset="0"/>
                <a:hlinkClick r:id="rId7"/>
              </a:rPr>
              <a:t>Additional Scientific Facilities</a:t>
            </a:r>
            <a:r>
              <a:rPr lang="en-US" sz="1800" dirty="0">
                <a:latin typeface="Arial" panose="020B0604020202020204" pitchFamily="34" charset="0"/>
                <a:cs typeface="Arial" panose="020B0604020202020204" pitchFamily="34" charset="0"/>
              </a:rPr>
              <a:t> (see Luke Erikson’s presentation)</a:t>
            </a:r>
          </a:p>
          <a:p>
            <a:pPr lvl="1"/>
            <a:endParaRPr lang="en-US" sz="18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8BFE6CEB-E382-414A-A0B0-368182031ABB}"/>
              </a:ext>
            </a:extLst>
          </p:cNvPr>
          <p:cNvSpPr/>
          <p:nvPr/>
        </p:nvSpPr>
        <p:spPr>
          <a:xfrm>
            <a:off x="2577305" y="6385161"/>
            <a:ext cx="1779590" cy="369332"/>
          </a:xfrm>
          <a:prstGeom prst="rect">
            <a:avLst/>
          </a:prstGeom>
        </p:spPr>
        <p:txBody>
          <a:bodyPr wrap="none">
            <a:spAutoFit/>
          </a:bodyPr>
          <a:lstStyle/>
          <a:p>
            <a:r>
              <a:rPr lang="en-US" dirty="0">
                <a:solidFill>
                  <a:schemeClr val="bg1"/>
                </a:solidFill>
              </a:rPr>
              <a:t>PNNL-SA-148943</a:t>
            </a:r>
          </a:p>
        </p:txBody>
      </p:sp>
    </p:spTree>
    <p:extLst>
      <p:ext uri="{BB962C8B-B14F-4D97-AF65-F5344CB8AC3E}">
        <p14:creationId xmlns:p14="http://schemas.microsoft.com/office/powerpoint/2010/main" val="3948457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723002" y="247457"/>
            <a:ext cx="10280072" cy="938995"/>
          </a:xfrm>
        </p:spPr>
        <p:txBody>
          <a:bodyPr/>
          <a:lstStyle/>
          <a:p>
            <a:r>
              <a:rPr lang="en-US" sz="3600" b="1" dirty="0">
                <a:solidFill>
                  <a:srgbClr val="002A4E"/>
                </a:solidFill>
                <a:latin typeface="Arial" panose="020B0604020202020204" pitchFamily="34" charset="0"/>
                <a:cs typeface="Arial" panose="020B0604020202020204" pitchFamily="34" charset="0"/>
              </a:rPr>
              <a:t>Pacific Northwest National Laboratory (PNNL)</a:t>
            </a:r>
            <a:endParaRPr lang="en-US" dirty="0">
              <a:solidFill>
                <a:srgbClr val="002A4E"/>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D8004CA1-E69B-4149-82B1-57B62ED88A60}"/>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11" name="Content Placeholder 3">
            <a:extLst>
              <a:ext uri="{FF2B5EF4-FFF2-40B4-BE49-F238E27FC236}">
                <a16:creationId xmlns:a16="http://schemas.microsoft.com/office/drawing/2014/main" id="{2AC8EE1C-1662-4315-8BF5-9034D960ABCE}"/>
              </a:ext>
            </a:extLst>
          </p:cNvPr>
          <p:cNvSpPr txBox="1">
            <a:spLocks/>
          </p:cNvSpPr>
          <p:nvPr/>
        </p:nvSpPr>
        <p:spPr>
          <a:xfrm>
            <a:off x="716427" y="1605937"/>
            <a:ext cx="10990020" cy="453119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sz="2400" dirty="0">
                <a:latin typeface="Arial" panose="020B0604020202020204" pitchFamily="34" charset="0"/>
                <a:cs typeface="Arial" panose="020B0604020202020204" pitchFamily="34" charset="0"/>
              </a:rPr>
              <a:t>Key ETI TA1 related projects and programs</a:t>
            </a:r>
          </a:p>
          <a:p>
            <a:pPr lvl="1">
              <a:lnSpc>
                <a:spcPct val="80000"/>
              </a:lnSpc>
            </a:pPr>
            <a:r>
              <a:rPr lang="en-US" dirty="0">
                <a:latin typeface="Arial" panose="020B0604020202020204" pitchFamily="34" charset="0"/>
                <a:cs typeface="Arial" panose="020B0604020202020204" pitchFamily="34" charset="0"/>
              </a:rPr>
              <a:t>Advanced Data Analytics for Proliferation Detection (ADAPD)</a:t>
            </a:r>
          </a:p>
          <a:p>
            <a:pPr lvl="1">
              <a:lnSpc>
                <a:spcPct val="80000"/>
              </a:lnSpc>
            </a:pPr>
            <a:r>
              <a:rPr lang="en-US" dirty="0">
                <a:latin typeface="Arial" panose="020B0604020202020204" pitchFamily="34" charset="0"/>
                <a:cs typeface="Arial" panose="020B0604020202020204" pitchFamily="34" charset="0"/>
              </a:rPr>
              <a:t>Persistent Dynamics</a:t>
            </a:r>
          </a:p>
          <a:p>
            <a:pPr lvl="1">
              <a:lnSpc>
                <a:spcPct val="80000"/>
              </a:lnSpc>
            </a:pPr>
            <a:r>
              <a:rPr lang="en-US" dirty="0">
                <a:latin typeface="Arial" panose="020B0604020202020204" pitchFamily="34" charset="0"/>
                <a:cs typeface="Arial" panose="020B0604020202020204" pitchFamily="34" charset="0"/>
              </a:rPr>
              <a:t>Lab Directed Research and Development</a:t>
            </a:r>
          </a:p>
          <a:p>
            <a:pPr lvl="2">
              <a:lnSpc>
                <a:spcPct val="80000"/>
              </a:lnSpc>
            </a:pPr>
            <a:r>
              <a:rPr lang="en-US" sz="2400" dirty="0">
                <a:latin typeface="Arial" panose="020B0604020202020204" pitchFamily="34" charset="0"/>
                <a:cs typeface="Arial" panose="020B0604020202020204" pitchFamily="34" charset="0"/>
              </a:rPr>
              <a:t>MARS – Mathematics for Artificial Reasoning in Science</a:t>
            </a:r>
          </a:p>
          <a:p>
            <a:pPr>
              <a:lnSpc>
                <a:spcPct val="80000"/>
              </a:lnSpc>
            </a:pPr>
            <a:endParaRPr lang="en-US" sz="2400" dirty="0">
              <a:latin typeface="Arial" panose="020B0604020202020204" pitchFamily="34" charset="0"/>
              <a:cs typeface="Arial" panose="020B0604020202020204" pitchFamily="34" charset="0"/>
            </a:endParaRPr>
          </a:p>
          <a:p>
            <a:pPr>
              <a:lnSpc>
                <a:spcPct val="80000"/>
              </a:lnSpc>
            </a:pPr>
            <a:r>
              <a:rPr lang="en-US" sz="2400" dirty="0">
                <a:latin typeface="Arial" panose="020B0604020202020204" pitchFamily="34" charset="0"/>
                <a:cs typeface="Arial" panose="020B0604020202020204" pitchFamily="34" charset="0"/>
              </a:rPr>
              <a:t>Other thrust area projects</a:t>
            </a:r>
          </a:p>
          <a:p>
            <a:pPr lvl="1">
              <a:lnSpc>
                <a:spcPct val="80000"/>
              </a:lnSpc>
            </a:pPr>
            <a:r>
              <a:rPr lang="en-US" dirty="0">
                <a:latin typeface="Arial" panose="020B0604020202020204" pitchFamily="34" charset="0"/>
                <a:cs typeface="Arial" panose="020B0604020202020204" pitchFamily="34" charset="0"/>
              </a:rPr>
              <a:t>Optical spectroscopy combined with modeling to understand molten salt systems (TA2)</a:t>
            </a:r>
          </a:p>
          <a:p>
            <a:pPr lvl="1">
              <a:lnSpc>
                <a:spcPct val="80000"/>
              </a:lnSpc>
            </a:pPr>
            <a:r>
              <a:rPr lang="en-US" dirty="0">
                <a:latin typeface="Arial" panose="020B0604020202020204" pitchFamily="34" charset="0"/>
                <a:cs typeface="Arial" panose="020B0604020202020204" pitchFamily="34" charset="0"/>
              </a:rPr>
              <a:t>Biological sensors for stable isotope labelling (TA3)</a:t>
            </a:r>
          </a:p>
          <a:p>
            <a:pPr lvl="1">
              <a:lnSpc>
                <a:spcPct val="80000"/>
              </a:lnSpc>
            </a:pPr>
            <a:r>
              <a:rPr lang="en-US" dirty="0">
                <a:latin typeface="Arial" panose="020B0604020202020204" pitchFamily="34" charset="0"/>
                <a:cs typeface="Arial" panose="020B0604020202020204" pitchFamily="34" charset="0"/>
              </a:rPr>
              <a:t>…</a:t>
            </a:r>
          </a:p>
          <a:p>
            <a:pPr marL="457200" lvl="1" indent="0">
              <a:lnSpc>
                <a:spcPct val="80000"/>
              </a:lnSpc>
              <a:buNone/>
            </a:pPr>
            <a:endParaRPr lang="en-US"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3800377-67F4-4D2E-99BA-2F9C124C08B9}"/>
              </a:ext>
            </a:extLst>
          </p:cNvPr>
          <p:cNvSpPr/>
          <p:nvPr/>
        </p:nvSpPr>
        <p:spPr>
          <a:xfrm>
            <a:off x="2577305" y="6385161"/>
            <a:ext cx="1779590" cy="369332"/>
          </a:xfrm>
          <a:prstGeom prst="rect">
            <a:avLst/>
          </a:prstGeom>
        </p:spPr>
        <p:txBody>
          <a:bodyPr wrap="none">
            <a:spAutoFit/>
          </a:bodyPr>
          <a:lstStyle/>
          <a:p>
            <a:r>
              <a:rPr lang="en-US" dirty="0">
                <a:solidFill>
                  <a:schemeClr val="bg1"/>
                </a:solidFill>
              </a:rPr>
              <a:t>PNNL-SA-148943</a:t>
            </a:r>
          </a:p>
        </p:txBody>
      </p:sp>
    </p:spTree>
    <p:extLst>
      <p:ext uri="{BB962C8B-B14F-4D97-AF65-F5344CB8AC3E}">
        <p14:creationId xmlns:p14="http://schemas.microsoft.com/office/powerpoint/2010/main" val="2951804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DE61119-3EFB-F74D-BAA8-B7582F1E4509}"/>
              </a:ext>
            </a:extLst>
          </p:cNvPr>
          <p:cNvSpPr txBox="1"/>
          <p:nvPr/>
        </p:nvSpPr>
        <p:spPr>
          <a:xfrm>
            <a:off x="345725" y="3575081"/>
            <a:ext cx="8830001" cy="1777410"/>
          </a:xfrm>
          <a:prstGeom prst="rect">
            <a:avLst/>
          </a:prstGeom>
          <a:noFill/>
          <a:ln>
            <a:noFill/>
          </a:ln>
        </p:spPr>
        <p:txBody>
          <a:bodyPr wrap="square" rtlCol="0">
            <a:spAutoFit/>
          </a:bodyPr>
          <a:lstStyle/>
          <a:p>
            <a:pPr>
              <a:defRPr/>
            </a:pPr>
            <a:r>
              <a:rPr lang="en-US" sz="2200" dirty="0">
                <a:solidFill>
                  <a:prstClr val="black"/>
                </a:solidFill>
                <a:latin typeface="Calibri" panose="020F0502020204030204" pitchFamily="34" charset="0"/>
              </a:rPr>
              <a:t>To do this, ADAPD will bring together </a:t>
            </a:r>
          </a:p>
          <a:p>
            <a:pPr marL="800080" lvl="1" indent="-342891">
              <a:spcBef>
                <a:spcPts val="300"/>
              </a:spcBef>
              <a:buFont typeface="Arial" panose="020B0604020202020204" pitchFamily="34" charset="0"/>
              <a:buChar char="•"/>
              <a:defRPr/>
            </a:pPr>
            <a:r>
              <a:rPr lang="en-US" sz="2000" dirty="0">
                <a:solidFill>
                  <a:prstClr val="black"/>
                </a:solidFill>
                <a:latin typeface="Calibri" panose="020F0502020204030204" pitchFamily="34" charset="0"/>
              </a:rPr>
              <a:t>Rapidly advancing capabilities in data science</a:t>
            </a:r>
          </a:p>
          <a:p>
            <a:pPr marL="800080" lvl="1" indent="-342891">
              <a:spcBef>
                <a:spcPts val="300"/>
              </a:spcBef>
              <a:buFont typeface="Arial" panose="020B0604020202020204" pitchFamily="34" charset="0"/>
              <a:buChar char="•"/>
              <a:defRPr/>
            </a:pPr>
            <a:r>
              <a:rPr lang="en-US" sz="2000" dirty="0">
                <a:solidFill>
                  <a:prstClr val="black"/>
                </a:solidFill>
                <a:latin typeface="Calibri" panose="020F0502020204030204" pitchFamily="34" charset="0"/>
              </a:rPr>
              <a:t>Deep DOE/NNSA Subject Matter Expertise on nuclear weapons development</a:t>
            </a:r>
          </a:p>
          <a:p>
            <a:pPr marL="800080" lvl="1" indent="-342891">
              <a:spcBef>
                <a:spcPts val="300"/>
              </a:spcBef>
              <a:buFont typeface="Arial" panose="020B0604020202020204" pitchFamily="34" charset="0"/>
              <a:buChar char="•"/>
              <a:defRPr/>
            </a:pPr>
            <a:r>
              <a:rPr lang="en-US" sz="2000" dirty="0">
                <a:solidFill>
                  <a:prstClr val="black"/>
                </a:solidFill>
                <a:latin typeface="Calibri" panose="020F0502020204030204" pitchFamily="34" charset="0"/>
              </a:rPr>
              <a:t>Unique DNN R&amp;D testbeds and experimental data </a:t>
            </a:r>
          </a:p>
        </p:txBody>
      </p:sp>
      <p:sp>
        <p:nvSpPr>
          <p:cNvPr id="3" name="TextBox 2">
            <a:extLst>
              <a:ext uri="{FF2B5EF4-FFF2-40B4-BE49-F238E27FC236}">
                <a16:creationId xmlns:a16="http://schemas.microsoft.com/office/drawing/2014/main" id="{3C289A06-1E91-774E-88E8-FC22781ED315}"/>
              </a:ext>
            </a:extLst>
          </p:cNvPr>
          <p:cNvSpPr txBox="1"/>
          <p:nvPr/>
        </p:nvSpPr>
        <p:spPr>
          <a:xfrm>
            <a:off x="345725" y="1505509"/>
            <a:ext cx="7826830" cy="1908215"/>
          </a:xfrm>
          <a:prstGeom prst="rect">
            <a:avLst/>
          </a:prstGeom>
          <a:noFill/>
        </p:spPr>
        <p:txBody>
          <a:bodyPr wrap="square" rtlCol="0">
            <a:spAutoFit/>
          </a:bodyPr>
          <a:lstStyle/>
          <a:p>
            <a:r>
              <a:rPr lang="en-US" sz="2200" dirty="0">
                <a:solidFill>
                  <a:prstClr val="black"/>
                </a:solidFill>
                <a:latin typeface="Calibri" panose="020F0502020204030204"/>
              </a:rPr>
              <a:t>One of the most critical objectives of nuclear proliferation R&amp;D is to improve early-warning capabilities.</a:t>
            </a:r>
          </a:p>
          <a:p>
            <a:pPr algn="ctr">
              <a:spcBef>
                <a:spcPts val="1800"/>
              </a:spcBef>
            </a:pPr>
            <a:r>
              <a:rPr lang="en-US" sz="2200" b="1" dirty="0">
                <a:solidFill>
                  <a:prstClr val="black"/>
                </a:solidFill>
                <a:latin typeface="Calibri" panose="020F0502020204030204"/>
              </a:rPr>
              <a:t>The central idea:  </a:t>
            </a:r>
          </a:p>
          <a:p>
            <a:pPr algn="ctr">
              <a:spcBef>
                <a:spcPts val="1800"/>
              </a:spcBef>
            </a:pPr>
            <a:r>
              <a:rPr lang="en-US" sz="2200" b="1" dirty="0">
                <a:solidFill>
                  <a:prstClr val="black"/>
                </a:solidFill>
                <a:latin typeface="Calibri" panose="020F0502020204030204"/>
              </a:rPr>
              <a:t>Integrated exploitation of all relevant information</a:t>
            </a:r>
            <a:endParaRPr lang="en-US" sz="2200" dirty="0">
              <a:solidFill>
                <a:prstClr val="black"/>
              </a:solidFill>
              <a:latin typeface="Calibri" panose="020F0502020204030204"/>
            </a:endParaRPr>
          </a:p>
        </p:txBody>
      </p:sp>
      <p:sp>
        <p:nvSpPr>
          <p:cNvPr id="8" name="Title 1">
            <a:extLst>
              <a:ext uri="{FF2B5EF4-FFF2-40B4-BE49-F238E27FC236}">
                <a16:creationId xmlns:a16="http://schemas.microsoft.com/office/drawing/2014/main" id="{7A8B505D-EB00-4870-B836-C422725B0252}"/>
              </a:ext>
            </a:extLst>
          </p:cNvPr>
          <p:cNvSpPr txBox="1">
            <a:spLocks/>
          </p:cNvSpPr>
          <p:nvPr/>
        </p:nvSpPr>
        <p:spPr>
          <a:xfrm>
            <a:off x="1920287" y="233453"/>
            <a:ext cx="11628027" cy="1228907"/>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defTabSz="914377"/>
            <a:r>
              <a:rPr lang="en-US" sz="4000" dirty="0">
                <a:solidFill>
                  <a:schemeClr val="accent1">
                    <a:lumMod val="50000"/>
                  </a:schemeClr>
                </a:solidFill>
              </a:rPr>
              <a:t>ADAPD’s focus is Early Detection of </a:t>
            </a:r>
          </a:p>
          <a:p>
            <a:pPr defTabSz="914377"/>
            <a:r>
              <a:rPr lang="en-US" sz="4000" dirty="0">
                <a:solidFill>
                  <a:schemeClr val="accent1">
                    <a:lumMod val="50000"/>
                  </a:schemeClr>
                </a:solidFill>
              </a:rPr>
              <a:t>Low-Profile Nuclear Proliferation</a:t>
            </a:r>
          </a:p>
        </p:txBody>
      </p:sp>
      <p:pic>
        <p:nvPicPr>
          <p:cNvPr id="4" name="Picture 3" descr="A picture containing text&#10;&#10;Description automatically generated">
            <a:extLst>
              <a:ext uri="{FF2B5EF4-FFF2-40B4-BE49-F238E27FC236}">
                <a16:creationId xmlns:a16="http://schemas.microsoft.com/office/drawing/2014/main" id="{17EF59EA-279F-4DAE-BCA4-2686703C7474}"/>
              </a:ext>
            </a:extLst>
          </p:cNvPr>
          <p:cNvPicPr>
            <a:picLocks noChangeAspect="1"/>
          </p:cNvPicPr>
          <p:nvPr/>
        </p:nvPicPr>
        <p:blipFill>
          <a:blip r:embed="rId3"/>
          <a:stretch>
            <a:fillRect/>
          </a:stretch>
        </p:blipFill>
        <p:spPr>
          <a:xfrm>
            <a:off x="8172555" y="1505509"/>
            <a:ext cx="3693380" cy="5162023"/>
          </a:xfrm>
          <a:prstGeom prst="rect">
            <a:avLst/>
          </a:prstGeom>
        </p:spPr>
      </p:pic>
      <p:sp>
        <p:nvSpPr>
          <p:cNvPr id="7" name="Rectangle 6">
            <a:extLst>
              <a:ext uri="{FF2B5EF4-FFF2-40B4-BE49-F238E27FC236}">
                <a16:creationId xmlns:a16="http://schemas.microsoft.com/office/drawing/2014/main" id="{92FBB06F-C00C-4FDF-8367-AE20A5159274}"/>
              </a:ext>
            </a:extLst>
          </p:cNvPr>
          <p:cNvSpPr/>
          <p:nvPr/>
        </p:nvSpPr>
        <p:spPr>
          <a:xfrm>
            <a:off x="2577305" y="6385161"/>
            <a:ext cx="1779590" cy="369332"/>
          </a:xfrm>
          <a:prstGeom prst="rect">
            <a:avLst/>
          </a:prstGeom>
        </p:spPr>
        <p:txBody>
          <a:bodyPr wrap="none">
            <a:spAutoFit/>
          </a:bodyPr>
          <a:lstStyle/>
          <a:p>
            <a:r>
              <a:rPr lang="en-US" dirty="0">
                <a:solidFill>
                  <a:schemeClr val="bg1"/>
                </a:solidFill>
              </a:rPr>
              <a:t>PNNL-SA-148943</a:t>
            </a:r>
          </a:p>
        </p:txBody>
      </p:sp>
    </p:spTree>
    <p:extLst>
      <p:ext uri="{BB962C8B-B14F-4D97-AF65-F5344CB8AC3E}">
        <p14:creationId xmlns:p14="http://schemas.microsoft.com/office/powerpoint/2010/main" val="2537515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4CE2D5-9095-4EE7-8595-983B355863D7}"/>
              </a:ext>
            </a:extLst>
          </p:cNvPr>
          <p:cNvSpPr/>
          <p:nvPr/>
        </p:nvSpPr>
        <p:spPr>
          <a:xfrm>
            <a:off x="7421526" y="1304364"/>
            <a:ext cx="4529469" cy="435133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D8004CA1-E69B-4149-82B1-57B62ED88A60}"/>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2" name="Title 1">
            <a:extLst>
              <a:ext uri="{FF2B5EF4-FFF2-40B4-BE49-F238E27FC236}">
                <a16:creationId xmlns:a16="http://schemas.microsoft.com/office/drawing/2014/main" id="{71FD6F5C-BEB5-43BB-AA71-E45D6322DB5E}"/>
              </a:ext>
            </a:extLst>
          </p:cNvPr>
          <p:cNvSpPr>
            <a:spLocks noGrp="1"/>
          </p:cNvSpPr>
          <p:nvPr>
            <p:ph type="title"/>
          </p:nvPr>
        </p:nvSpPr>
        <p:spPr>
          <a:xfrm>
            <a:off x="472808" y="156629"/>
            <a:ext cx="10515600" cy="1325563"/>
          </a:xfrm>
        </p:spPr>
        <p:txBody>
          <a:bodyPr>
            <a:normAutofit/>
          </a:bodyPr>
          <a:lstStyle/>
          <a:p>
            <a:pPr algn="ctr"/>
            <a:r>
              <a:rPr lang="en-US" sz="5400" b="1" dirty="0">
                <a:solidFill>
                  <a:schemeClr val="accent1">
                    <a:lumMod val="50000"/>
                  </a:schemeClr>
                </a:solidFill>
              </a:rPr>
              <a:t>Persistent Dynamics Venture</a:t>
            </a:r>
          </a:p>
        </p:txBody>
      </p:sp>
      <p:sp>
        <p:nvSpPr>
          <p:cNvPr id="3" name="Content Placeholder 2">
            <a:extLst>
              <a:ext uri="{FF2B5EF4-FFF2-40B4-BE49-F238E27FC236}">
                <a16:creationId xmlns:a16="http://schemas.microsoft.com/office/drawing/2014/main" id="{0DD2672C-B29D-44CB-A10B-6C742D395804}"/>
              </a:ext>
            </a:extLst>
          </p:cNvPr>
          <p:cNvSpPr>
            <a:spLocks noGrp="1"/>
          </p:cNvSpPr>
          <p:nvPr>
            <p:ph idx="1"/>
          </p:nvPr>
        </p:nvSpPr>
        <p:spPr>
          <a:xfrm>
            <a:off x="472808" y="1449115"/>
            <a:ext cx="6966098" cy="4351338"/>
          </a:xfrm>
        </p:spPr>
        <p:txBody>
          <a:bodyPr>
            <a:normAutofit fontScale="92500" lnSpcReduction="20000"/>
          </a:bodyPr>
          <a:lstStyle/>
          <a:p>
            <a:r>
              <a:rPr lang="en-US" dirty="0"/>
              <a:t>Six laboratory research venture funded by NNSA/DNN R&amp;D Remote Sensing Portfolio to develop a multi-sensor ‘persistent’ capability</a:t>
            </a:r>
          </a:p>
          <a:p>
            <a:r>
              <a:rPr lang="en-US" dirty="0"/>
              <a:t>Includes research activities in:</a:t>
            </a:r>
          </a:p>
          <a:p>
            <a:pPr lvl="1"/>
            <a:r>
              <a:rPr lang="en-US" dirty="0"/>
              <a:t>Sensor information reduction</a:t>
            </a:r>
          </a:p>
          <a:p>
            <a:pPr lvl="1"/>
            <a:r>
              <a:rPr lang="en-US" dirty="0"/>
              <a:t>Fuel cycle process and activity modeling</a:t>
            </a:r>
          </a:p>
          <a:p>
            <a:pPr lvl="1"/>
            <a:r>
              <a:rPr lang="en-US" dirty="0"/>
              <a:t>Robust middleware computing environments</a:t>
            </a:r>
          </a:p>
          <a:p>
            <a:pPr lvl="1"/>
            <a:r>
              <a:rPr lang="en-US" dirty="0"/>
              <a:t>Inference algorithms:</a:t>
            </a:r>
          </a:p>
          <a:p>
            <a:pPr lvl="2"/>
            <a:r>
              <a:rPr lang="en-US" dirty="0"/>
              <a:t>Which processes are active?</a:t>
            </a:r>
          </a:p>
          <a:p>
            <a:pPr lvl="2"/>
            <a:r>
              <a:rPr lang="en-US" dirty="0"/>
              <a:t>Value of information</a:t>
            </a:r>
          </a:p>
          <a:p>
            <a:pPr lvl="2"/>
            <a:r>
              <a:rPr lang="en-US" dirty="0"/>
              <a:t>Machine learning applications</a:t>
            </a:r>
          </a:p>
          <a:p>
            <a:r>
              <a:rPr lang="en-US" dirty="0"/>
              <a:t>Goal:  2022 design and test a prototype software system</a:t>
            </a:r>
          </a:p>
        </p:txBody>
      </p:sp>
      <p:pic>
        <p:nvPicPr>
          <p:cNvPr id="5" name="Picture 4">
            <a:extLst>
              <a:ext uri="{FF2B5EF4-FFF2-40B4-BE49-F238E27FC236}">
                <a16:creationId xmlns:a16="http://schemas.microsoft.com/office/drawing/2014/main" id="{0F9881AC-7C98-4F24-BFBE-CC7A29D9262C}"/>
              </a:ext>
            </a:extLst>
          </p:cNvPr>
          <p:cNvPicPr/>
          <p:nvPr/>
        </p:nvPicPr>
        <p:blipFill rotWithShape="1">
          <a:blip r:embed="rId3" cstate="hqprint">
            <a:extLst>
              <a:ext uri="{28A0092B-C50C-407E-A947-70E740481C1C}">
                <a14:useLocalDpi xmlns:a14="http://schemas.microsoft.com/office/drawing/2010/main"/>
              </a:ext>
            </a:extLst>
          </a:blip>
          <a:srcRect/>
          <a:stretch/>
        </p:blipFill>
        <p:spPr>
          <a:xfrm>
            <a:off x="7723019" y="1660021"/>
            <a:ext cx="3943863" cy="3699458"/>
          </a:xfrm>
          <a:prstGeom prst="rect">
            <a:avLst/>
          </a:prstGeom>
          <a:noFill/>
          <a:ln>
            <a:noFill/>
          </a:ln>
          <a:effectLst/>
        </p:spPr>
      </p:pic>
      <p:sp>
        <p:nvSpPr>
          <p:cNvPr id="8" name="Rectangle 7">
            <a:extLst>
              <a:ext uri="{FF2B5EF4-FFF2-40B4-BE49-F238E27FC236}">
                <a16:creationId xmlns:a16="http://schemas.microsoft.com/office/drawing/2014/main" id="{3712ED91-EB01-45E9-AAAE-28599D9B4159}"/>
              </a:ext>
            </a:extLst>
          </p:cNvPr>
          <p:cNvSpPr/>
          <p:nvPr/>
        </p:nvSpPr>
        <p:spPr>
          <a:xfrm>
            <a:off x="2577305" y="6385161"/>
            <a:ext cx="1779590" cy="369332"/>
          </a:xfrm>
          <a:prstGeom prst="rect">
            <a:avLst/>
          </a:prstGeom>
        </p:spPr>
        <p:txBody>
          <a:bodyPr wrap="none">
            <a:spAutoFit/>
          </a:bodyPr>
          <a:lstStyle/>
          <a:p>
            <a:r>
              <a:rPr lang="en-US" dirty="0">
                <a:solidFill>
                  <a:schemeClr val="bg1"/>
                </a:solidFill>
              </a:rPr>
              <a:t>PNNL-SA-148943</a:t>
            </a:r>
          </a:p>
        </p:txBody>
      </p:sp>
    </p:spTree>
    <p:extLst>
      <p:ext uri="{BB962C8B-B14F-4D97-AF65-F5344CB8AC3E}">
        <p14:creationId xmlns:p14="http://schemas.microsoft.com/office/powerpoint/2010/main" val="581169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8004CA1-E69B-4149-82B1-57B62ED88A60}"/>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2" name="Title 1">
            <a:extLst>
              <a:ext uri="{FF2B5EF4-FFF2-40B4-BE49-F238E27FC236}">
                <a16:creationId xmlns:a16="http://schemas.microsoft.com/office/drawing/2014/main" id="{8B92DAFD-6958-4A04-98E3-9C8717E77229}"/>
              </a:ext>
            </a:extLst>
          </p:cNvPr>
          <p:cNvSpPr>
            <a:spLocks noGrp="1"/>
          </p:cNvSpPr>
          <p:nvPr>
            <p:ph type="title"/>
          </p:nvPr>
        </p:nvSpPr>
        <p:spPr>
          <a:xfrm>
            <a:off x="1761014" y="365124"/>
            <a:ext cx="10515600" cy="1325563"/>
          </a:xfrm>
        </p:spPr>
        <p:txBody>
          <a:bodyPr/>
          <a:lstStyle/>
          <a:p>
            <a:pPr algn="l"/>
            <a:r>
              <a:rPr lang="en-US" b="1" dirty="0">
                <a:solidFill>
                  <a:schemeClr val="accent1">
                    <a:lumMod val="50000"/>
                  </a:schemeClr>
                </a:solidFill>
              </a:rPr>
              <a:t>Mathematics for Artificial Reasoning </a:t>
            </a:r>
            <a:br>
              <a:rPr lang="en-US" b="1" dirty="0">
                <a:solidFill>
                  <a:schemeClr val="accent1">
                    <a:lumMod val="50000"/>
                  </a:schemeClr>
                </a:solidFill>
              </a:rPr>
            </a:br>
            <a:r>
              <a:rPr lang="en-US" b="1" dirty="0">
                <a:solidFill>
                  <a:schemeClr val="accent1">
                    <a:lumMod val="50000"/>
                  </a:schemeClr>
                </a:solidFill>
              </a:rPr>
              <a:t>in Science (MARS LDRD)</a:t>
            </a:r>
          </a:p>
        </p:txBody>
      </p:sp>
      <p:sp>
        <p:nvSpPr>
          <p:cNvPr id="3" name="Content Placeholder 2">
            <a:extLst>
              <a:ext uri="{FF2B5EF4-FFF2-40B4-BE49-F238E27FC236}">
                <a16:creationId xmlns:a16="http://schemas.microsoft.com/office/drawing/2014/main" id="{4BF4EEBB-7D8D-4815-962D-C42AE1AE7432}"/>
              </a:ext>
            </a:extLst>
          </p:cNvPr>
          <p:cNvSpPr>
            <a:spLocks noGrp="1"/>
          </p:cNvSpPr>
          <p:nvPr>
            <p:ph idx="1"/>
          </p:nvPr>
        </p:nvSpPr>
        <p:spPr>
          <a:xfrm>
            <a:off x="656337" y="1940826"/>
            <a:ext cx="10515600" cy="4351338"/>
          </a:xfrm>
        </p:spPr>
        <p:txBody>
          <a:bodyPr>
            <a:normAutofit/>
          </a:bodyPr>
          <a:lstStyle/>
          <a:p>
            <a:r>
              <a:rPr lang="en-US" sz="2400" dirty="0"/>
              <a:t>Challenge 1: Transparency</a:t>
            </a:r>
            <a:br>
              <a:rPr lang="en-US" sz="2400" dirty="0"/>
            </a:br>
            <a:r>
              <a:rPr lang="en-US" sz="2000" i="1" dirty="0"/>
              <a:t>How might we build AI systems that provide interpretable, defensible explanations that are rooted in the language and concepts of science models?</a:t>
            </a:r>
            <a:endParaRPr lang="en-US" sz="2000" dirty="0"/>
          </a:p>
          <a:p>
            <a:r>
              <a:rPr lang="en-US" sz="2400" dirty="0"/>
              <a:t>Challenge 2: Autonomy</a:t>
            </a:r>
            <a:br>
              <a:rPr lang="en-US" sz="2400" dirty="0"/>
            </a:br>
            <a:r>
              <a:rPr lang="en-US" sz="2000" i="1" dirty="0"/>
              <a:t>How might we design AI systems that provide trusted autonomy and strategic reasoning under unanticipated conditions so that such systems can still maximize their chance of achieving their scientific objectives?</a:t>
            </a:r>
          </a:p>
          <a:p>
            <a:r>
              <a:rPr lang="en-US" sz="2400" dirty="0"/>
              <a:t>Challenge 3: Domain Aware</a:t>
            </a:r>
            <a:br>
              <a:rPr lang="en-US" sz="2400" dirty="0"/>
            </a:br>
            <a:r>
              <a:rPr lang="en-US" sz="2000" i="1" dirty="0"/>
              <a:t>How might we design AI systems to become more aware of the domain science that underlies the phenomena so that predictions and reasoning are informed by physical laws and limitations?</a:t>
            </a:r>
          </a:p>
        </p:txBody>
      </p:sp>
      <p:sp>
        <p:nvSpPr>
          <p:cNvPr id="5" name="Rectangle 4">
            <a:extLst>
              <a:ext uri="{FF2B5EF4-FFF2-40B4-BE49-F238E27FC236}">
                <a16:creationId xmlns:a16="http://schemas.microsoft.com/office/drawing/2014/main" id="{38FA52B2-E2D1-46BA-A55A-78718A6B58A8}"/>
              </a:ext>
            </a:extLst>
          </p:cNvPr>
          <p:cNvSpPr/>
          <p:nvPr/>
        </p:nvSpPr>
        <p:spPr>
          <a:xfrm>
            <a:off x="2577305" y="6385161"/>
            <a:ext cx="1779590" cy="369332"/>
          </a:xfrm>
          <a:prstGeom prst="rect">
            <a:avLst/>
          </a:prstGeom>
        </p:spPr>
        <p:txBody>
          <a:bodyPr wrap="none">
            <a:spAutoFit/>
          </a:bodyPr>
          <a:lstStyle/>
          <a:p>
            <a:r>
              <a:rPr lang="en-US" dirty="0">
                <a:solidFill>
                  <a:schemeClr val="bg1"/>
                </a:solidFill>
              </a:rPr>
              <a:t>PNNL-SA-148943</a:t>
            </a:r>
          </a:p>
        </p:txBody>
      </p:sp>
    </p:spTree>
    <p:extLst>
      <p:ext uri="{BB962C8B-B14F-4D97-AF65-F5344CB8AC3E}">
        <p14:creationId xmlns:p14="http://schemas.microsoft.com/office/powerpoint/2010/main" val="2732719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723002" y="247457"/>
            <a:ext cx="10280072" cy="938995"/>
          </a:xfrm>
        </p:spPr>
        <p:txBody>
          <a:bodyPr/>
          <a:lstStyle/>
          <a:p>
            <a:r>
              <a:rPr lang="en-US" sz="3600" b="1" dirty="0">
                <a:solidFill>
                  <a:srgbClr val="002A4E"/>
                </a:solidFill>
                <a:latin typeface="Arial" panose="020B0604020202020204" pitchFamily="34" charset="0"/>
                <a:cs typeface="Arial" panose="020B0604020202020204" pitchFamily="34" charset="0"/>
              </a:rPr>
              <a:t>Student Opportunities at PNNL</a:t>
            </a:r>
            <a:endParaRPr lang="en-US" dirty="0">
              <a:solidFill>
                <a:srgbClr val="002A4E"/>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D8004CA1-E69B-4149-82B1-57B62ED88A60}"/>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11" name="Content Placeholder 3">
            <a:extLst>
              <a:ext uri="{FF2B5EF4-FFF2-40B4-BE49-F238E27FC236}">
                <a16:creationId xmlns:a16="http://schemas.microsoft.com/office/drawing/2014/main" id="{2AC8EE1C-1662-4315-8BF5-9034D960ABCE}"/>
              </a:ext>
            </a:extLst>
          </p:cNvPr>
          <p:cNvSpPr txBox="1">
            <a:spLocks/>
          </p:cNvSpPr>
          <p:nvPr/>
        </p:nvSpPr>
        <p:spPr>
          <a:xfrm>
            <a:off x="771110" y="1097939"/>
            <a:ext cx="10649779" cy="4797953"/>
          </a:xfrm>
          <a:prstGeom prst="rect">
            <a:avLst/>
          </a:prstGeom>
        </p:spPr>
        <p:txBody>
          <a:bodyP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endParaRPr lang="en-US" dirty="0">
              <a:latin typeface="Arial" panose="020B0604020202020204" pitchFamily="34" charset="0"/>
              <a:cs typeface="Arial" panose="020B0604020202020204" pitchFamily="34" charset="0"/>
              <a:hlinkClick r:id="rId3"/>
            </a:endParaRPr>
          </a:p>
          <a:p>
            <a:r>
              <a:rPr lang="en-US" sz="4200" dirty="0"/>
              <a:t>With Consortium Funding – there are plenty of relevant projects/research to work </a:t>
            </a:r>
          </a:p>
          <a:p>
            <a:endParaRPr lang="en-US" sz="4200" dirty="0"/>
          </a:p>
          <a:p>
            <a:pPr marL="0" indent="0">
              <a:lnSpc>
                <a:spcPct val="80000"/>
              </a:lnSpc>
              <a:buNone/>
            </a:pPr>
            <a:r>
              <a:rPr lang="en-US" sz="4200" dirty="0"/>
              <a:t>Or (deadlines vary)</a:t>
            </a:r>
          </a:p>
          <a:p>
            <a:pPr marL="0" indent="0">
              <a:lnSpc>
                <a:spcPct val="80000"/>
              </a:lnSpc>
              <a:buNone/>
            </a:pPr>
            <a:endParaRPr lang="en-US" sz="2900" dirty="0">
              <a:cs typeface="Arial" panose="020B0604020202020204" pitchFamily="34" charset="0"/>
            </a:endParaRPr>
          </a:p>
          <a:p>
            <a:pPr>
              <a:lnSpc>
                <a:spcPct val="80000"/>
              </a:lnSpc>
            </a:pPr>
            <a:r>
              <a:rPr lang="en-US" sz="4200" dirty="0">
                <a:hlinkClick r:id="rId3">
                  <a:extLst>
                    <a:ext uri="{A12FA001-AC4F-418D-AE19-62706E023703}">
                      <ahyp:hlinkClr xmlns:ahyp="http://schemas.microsoft.com/office/drawing/2018/hyperlinkcolor" val="tx"/>
                    </a:ext>
                  </a:extLst>
                </a:hlinkClick>
              </a:rPr>
              <a:t>Internships for graduate students</a:t>
            </a:r>
            <a:endParaRPr lang="en-US" sz="4200" dirty="0"/>
          </a:p>
          <a:p>
            <a:pPr lvl="1"/>
            <a:r>
              <a:rPr lang="en-US" sz="4000" dirty="0"/>
              <a:t>National Security Internship Program (NSIP)</a:t>
            </a:r>
          </a:p>
          <a:p>
            <a:pPr lvl="2"/>
            <a:r>
              <a:rPr lang="en-US" sz="3600" dirty="0"/>
              <a:t>PNNL funded summer and co-op internships</a:t>
            </a:r>
          </a:p>
          <a:p>
            <a:pPr lvl="1"/>
            <a:r>
              <a:rPr lang="en-US" sz="4000" dirty="0"/>
              <a:t>Alternate Sponsored Fellows (ASF)</a:t>
            </a:r>
          </a:p>
          <a:p>
            <a:pPr lvl="2"/>
            <a:r>
              <a:rPr lang="en-US" sz="3600" dirty="0"/>
              <a:t>Mechanism for externally funded internships such as ETI student fellows</a:t>
            </a:r>
          </a:p>
          <a:p>
            <a:pPr>
              <a:lnSpc>
                <a:spcPct val="80000"/>
              </a:lnSpc>
            </a:pPr>
            <a:r>
              <a:rPr lang="en-US" sz="4200" dirty="0"/>
              <a:t>Other relevant programs/information</a:t>
            </a:r>
          </a:p>
          <a:p>
            <a:pPr lvl="1"/>
            <a:r>
              <a:rPr lang="en-US" sz="4000" dirty="0">
                <a:hlinkClick r:id="rId4">
                  <a:extLst>
                    <a:ext uri="{A12FA001-AC4F-418D-AE19-62706E023703}">
                      <ahyp:hlinkClr xmlns:ahyp="http://schemas.microsoft.com/office/drawing/2018/hyperlinkcolor" val="tx"/>
                    </a:ext>
                  </a:extLst>
                </a:hlinkClick>
              </a:rPr>
              <a:t>NNSA Graduate Fellowship Program (NGFP)</a:t>
            </a:r>
            <a:endParaRPr lang="en-US" sz="4000" dirty="0"/>
          </a:p>
          <a:p>
            <a:pPr lvl="1"/>
            <a:r>
              <a:rPr lang="en-US" sz="4000" dirty="0"/>
              <a:t>Additional summer courses available</a:t>
            </a:r>
          </a:p>
          <a:p>
            <a:pPr lvl="2"/>
            <a:r>
              <a:rPr lang="en-US" sz="3600" dirty="0"/>
              <a:t>Data Science for Safeguards Practitioners (every other summer)</a:t>
            </a:r>
          </a:p>
          <a:p>
            <a:pPr lvl="2"/>
            <a:r>
              <a:rPr lang="en-US" sz="3600" dirty="0"/>
              <a:t>Radiation Detection for Nuclear Security</a:t>
            </a:r>
          </a:p>
          <a:p>
            <a:pPr lvl="2"/>
            <a:r>
              <a:rPr lang="en-US" sz="3600" dirty="0"/>
              <a:t>Nonproliferation and International Safeguards Summer Course</a:t>
            </a:r>
          </a:p>
          <a:p>
            <a:pPr lvl="1"/>
            <a:r>
              <a:rPr lang="en-US" sz="4000" dirty="0"/>
              <a:t>Joint faculty assignments</a:t>
            </a:r>
          </a:p>
        </p:txBody>
      </p:sp>
      <p:sp>
        <p:nvSpPr>
          <p:cNvPr id="2" name="Rectangle 1">
            <a:extLst>
              <a:ext uri="{FF2B5EF4-FFF2-40B4-BE49-F238E27FC236}">
                <a16:creationId xmlns:a16="http://schemas.microsoft.com/office/drawing/2014/main" id="{4CBDE36A-A3DC-49FE-AD81-81C3562B9ED7}"/>
              </a:ext>
            </a:extLst>
          </p:cNvPr>
          <p:cNvSpPr/>
          <p:nvPr/>
        </p:nvSpPr>
        <p:spPr>
          <a:xfrm>
            <a:off x="7796742" y="2423502"/>
            <a:ext cx="3915239" cy="369332"/>
          </a:xfrm>
          <a:prstGeom prst="rect">
            <a:avLst/>
          </a:prstGeom>
        </p:spPr>
        <p:txBody>
          <a:bodyPr wrap="none">
            <a:spAutoFit/>
          </a:bodyPr>
          <a:lstStyle/>
          <a:p>
            <a:r>
              <a:rPr lang="en-US" dirty="0">
                <a:hlinkClick r:id="rId3"/>
              </a:rPr>
              <a:t>https://www.pnnl.gov/stem-internships</a:t>
            </a:r>
            <a:endParaRPr lang="en-US" dirty="0"/>
          </a:p>
        </p:txBody>
      </p:sp>
      <p:sp>
        <p:nvSpPr>
          <p:cNvPr id="3" name="Rectangle 2">
            <a:extLst>
              <a:ext uri="{FF2B5EF4-FFF2-40B4-BE49-F238E27FC236}">
                <a16:creationId xmlns:a16="http://schemas.microsoft.com/office/drawing/2014/main" id="{EDF740D4-C528-4F0B-9F36-064F0D00AF9C}"/>
              </a:ext>
            </a:extLst>
          </p:cNvPr>
          <p:cNvSpPr/>
          <p:nvPr/>
        </p:nvSpPr>
        <p:spPr>
          <a:xfrm>
            <a:off x="9300271" y="3975854"/>
            <a:ext cx="2181751" cy="369332"/>
          </a:xfrm>
          <a:prstGeom prst="rect">
            <a:avLst/>
          </a:prstGeom>
        </p:spPr>
        <p:txBody>
          <a:bodyPr wrap="none">
            <a:spAutoFit/>
          </a:bodyPr>
          <a:lstStyle/>
          <a:p>
            <a:r>
              <a:rPr lang="en-US" dirty="0">
                <a:hlinkClick r:id="rId4"/>
              </a:rPr>
              <a:t>https://ngp.pnnl.gov</a:t>
            </a:r>
            <a:r>
              <a:rPr lang="en-US" dirty="0"/>
              <a:t> </a:t>
            </a:r>
          </a:p>
        </p:txBody>
      </p:sp>
      <p:sp>
        <p:nvSpPr>
          <p:cNvPr id="8" name="Rectangle 7">
            <a:extLst>
              <a:ext uri="{FF2B5EF4-FFF2-40B4-BE49-F238E27FC236}">
                <a16:creationId xmlns:a16="http://schemas.microsoft.com/office/drawing/2014/main" id="{08A8649A-3708-4B14-8A76-9B981508D7F8}"/>
              </a:ext>
            </a:extLst>
          </p:cNvPr>
          <p:cNvSpPr/>
          <p:nvPr/>
        </p:nvSpPr>
        <p:spPr>
          <a:xfrm>
            <a:off x="2577305" y="6385161"/>
            <a:ext cx="1779590" cy="369332"/>
          </a:xfrm>
          <a:prstGeom prst="rect">
            <a:avLst/>
          </a:prstGeom>
        </p:spPr>
        <p:txBody>
          <a:bodyPr wrap="none">
            <a:spAutoFit/>
          </a:bodyPr>
          <a:lstStyle/>
          <a:p>
            <a:r>
              <a:rPr lang="en-US" dirty="0">
                <a:solidFill>
                  <a:schemeClr val="bg1"/>
                </a:solidFill>
              </a:rPr>
              <a:t>PNNL-SA-148943</a:t>
            </a:r>
          </a:p>
        </p:txBody>
      </p:sp>
    </p:spTree>
    <p:extLst>
      <p:ext uri="{BB962C8B-B14F-4D97-AF65-F5344CB8AC3E}">
        <p14:creationId xmlns:p14="http://schemas.microsoft.com/office/powerpoint/2010/main" val="131646450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639</TotalTime>
  <Words>698</Words>
  <Application>Microsoft Office PowerPoint</Application>
  <PresentationFormat>Widescreen</PresentationFormat>
  <Paragraphs>102</Paragraphs>
  <Slides>11</Slides>
  <Notes>6</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11</vt:i4>
      </vt:variant>
    </vt:vector>
  </HeadingPairs>
  <TitlesOfParts>
    <vt:vector size="18" baseType="lpstr">
      <vt:lpstr>Arial</vt:lpstr>
      <vt:lpstr>Calibri</vt:lpstr>
      <vt:lpstr>Calibri Light</vt:lpstr>
      <vt:lpstr>Georgia</vt:lpstr>
      <vt:lpstr>Office Theme</vt:lpstr>
      <vt:lpstr>1_Office Theme</vt:lpstr>
      <vt:lpstr>Adobe Acrobat Document</vt:lpstr>
      <vt:lpstr>PowerPoint Presentation</vt:lpstr>
      <vt:lpstr>ETI National Laboratory Partners</vt:lpstr>
      <vt:lpstr>Key PNNL Staff</vt:lpstr>
      <vt:lpstr>Pacific Northwest National Laboratory (PNNL)</vt:lpstr>
      <vt:lpstr>Pacific Northwest National Laboratory (PNNL)</vt:lpstr>
      <vt:lpstr>PowerPoint Presentation</vt:lpstr>
      <vt:lpstr>Persistent Dynamics Venture</vt:lpstr>
      <vt:lpstr>Mathematics for Artificial Reasoning  in Science (MARS LDRD)</vt:lpstr>
      <vt:lpstr>Student Opportunities at PNNL</vt:lpstr>
      <vt:lpstr>Summer School Radiation Detection for Nuclear Security</vt:lpstr>
      <vt:lpstr>Thanks!</vt:lpstr>
    </vt:vector>
  </TitlesOfParts>
  <Company>Georgia Institute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Ritchie, Ashley</dc:creator>
  <cp:lastModifiedBy>Whitney, Paul D</cp:lastModifiedBy>
  <cp:revision>61</cp:revision>
  <dcterms:created xsi:type="dcterms:W3CDTF">2019-05-22T18:51:42Z</dcterms:created>
  <dcterms:modified xsi:type="dcterms:W3CDTF">2019-11-06T16:25:28Z</dcterms:modified>
</cp:coreProperties>
</file>