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18"/>
  </p:notesMasterIdLst>
  <p:sldIdLst>
    <p:sldId id="480" r:id="rId2"/>
    <p:sldId id="488" r:id="rId3"/>
    <p:sldId id="487" r:id="rId4"/>
    <p:sldId id="495" r:id="rId5"/>
    <p:sldId id="505" r:id="rId6"/>
    <p:sldId id="501" r:id="rId7"/>
    <p:sldId id="500" r:id="rId8"/>
    <p:sldId id="502" r:id="rId9"/>
    <p:sldId id="503" r:id="rId10"/>
    <p:sldId id="504" r:id="rId11"/>
    <p:sldId id="506" r:id="rId12"/>
    <p:sldId id="507" r:id="rId13"/>
    <p:sldId id="508" r:id="rId14"/>
    <p:sldId id="509" r:id="rId15"/>
    <p:sldId id="510" r:id="rId16"/>
    <p:sldId id="49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9966FF"/>
    <a:srgbClr val="6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p:restoredTop sz="88459" autoAdjust="0"/>
  </p:normalViewPr>
  <p:slideViewPr>
    <p:cSldViewPr snapToGrid="0" snapToObjects="1">
      <p:cViewPr varScale="1">
        <p:scale>
          <a:sx n="108" d="100"/>
          <a:sy n="108" d="100"/>
        </p:scale>
        <p:origin x="778" y="65"/>
      </p:cViewPr>
      <p:guideLst>
        <p:guide orient="horz" pos="2160"/>
        <p:guide pos="168"/>
      </p:guideLst>
    </p:cSldViewPr>
  </p:slideViewPr>
  <p:notesTextViewPr>
    <p:cViewPr>
      <p:scale>
        <a:sx n="1" d="1"/>
        <a:sy n="1" d="1"/>
      </p:scale>
      <p:origin x="0" y="0"/>
    </p:cViewPr>
  </p:notesTextViewPr>
  <p:sorterViewPr>
    <p:cViewPr varScale="1">
      <p:scale>
        <a:sx n="100" d="100"/>
        <a:sy n="100" d="100"/>
      </p:scale>
      <p:origin x="0" y="-595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13888-75E2-564C-96FA-AB101628D891}" type="datetimeFigureOut">
              <a:rPr lang="en-US" smtClean="0"/>
              <a:t>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5D392-AE9D-8D4E-8F14-8AC7EF5E7CD3}" type="slidenum">
              <a:rPr lang="en-US" smtClean="0"/>
              <a:t>‹#›</a:t>
            </a:fld>
            <a:endParaRPr lang="en-US"/>
          </a:p>
        </p:txBody>
      </p:sp>
    </p:spTree>
    <p:extLst>
      <p:ext uri="{BB962C8B-B14F-4D97-AF65-F5344CB8AC3E}">
        <p14:creationId xmlns:p14="http://schemas.microsoft.com/office/powerpoint/2010/main" val="139627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a:t>
            </a:r>
            <a:r>
              <a:rPr lang="en-US" baseline="0" dirty="0" smtClean="0"/>
              <a:t> slightly overlaps with slide 5.  </a:t>
            </a:r>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2</a:t>
            </a:fld>
            <a:endParaRPr lang="en-US"/>
          </a:p>
        </p:txBody>
      </p:sp>
    </p:spTree>
    <p:extLst>
      <p:ext uri="{BB962C8B-B14F-4D97-AF65-F5344CB8AC3E}">
        <p14:creationId xmlns:p14="http://schemas.microsoft.com/office/powerpoint/2010/main" val="194775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5</a:t>
            </a:fld>
            <a:endParaRPr lang="en-US"/>
          </a:p>
        </p:txBody>
      </p:sp>
    </p:spTree>
    <p:extLst>
      <p:ext uri="{BB962C8B-B14F-4D97-AF65-F5344CB8AC3E}">
        <p14:creationId xmlns:p14="http://schemas.microsoft.com/office/powerpoint/2010/main" val="140101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Nt</a:t>
            </a:r>
            <a:r>
              <a:rPr lang="en-US" sz="1200" kern="1200" dirty="0" smtClean="0">
                <a:solidFill>
                  <a:schemeClr val="tx1"/>
                </a:solidFill>
                <a:effectLst/>
                <a:latin typeface="+mn-lt"/>
                <a:ea typeface="+mn-ea"/>
                <a:cs typeface="+mn-cs"/>
              </a:rPr>
              <a:t> is then proton </a:t>
            </a:r>
            <a:r>
              <a:rPr lang="en-US" sz="1200" kern="1200" dirty="0" err="1" smtClean="0">
                <a:solidFill>
                  <a:schemeClr val="tx1"/>
                </a:solidFill>
                <a:effectLst/>
                <a:latin typeface="+mn-lt"/>
                <a:ea typeface="+mn-ea"/>
                <a:cs typeface="+mn-cs"/>
              </a:rPr>
              <a:t>fluence</a:t>
            </a:r>
            <a:r>
              <a:rPr lang="en-US" sz="1200" kern="1200" dirty="0" smtClean="0">
                <a:solidFill>
                  <a:schemeClr val="tx1"/>
                </a:solidFill>
                <a:effectLst/>
                <a:latin typeface="+mn-lt"/>
                <a:ea typeface="+mn-ea"/>
                <a:cs typeface="+mn-cs"/>
              </a:rPr>
              <a:t> * proton carrier comp. rate + neutron </a:t>
            </a:r>
            <a:r>
              <a:rPr lang="en-US" sz="1200" kern="1200" dirty="0" err="1" smtClean="0">
                <a:solidFill>
                  <a:schemeClr val="tx1"/>
                </a:solidFill>
                <a:effectLst/>
                <a:latin typeface="+mn-lt"/>
                <a:ea typeface="+mn-ea"/>
                <a:cs typeface="+mn-cs"/>
              </a:rPr>
              <a:t>fluence</a:t>
            </a:r>
            <a:r>
              <a:rPr lang="en-US" sz="1200" kern="1200" dirty="0" smtClean="0">
                <a:solidFill>
                  <a:schemeClr val="tx1"/>
                </a:solidFill>
                <a:effectLst/>
                <a:latin typeface="+mn-lt"/>
                <a:ea typeface="+mn-ea"/>
                <a:cs typeface="+mn-cs"/>
              </a:rPr>
              <a:t> * neutron carrier comp. rate - electron </a:t>
            </a:r>
            <a:r>
              <a:rPr lang="en-US" sz="1200" kern="1200" dirty="0" err="1" smtClean="0">
                <a:solidFill>
                  <a:schemeClr val="tx1"/>
                </a:solidFill>
                <a:effectLst/>
                <a:latin typeface="+mn-lt"/>
                <a:ea typeface="+mn-ea"/>
                <a:cs typeface="+mn-cs"/>
              </a:rPr>
              <a:t>fluence</a:t>
            </a:r>
            <a:r>
              <a:rPr lang="en-US" sz="1200" kern="1200" dirty="0" smtClean="0">
                <a:solidFill>
                  <a:schemeClr val="tx1"/>
                </a:solidFill>
                <a:effectLst/>
                <a:latin typeface="+mn-lt"/>
                <a:ea typeface="+mn-ea"/>
                <a:cs typeface="+mn-cs"/>
              </a:rPr>
              <a:t> * electron carrier comp. </a:t>
            </a:r>
            <a:r>
              <a:rPr lang="en-US" sz="1200" kern="1200" smtClean="0">
                <a:solidFill>
                  <a:schemeClr val="tx1"/>
                </a:solidFill>
                <a:effectLst/>
                <a:latin typeface="+mn-lt"/>
                <a:ea typeface="+mn-ea"/>
                <a:cs typeface="+mn-cs"/>
              </a:rPr>
              <a:t>rate since electrons create more donors than acceptors it is a subtraction.</a:t>
            </a:r>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6</a:t>
            </a:fld>
            <a:endParaRPr lang="en-US"/>
          </a:p>
        </p:txBody>
      </p:sp>
    </p:spTree>
    <p:extLst>
      <p:ext uri="{BB962C8B-B14F-4D97-AF65-F5344CB8AC3E}">
        <p14:creationId xmlns:p14="http://schemas.microsoft.com/office/powerpoint/2010/main" val="196762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transistor</a:t>
            </a:r>
            <a:r>
              <a:rPr lang="en-US" baseline="0" dirty="0" smtClean="0"/>
              <a:t> from </a:t>
            </a:r>
            <a:r>
              <a:rPr lang="en-US" baseline="0" dirty="0" err="1" smtClean="0"/>
              <a:t>aaron</a:t>
            </a:r>
            <a:r>
              <a:rPr lang="en-US" baseline="0" dirty="0" smtClean="0"/>
              <a:t> notes and </a:t>
            </a:r>
            <a:r>
              <a:rPr lang="en-US" baseline="0" dirty="0" err="1" smtClean="0"/>
              <a:t>siddharth</a:t>
            </a:r>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9</a:t>
            </a:fld>
            <a:endParaRPr lang="en-US"/>
          </a:p>
        </p:txBody>
      </p:sp>
    </p:spTree>
    <p:extLst>
      <p:ext uri="{BB962C8B-B14F-4D97-AF65-F5344CB8AC3E}">
        <p14:creationId xmlns:p14="http://schemas.microsoft.com/office/powerpoint/2010/main" val="44265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sensors were printed using an </a:t>
            </a:r>
            <a:r>
              <a:rPr lang="en-US" dirty="0" err="1" smtClean="0"/>
              <a:t>Optomec</a:t>
            </a:r>
            <a:r>
              <a:rPr lang="en-US" dirty="0" smtClean="0"/>
              <a:t> Aerosol jet 200 and 300 printer in collaboration with </a:t>
            </a:r>
            <a:r>
              <a:rPr lang="en-US" dirty="0" err="1" smtClean="0"/>
              <a:t>Pooran</a:t>
            </a:r>
            <a:r>
              <a:rPr lang="en-US" dirty="0" smtClean="0"/>
              <a:t> Joshi from the Oak Ridge National Lab. </a:t>
            </a:r>
          </a:p>
          <a:p>
            <a:pPr marL="171450" indent="-171450">
              <a:buFont typeface="Arial" panose="020B0604020202020204" pitchFamily="34" charset="0"/>
              <a:buChar char="•"/>
            </a:pPr>
            <a:r>
              <a:rPr lang="en-US" dirty="0" smtClean="0"/>
              <a:t>The metal nanoparticle ink is aerosolized and then deposited onto the substrate using flow gases and a specialized nozzle. </a:t>
            </a:r>
          </a:p>
          <a:p>
            <a:pPr marL="171450" indent="-171450">
              <a:buFont typeface="Arial" panose="020B0604020202020204" pitchFamily="34" charset="0"/>
              <a:buChar char="•"/>
            </a:pPr>
            <a:r>
              <a:rPr lang="en-US" dirty="0" smtClean="0"/>
              <a:t>The printer has a resolution of 10 microns and can print metals, dielectrics, biological material, resistors, and carbon nanotubes. </a:t>
            </a:r>
          </a:p>
          <a:p>
            <a:pPr marL="171450" indent="-171450">
              <a:buFont typeface="Arial" panose="020B0604020202020204" pitchFamily="34" charset="0"/>
              <a:buChar char="•"/>
            </a:pPr>
            <a:r>
              <a:rPr lang="en-US" dirty="0" smtClean="0"/>
              <a:t>The design is first created using a CAD software and the design is then filled with the desired line width and overlap of the print. </a:t>
            </a:r>
          </a:p>
          <a:p>
            <a:pPr marL="171450" indent="-171450">
              <a:buFont typeface="Arial" panose="020B0604020202020204" pitchFamily="34" charset="0"/>
              <a:buChar char="•"/>
            </a:pPr>
            <a:r>
              <a:rPr lang="en-US" dirty="0" smtClean="0"/>
              <a:t>The printing process can take anywhere from just a few minutes to a half hour for very large patterns. </a:t>
            </a:r>
          </a:p>
          <a:p>
            <a:pPr marL="171450" indent="-171450">
              <a:buFont typeface="Arial" panose="020B0604020202020204" pitchFamily="34" charset="0"/>
              <a:buChar char="•"/>
            </a:pPr>
            <a:r>
              <a:rPr lang="en-US" dirty="0" smtClean="0"/>
              <a:t>The samples rest on a heated platform during printing and then require a curing process to properly dry the ink. </a:t>
            </a:r>
          </a:p>
          <a:p>
            <a:pPr marL="171450" indent="-171450">
              <a:buFont typeface="Arial" panose="020B0604020202020204" pitchFamily="34" charset="0"/>
              <a:buChar char="•"/>
            </a:pPr>
            <a:r>
              <a:rPr lang="en-US" dirty="0" smtClean="0"/>
              <a:t>Following the printing, the devices are brought back to Dr. Cao’s Nuclear Analysis and Radiation Sensors Lab at The Ohio State University where they are tested for their electrical and spectroscopic performance. </a:t>
            </a:r>
          </a:p>
          <a:p>
            <a:pPr marL="171450" indent="-171450">
              <a:buFont typeface="Arial" panose="020B0604020202020204" pitchFamily="34" charset="0"/>
              <a:buChar char="•"/>
            </a:pPr>
            <a:r>
              <a:rPr lang="en-US" dirty="0" smtClean="0"/>
              <a:t>Forward IV, reverse IV, and capacitance-voltage measurements are all taken to characterize the diode behavior of the contacts. </a:t>
            </a:r>
          </a:p>
          <a:p>
            <a:pPr marL="171450" indent="-171450">
              <a:buFont typeface="Arial" panose="020B0604020202020204" pitchFamily="34" charset="0"/>
              <a:buChar char="•"/>
            </a:pPr>
            <a:r>
              <a:rPr lang="en-US" dirty="0" smtClean="0"/>
              <a:t>The spectroscopic performance of the device is tested using alpha particle sources and a vacuum chamber.</a:t>
            </a:r>
          </a:p>
          <a:p>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14</a:t>
            </a:fld>
            <a:endParaRPr lang="en-US"/>
          </a:p>
        </p:txBody>
      </p:sp>
    </p:spTree>
    <p:extLst>
      <p:ext uri="{BB962C8B-B14F-4D97-AF65-F5344CB8AC3E}">
        <p14:creationId xmlns:p14="http://schemas.microsoft.com/office/powerpoint/2010/main" val="66205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done</a:t>
            </a:r>
            <a:endParaRPr lang="en-US" dirty="0"/>
          </a:p>
        </p:txBody>
      </p:sp>
      <p:sp>
        <p:nvSpPr>
          <p:cNvPr id="4" name="Slide Number Placeholder 3"/>
          <p:cNvSpPr>
            <a:spLocks noGrp="1"/>
          </p:cNvSpPr>
          <p:nvPr>
            <p:ph type="sldNum" sz="quarter" idx="10"/>
          </p:nvPr>
        </p:nvSpPr>
        <p:spPr/>
        <p:txBody>
          <a:bodyPr/>
          <a:lstStyle/>
          <a:p>
            <a:fld id="{C135D392-AE9D-8D4E-8F14-8AC7EF5E7CD3}" type="slidenum">
              <a:rPr lang="en-US" smtClean="0"/>
              <a:t>15</a:t>
            </a:fld>
            <a:endParaRPr lang="en-US"/>
          </a:p>
        </p:txBody>
      </p:sp>
    </p:spTree>
    <p:extLst>
      <p:ext uri="{BB962C8B-B14F-4D97-AF65-F5344CB8AC3E}">
        <p14:creationId xmlns:p14="http://schemas.microsoft.com/office/powerpoint/2010/main" val="277378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79199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22107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95236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9003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A4462-F927-46AB-A3AA-2C40138B8591}"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44124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9A4462-F927-46AB-A3AA-2C40138B8591}"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6948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9A4462-F927-46AB-A3AA-2C40138B8591}"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915112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9A4462-F927-46AB-A3AA-2C40138B8591}"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122887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A4462-F927-46AB-A3AA-2C40138B8591}"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48268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691983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88167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A4462-F927-46AB-A3AA-2C40138B8591}" type="datetimeFigureOut">
              <a:rPr lang="en-US" smtClean="0"/>
              <a:t>11/5/2019</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0A642-4B15-494B-8278-00D151D2C158}" type="slidenum">
              <a:rPr lang="en-US" smtClean="0"/>
              <a:t>‹#›</a:t>
            </a:fld>
            <a:endParaRPr lang="en-US"/>
          </a:p>
        </p:txBody>
      </p:sp>
    </p:spTree>
    <p:extLst>
      <p:ext uri="{BB962C8B-B14F-4D97-AF65-F5344CB8AC3E}">
        <p14:creationId xmlns:p14="http://schemas.microsoft.com/office/powerpoint/2010/main" val="32696049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jpg"/><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43.wmf"/><Relationship Id="rId5" Type="http://schemas.openxmlformats.org/officeDocument/2006/relationships/image" Target="../media/image44.png"/><Relationship Id="rId10" Type="http://schemas.openxmlformats.org/officeDocument/2006/relationships/oleObject" Target="../embeddings/oleObject8.bin"/><Relationship Id="rId4" Type="http://schemas.openxmlformats.org/officeDocument/2006/relationships/image" Target="../media/image3.png"/><Relationship Id="rId9" Type="http://schemas.openxmlformats.org/officeDocument/2006/relationships/image" Target="../media/image42.wmf"/></Relationships>
</file>

<file path=ppt/slides/_rels/slide1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2.jpg"/><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5.wmf"/><Relationship Id="rId5" Type="http://schemas.openxmlformats.org/officeDocument/2006/relationships/oleObject" Target="../embeddings/oleObject9.bin"/><Relationship Id="rId4" Type="http://schemas.openxmlformats.org/officeDocument/2006/relationships/image" Target="../media/image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tiff"/></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2.jp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3.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3.png"/><Relationship Id="rId10" Type="http://schemas.openxmlformats.org/officeDocument/2006/relationships/image" Target="../media/image28.wmf"/><Relationship Id="rId4" Type="http://schemas.openxmlformats.org/officeDocument/2006/relationships/image" Target="../media/image2.jpg"/><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4.png"/><Relationship Id="rId3" Type="http://schemas.openxmlformats.org/officeDocument/2006/relationships/notesSlide" Target="../notesSlides/notesSlide3.xml"/><Relationship Id="rId7" Type="http://schemas.openxmlformats.org/officeDocument/2006/relationships/image" Target="../media/image30.wm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2.wmf"/><Relationship Id="rId5" Type="http://schemas.openxmlformats.org/officeDocument/2006/relationships/image" Target="../media/image3.png"/><Relationship Id="rId10" Type="http://schemas.openxmlformats.org/officeDocument/2006/relationships/oleObject" Target="../embeddings/oleObject5.bin"/><Relationship Id="rId4" Type="http://schemas.openxmlformats.org/officeDocument/2006/relationships/image" Target="../media/image2.jpg"/><Relationship Id="rId9" Type="http://schemas.openxmlformats.org/officeDocument/2006/relationships/image" Target="../media/image31.w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researchgate.net/publication/231909169_Overview_of_AlGaNGaN_HEMT_technology_for_L-_to_Ku-band_application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0E95FB-AFDA-C24E-BDC1-87184FFF62A0}"/>
              </a:ext>
            </a:extLst>
          </p:cNvPr>
          <p:cNvSpPr txBox="1">
            <a:spLocks/>
          </p:cNvSpPr>
          <p:nvPr/>
        </p:nvSpPr>
        <p:spPr>
          <a:xfrm>
            <a:off x="3511097" y="921809"/>
            <a:ext cx="5860243" cy="1938992"/>
          </a:xfrm>
          <a:prstGeom prst="rect">
            <a:avLst/>
          </a:prstGeom>
        </p:spPr>
        <p:txBody>
          <a:bodyPr wrap="square" anchor="b" anchorCtr="0">
            <a:noAutofit/>
          </a:bodyPr>
          <a:lstStyle>
            <a:lvl1pPr algn="l" defTabSz="342900" rtl="0" eaLnBrk="1" latinLnBrk="0" hangingPunct="1">
              <a:lnSpc>
                <a:spcPts val="4800"/>
              </a:lnSpc>
              <a:spcBef>
                <a:spcPct val="0"/>
              </a:spcBef>
              <a:buNone/>
              <a:defRPr sz="4200" b="1" kern="1200"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sz="3600" dirty="0"/>
              <a:t>Wide and Ultra-Wide Bandgap Semiconductor Devices, Sensors &amp; Circuits: Reducing </a:t>
            </a:r>
            <a:r>
              <a:rPr lang="en-US" sz="3600" dirty="0" err="1"/>
              <a:t>SWaP</a:t>
            </a:r>
            <a:endParaRPr kumimoji="0" lang="en-US" sz="3600" b="1" i="0" u="none" strike="noStrike" kern="1200" cap="none" spc="0" normalizeH="0" baseline="0" noProof="0" dirty="0">
              <a:ln>
                <a:noFill/>
              </a:ln>
              <a:solidFill>
                <a:srgbClr val="002A4E"/>
              </a:solidFill>
              <a:effectLst/>
              <a:uLnTx/>
              <a:uFillTx/>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B7E66134-3B68-CA46-9583-81F439EB81A2}"/>
              </a:ext>
            </a:extLst>
          </p:cNvPr>
          <p:cNvSpPr txBox="1">
            <a:spLocks/>
          </p:cNvSpPr>
          <p:nvPr/>
        </p:nvSpPr>
        <p:spPr>
          <a:xfrm>
            <a:off x="3561614" y="3204923"/>
            <a:ext cx="5531867"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0" marR="0" lvl="0" indent="0" algn="l" defTabSz="342900" rtl="0" eaLnBrk="1" fontAlgn="auto" latinLnBrk="0" hangingPunct="1">
              <a:lnSpc>
                <a:spcPts val="3600"/>
              </a:lnSpc>
              <a:spcBef>
                <a:spcPct val="20000"/>
              </a:spcBef>
              <a:spcAft>
                <a:spcPts val="0"/>
              </a:spcAft>
              <a:buClrTx/>
              <a:buSzTx/>
              <a:buFont typeface="Arial"/>
              <a:buNone/>
              <a:tabLst/>
              <a:defRPr/>
            </a:pPr>
            <a:r>
              <a:rPr lang="en-US" b="1" dirty="0">
                <a:solidFill>
                  <a:prstClr val="black"/>
                </a:solidFill>
                <a:latin typeface="Georgia" panose="02040502050405020303" pitchFamily="18" charset="0"/>
                <a:ea typeface="Roboto Slab" pitchFamily="2" charset="0"/>
                <a:cs typeface="Roboto Condensed Light" panose="020B0604020202020204" charset="0"/>
              </a:rPr>
              <a:t>Steven A. Ringel</a:t>
            </a:r>
          </a:p>
          <a:p>
            <a:pPr marL="0" marR="0" lvl="0" indent="0" algn="l" defTabSz="342900" rtl="0" eaLnBrk="1" fontAlgn="auto" latinLnBrk="0" hangingPunct="1">
              <a:lnSpc>
                <a:spcPts val="2800"/>
              </a:lnSpc>
              <a:spcBef>
                <a:spcPct val="20000"/>
              </a:spcBef>
              <a:spcAft>
                <a:spcPts val="0"/>
              </a:spcAft>
              <a:buClrTx/>
              <a:buSzTx/>
              <a:buFont typeface="Arial"/>
              <a:buNone/>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Roboto Slab" pitchFamily="2" charset="0"/>
                <a:cs typeface="Roboto Condensed Light" panose="020B0604020202020204" charset="0"/>
              </a:rPr>
              <a:t>Distinguished University</a:t>
            </a:r>
            <a:r>
              <a:rPr lang="en-US" sz="2300" dirty="0">
                <a:solidFill>
                  <a:prstClr val="black"/>
                </a:solidFill>
                <a:latin typeface="Georgia" panose="02040502050405020303" pitchFamily="18" charset="0"/>
                <a:ea typeface="Roboto Slab" pitchFamily="2" charset="0"/>
                <a:cs typeface="Roboto Condensed Light" panose="020B0604020202020204" charset="0"/>
              </a:rPr>
              <a:t> </a:t>
            </a:r>
            <a:r>
              <a:rPr lang="en-US" sz="2300" dirty="0" smtClean="0">
                <a:solidFill>
                  <a:prstClr val="black"/>
                </a:solidFill>
                <a:latin typeface="Georgia" panose="02040502050405020303" pitchFamily="18" charset="0"/>
                <a:ea typeface="Roboto Slab" pitchFamily="2" charset="0"/>
                <a:cs typeface="Roboto Condensed Light" panose="020B0604020202020204" charset="0"/>
              </a:rPr>
              <a:t>Professor</a:t>
            </a:r>
          </a:p>
          <a:p>
            <a:pPr marL="0" marR="0" lvl="0" indent="0" algn="l" defTabSz="342900" rtl="0" eaLnBrk="1" fontAlgn="auto" latinLnBrk="0" hangingPunct="1">
              <a:lnSpc>
                <a:spcPts val="2800"/>
              </a:lnSpc>
              <a:spcBef>
                <a:spcPct val="20000"/>
              </a:spcBef>
              <a:spcAft>
                <a:spcPts val="0"/>
              </a:spcAft>
              <a:buClrTx/>
              <a:buSzTx/>
              <a:buFont typeface="Arial"/>
              <a:buNone/>
              <a:tabLst/>
              <a:defRPr/>
            </a:pPr>
            <a:r>
              <a:rPr lang="en-US" sz="2300" dirty="0" smtClean="0">
                <a:solidFill>
                  <a:prstClr val="black"/>
                </a:solidFill>
                <a:latin typeface="Georgia" panose="02040502050405020303" pitchFamily="18" charset="0"/>
                <a:ea typeface="Roboto Slab" pitchFamily="2" charset="0"/>
                <a:cs typeface="Roboto Condensed Light" panose="020B0604020202020204" charset="0"/>
              </a:rPr>
              <a:t>Director, Institute for Materials Research</a:t>
            </a:r>
            <a:endParaRPr lang="en-US" sz="2300" dirty="0">
              <a:solidFill>
                <a:prstClr val="black"/>
              </a:solidFill>
              <a:latin typeface="Georgia" panose="02040502050405020303" pitchFamily="18" charset="0"/>
              <a:ea typeface="Roboto Slab" pitchFamily="2" charset="0"/>
              <a:cs typeface="Roboto Condensed Light" panose="020B0604020202020204" charset="0"/>
            </a:endParaRPr>
          </a:p>
          <a:p>
            <a:pPr marL="0" marR="0" lvl="0" indent="0" algn="l" defTabSz="342900" rtl="0" eaLnBrk="1" fontAlgn="auto" latinLnBrk="0" hangingPunct="1">
              <a:lnSpc>
                <a:spcPts val="2800"/>
              </a:lnSpc>
              <a:spcBef>
                <a:spcPct val="20000"/>
              </a:spcBef>
              <a:spcAft>
                <a:spcPts val="0"/>
              </a:spcAft>
              <a:buClrTx/>
              <a:buSzTx/>
              <a:buFont typeface="Arial"/>
              <a:buNone/>
              <a:tabLst/>
              <a:defRPr/>
            </a:pPr>
            <a:r>
              <a:rPr lang="en-US" sz="2300" dirty="0">
                <a:solidFill>
                  <a:prstClr val="black"/>
                </a:solidFill>
                <a:latin typeface="Georgia" panose="02040502050405020303" pitchFamily="18" charset="0"/>
                <a:ea typeface="Roboto Slab" pitchFamily="2" charset="0"/>
                <a:cs typeface="Roboto Condensed Light" panose="020B0604020202020204" charset="0"/>
              </a:rPr>
              <a:t>Associate Vice President for Research</a:t>
            </a:r>
          </a:p>
          <a:p>
            <a:pPr marL="0" marR="0" lvl="0" indent="0" algn="l" defTabSz="342900" rtl="0" eaLnBrk="1" fontAlgn="auto" latinLnBrk="0" hangingPunct="1">
              <a:lnSpc>
                <a:spcPts val="2800"/>
              </a:lnSpc>
              <a:spcBef>
                <a:spcPct val="20000"/>
              </a:spcBef>
              <a:spcAft>
                <a:spcPts val="0"/>
              </a:spcAft>
              <a:buClrTx/>
              <a:buSzTx/>
              <a:buFont typeface="Arial"/>
              <a:buNone/>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Roboto Slab" pitchFamily="2" charset="0"/>
                <a:cs typeface="Roboto Condensed Light" panose="020B0604020202020204" charset="0"/>
              </a:rPr>
              <a:t>The Ohio State</a:t>
            </a:r>
            <a:r>
              <a:rPr kumimoji="0" lang="en-US" sz="2300" b="0" i="0" u="none" strike="noStrike" kern="1200" cap="none" spc="0" normalizeH="0" noProof="0" dirty="0">
                <a:ln>
                  <a:noFill/>
                </a:ln>
                <a:solidFill>
                  <a:prstClr val="black"/>
                </a:solidFill>
                <a:effectLst/>
                <a:uLnTx/>
                <a:uFillTx/>
                <a:latin typeface="Georgia" panose="02040502050405020303" pitchFamily="18" charset="0"/>
                <a:ea typeface="Roboto Slab" pitchFamily="2" charset="0"/>
                <a:cs typeface="Roboto Condensed Light" panose="020B0604020202020204" charset="0"/>
              </a:rPr>
              <a:t> University</a:t>
            </a:r>
            <a:endPar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Roboto Slab" pitchFamily="2" charset="0"/>
              <a:cs typeface="Roboto Condensed Light" panose="020B0604020202020204" charset="0"/>
            </a:endParaRPr>
          </a:p>
        </p:txBody>
      </p:sp>
    </p:spTree>
    <p:extLst>
      <p:ext uri="{BB962C8B-B14F-4D97-AF65-F5344CB8AC3E}">
        <p14:creationId xmlns:p14="http://schemas.microsoft.com/office/powerpoint/2010/main" val="1951911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1">
            <a:extLst>
              <a:ext uri="{FF2B5EF4-FFF2-40B4-BE49-F238E27FC236}">
                <a16:creationId xmlns:a16="http://schemas.microsoft.com/office/drawing/2014/main" id="{B8D284E7-6A52-4A03-8D35-D967A6FCE29A}"/>
              </a:ext>
            </a:extLst>
          </p:cNvPr>
          <p:cNvSpPr>
            <a:spLocks noGrp="1"/>
          </p:cNvSpPr>
          <p:nvPr>
            <p:ph type="title"/>
          </p:nvPr>
        </p:nvSpPr>
        <p:spPr>
          <a:xfrm>
            <a:off x="1233510" y="225423"/>
            <a:ext cx="8058150" cy="898409"/>
          </a:xfrm>
        </p:spPr>
        <p:txBody>
          <a:bodyPr>
            <a:normAutofit/>
          </a:bodyPr>
          <a:lstStyle/>
          <a:p>
            <a:r>
              <a:rPr lang="el-GR" sz="2600" b="1" dirty="0" smtClean="0">
                <a:latin typeface="Arial" panose="020B0604020202020204" pitchFamily="34" charset="0"/>
                <a:cs typeface="Arial" panose="020B0604020202020204" pitchFamily="34" charset="0"/>
              </a:rPr>
              <a:t>β</a:t>
            </a:r>
            <a:r>
              <a:rPr lang="en-US" sz="2600" b="1" dirty="0" smtClean="0">
                <a:latin typeface="Arial" panose="020B0604020202020204" pitchFamily="34" charset="0"/>
                <a:cs typeface="Arial" panose="020B0604020202020204" pitchFamily="34" charset="0"/>
              </a:rPr>
              <a:t>-Ga</a:t>
            </a:r>
            <a:r>
              <a:rPr lang="en-US" sz="2600" b="1" baseline="-25000" dirty="0" smtClean="0">
                <a:latin typeface="Arial" panose="020B0604020202020204" pitchFamily="34" charset="0"/>
                <a:cs typeface="Arial" panose="020B0604020202020204" pitchFamily="34" charset="0"/>
              </a:rPr>
              <a:t>2</a:t>
            </a:r>
            <a:r>
              <a:rPr lang="en-US" sz="2600" b="1" dirty="0" smtClean="0">
                <a:latin typeface="Arial" panose="020B0604020202020204" pitchFamily="34" charset="0"/>
                <a:cs typeface="Arial" panose="020B0604020202020204" pitchFamily="34" charset="0"/>
              </a:rPr>
              <a:t>O</a:t>
            </a:r>
            <a:r>
              <a:rPr lang="en-US" sz="2600" b="1" baseline="-25000" dirty="0" smtClean="0">
                <a:latin typeface="Arial" panose="020B0604020202020204" pitchFamily="34" charset="0"/>
                <a:cs typeface="Arial" panose="020B0604020202020204" pitchFamily="34" charset="0"/>
              </a:rPr>
              <a:t>3</a:t>
            </a:r>
            <a:r>
              <a:rPr lang="en-US" sz="2600" b="1" dirty="0" smtClean="0">
                <a:latin typeface="Arial" panose="020B0604020202020204" pitchFamily="34" charset="0"/>
                <a:cs typeface="Arial" panose="020B0604020202020204" pitchFamily="34" charset="0"/>
              </a:rPr>
              <a:t>: An Emerging UWBG Technology</a:t>
            </a:r>
            <a:endParaRPr lang="en-US" sz="2600" b="1" baseline="-25000" dirty="0">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C30B5DE4-A5A9-4EE2-831E-49FF30BBFC0E}"/>
              </a:ext>
            </a:extLst>
          </p:cNvPr>
          <p:cNvPicPr>
            <a:picLocks noChangeAspect="1"/>
          </p:cNvPicPr>
          <p:nvPr/>
        </p:nvPicPr>
        <p:blipFill rotWithShape="1">
          <a:blip r:embed="rId5"/>
          <a:srcRect r="48598" b="47215"/>
          <a:stretch/>
        </p:blipFill>
        <p:spPr>
          <a:xfrm>
            <a:off x="5731911" y="1035467"/>
            <a:ext cx="3380829" cy="2273862"/>
          </a:xfrm>
          <a:prstGeom prst="rect">
            <a:avLst/>
          </a:prstGeom>
        </p:spPr>
      </p:pic>
      <p:grpSp>
        <p:nvGrpSpPr>
          <p:cNvPr id="56" name="Group 55"/>
          <p:cNvGrpSpPr>
            <a:grpSpLocks noChangeAspect="1"/>
          </p:cNvGrpSpPr>
          <p:nvPr/>
        </p:nvGrpSpPr>
        <p:grpSpPr>
          <a:xfrm>
            <a:off x="4348216" y="3483061"/>
            <a:ext cx="2284097" cy="1731019"/>
            <a:chOff x="1667818" y="2920282"/>
            <a:chExt cx="2763633" cy="1608471"/>
          </a:xfrm>
        </p:grpSpPr>
        <p:grpSp>
          <p:nvGrpSpPr>
            <p:cNvPr id="57" name="Group 56"/>
            <p:cNvGrpSpPr/>
            <p:nvPr/>
          </p:nvGrpSpPr>
          <p:grpSpPr>
            <a:xfrm>
              <a:off x="1667818" y="2920282"/>
              <a:ext cx="2763633" cy="1608471"/>
              <a:chOff x="1278304" y="2193271"/>
              <a:chExt cx="2763633" cy="1608471"/>
            </a:xfrm>
          </p:grpSpPr>
          <p:grpSp>
            <p:nvGrpSpPr>
              <p:cNvPr id="67" name="Group 66"/>
              <p:cNvGrpSpPr>
                <a:grpSpLocks noChangeAspect="1"/>
              </p:cNvGrpSpPr>
              <p:nvPr/>
            </p:nvGrpSpPr>
            <p:grpSpPr>
              <a:xfrm>
                <a:off x="1881490" y="2207503"/>
                <a:ext cx="1554406" cy="654213"/>
                <a:chOff x="2217738" y="2031022"/>
                <a:chExt cx="1749518" cy="736331"/>
              </a:xfrm>
              <a:solidFill>
                <a:srgbClr val="ED7D31">
                  <a:lumMod val="60000"/>
                  <a:lumOff val="40000"/>
                </a:srgbClr>
              </a:solidFill>
            </p:grpSpPr>
            <p:sp>
              <p:nvSpPr>
                <p:cNvPr id="87" name="Rectangle 86"/>
                <p:cNvSpPr/>
                <p:nvPr/>
              </p:nvSpPr>
              <p:spPr bwMode="auto">
                <a:xfrm>
                  <a:off x="2648309" y="2035833"/>
                  <a:ext cx="888522" cy="731520"/>
                </a:xfrm>
                <a:prstGeom prst="rect">
                  <a:avLst/>
                </a:prstGeom>
                <a:solidFill>
                  <a:srgbClr val="ED7D31">
                    <a:lumMod val="60000"/>
                    <a:lumOff val="40000"/>
                  </a:srgbClr>
                </a:solidFill>
                <a:ln w="12700"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88" name="Isosceles Triangle 87"/>
                <p:cNvSpPr/>
                <p:nvPr/>
              </p:nvSpPr>
              <p:spPr>
                <a:xfrm>
                  <a:off x="3099362" y="2031022"/>
                  <a:ext cx="867894" cy="731520"/>
                </a:xfrm>
                <a:prstGeom prst="triangle">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Isosceles Triangle 88"/>
                <p:cNvSpPr/>
                <p:nvPr/>
              </p:nvSpPr>
              <p:spPr>
                <a:xfrm>
                  <a:off x="2217738" y="2031813"/>
                  <a:ext cx="867894" cy="731520"/>
                </a:xfrm>
                <a:prstGeom prst="triangle">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8" name="Rectangle 67"/>
              <p:cNvSpPr/>
              <p:nvPr/>
            </p:nvSpPr>
            <p:spPr>
              <a:xfrm>
                <a:off x="1628068" y="2644074"/>
                <a:ext cx="2023144" cy="132749"/>
              </a:xfrm>
              <a:prstGeom prst="rect">
                <a:avLst/>
              </a:prstGeom>
              <a:solidFill>
                <a:srgbClr val="ED7D31">
                  <a:lumMod val="60000"/>
                  <a:lumOff val="40000"/>
                </a:srgbClr>
              </a:solidFill>
              <a:ln w="127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69" name="Rectangle 68"/>
              <p:cNvSpPr/>
              <p:nvPr/>
            </p:nvSpPr>
            <p:spPr>
              <a:xfrm>
                <a:off x="1470754" y="2744205"/>
                <a:ext cx="2370193" cy="132749"/>
              </a:xfrm>
              <a:prstGeom prst="rect">
                <a:avLst/>
              </a:prstGeom>
              <a:solidFill>
                <a:srgbClr val="A9D18E"/>
              </a:solidFill>
              <a:ln w="127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nvGrpSpPr>
              <p:cNvPr id="70" name="Group 69"/>
              <p:cNvGrpSpPr>
                <a:grpSpLocks noChangeAspect="1"/>
              </p:cNvGrpSpPr>
              <p:nvPr/>
            </p:nvGrpSpPr>
            <p:grpSpPr>
              <a:xfrm>
                <a:off x="2009954" y="2298540"/>
                <a:ext cx="1300226" cy="547235"/>
                <a:chOff x="2217738" y="2031022"/>
                <a:chExt cx="1749518" cy="736331"/>
              </a:xfrm>
              <a:solidFill>
                <a:srgbClr val="70AD47">
                  <a:lumMod val="60000"/>
                  <a:lumOff val="40000"/>
                </a:srgbClr>
              </a:solidFill>
            </p:grpSpPr>
            <p:sp>
              <p:nvSpPr>
                <p:cNvPr id="84" name="Rectangle 83"/>
                <p:cNvSpPr/>
                <p:nvPr/>
              </p:nvSpPr>
              <p:spPr bwMode="auto">
                <a:xfrm>
                  <a:off x="2648309" y="2035833"/>
                  <a:ext cx="888522" cy="731520"/>
                </a:xfrm>
                <a:prstGeom prst="rect">
                  <a:avLst/>
                </a:prstGeom>
                <a:grpFill/>
                <a:ln w="12700"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85" name="Isosceles Triangle 84"/>
                <p:cNvSpPr/>
                <p:nvPr/>
              </p:nvSpPr>
              <p:spPr>
                <a:xfrm>
                  <a:off x="3099362" y="2031022"/>
                  <a:ext cx="867894" cy="73152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6" name="Isosceles Triangle 85"/>
                <p:cNvSpPr/>
                <p:nvPr/>
              </p:nvSpPr>
              <p:spPr>
                <a:xfrm>
                  <a:off x="2217738" y="2031813"/>
                  <a:ext cx="867894" cy="73152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1" name="Rectangle 70"/>
              <p:cNvSpPr/>
              <p:nvPr/>
            </p:nvSpPr>
            <p:spPr>
              <a:xfrm>
                <a:off x="2487737" y="2294965"/>
                <a:ext cx="330725" cy="134429"/>
              </a:xfrm>
              <a:prstGeom prst="rect">
                <a:avLst/>
              </a:prstGeom>
              <a:solidFill>
                <a:srgbClr val="AA9CE8"/>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72" name="Rectangle 71"/>
              <p:cNvSpPr/>
              <p:nvPr/>
            </p:nvSpPr>
            <p:spPr>
              <a:xfrm>
                <a:off x="1636174" y="3596664"/>
                <a:ext cx="2023144" cy="205078"/>
              </a:xfrm>
              <a:prstGeom prst="rect">
                <a:avLst/>
              </a:prstGeom>
              <a:solidFill>
                <a:srgbClr val="5B9BD5">
                  <a:lumMod val="60000"/>
                  <a:lumOff val="4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w="0"/>
                    <a:solidFill>
                      <a:prstClr val="black"/>
                    </a:solidFill>
                    <a:effectLst/>
                    <a:uLnTx/>
                    <a:uFillTx/>
                    <a:latin typeface="Arial" panose="020B0604020202020204" pitchFamily="34" charset="0"/>
                    <a:ea typeface="+mn-ea"/>
                    <a:cs typeface="Arial" panose="020B0604020202020204" pitchFamily="34" charset="0"/>
                  </a:rPr>
                  <a:t>Ti</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/Au/Ni</a:t>
                </a:r>
              </a:p>
            </p:txBody>
          </p:sp>
          <p:grpSp>
            <p:nvGrpSpPr>
              <p:cNvPr id="73" name="Group 72"/>
              <p:cNvGrpSpPr/>
              <p:nvPr/>
            </p:nvGrpSpPr>
            <p:grpSpPr>
              <a:xfrm>
                <a:off x="2165840" y="2423734"/>
                <a:ext cx="987620" cy="420513"/>
                <a:chOff x="2217738" y="2025236"/>
                <a:chExt cx="1742941" cy="742117"/>
              </a:xfrm>
            </p:grpSpPr>
            <p:sp>
              <p:nvSpPr>
                <p:cNvPr id="81" name="Rectangle 80"/>
                <p:cNvSpPr/>
                <p:nvPr/>
              </p:nvSpPr>
              <p:spPr bwMode="auto">
                <a:xfrm>
                  <a:off x="2648309" y="2035833"/>
                  <a:ext cx="888522" cy="731520"/>
                </a:xfrm>
                <a:prstGeom prst="rect">
                  <a:avLst/>
                </a:prstGeom>
                <a:solidFill>
                  <a:srgbClr val="D6DCE5"/>
                </a:solidFill>
                <a:ln w="12700"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82" name="Isosceles Triangle 81"/>
                <p:cNvSpPr/>
                <p:nvPr/>
              </p:nvSpPr>
              <p:spPr>
                <a:xfrm>
                  <a:off x="3092785" y="2031022"/>
                  <a:ext cx="867894" cy="731520"/>
                </a:xfrm>
                <a:prstGeom prst="triangle">
                  <a:avLst/>
                </a:prstGeom>
                <a:solidFill>
                  <a:srgbClr val="D6DC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Isosceles Triangle 82"/>
                <p:cNvSpPr/>
                <p:nvPr/>
              </p:nvSpPr>
              <p:spPr>
                <a:xfrm>
                  <a:off x="2217738" y="2025236"/>
                  <a:ext cx="867894" cy="731520"/>
                </a:xfrm>
                <a:prstGeom prst="triangle">
                  <a:avLst/>
                </a:prstGeom>
                <a:solidFill>
                  <a:srgbClr val="D6DC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4" name="Rectangle 73"/>
              <p:cNvSpPr/>
              <p:nvPr/>
            </p:nvSpPr>
            <p:spPr bwMode="auto">
              <a:xfrm>
                <a:off x="1417614" y="2838242"/>
                <a:ext cx="2476473" cy="761850"/>
              </a:xfrm>
              <a:prstGeom prst="rect">
                <a:avLst/>
              </a:prstGeom>
              <a:solidFill>
                <a:srgbClr val="D6DCE5"/>
              </a:solidFill>
              <a:ln w="12700"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 typeface="Times New Roman" pitchFamily="16" charset="0"/>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75" name="Rectangle 74"/>
              <p:cNvSpPr/>
              <p:nvPr/>
            </p:nvSpPr>
            <p:spPr bwMode="auto">
              <a:xfrm>
                <a:off x="1417614" y="3193233"/>
                <a:ext cx="2476473" cy="401360"/>
              </a:xfrm>
              <a:prstGeom prst="rect">
                <a:avLst/>
              </a:prstGeom>
              <a:solidFill>
                <a:srgbClr val="D6DCE5"/>
              </a:solidFill>
              <a:ln w="12700" cap="flat" cmpd="sng" algn="ctr">
                <a:solidFill>
                  <a:sysClr val="windowText" lastClr="000000"/>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 typeface="Times New Roman" pitchFamily="16" charset="0"/>
                  <a:buNone/>
                  <a:tabLst/>
                  <a:defRPr/>
                </a:pPr>
                <a:endParaRPr kumimoji="0" lang="en-US" sz="2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76" name="Rectangle 75"/>
              <p:cNvSpPr/>
              <p:nvPr/>
            </p:nvSpPr>
            <p:spPr>
              <a:xfrm>
                <a:off x="1278304" y="3262493"/>
                <a:ext cx="2763633" cy="3153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Sn doped </a:t>
                </a:r>
                <a:r>
                  <a:rPr kumimoji="0" lang="el-GR"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β</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-Ga</a:t>
                </a:r>
                <a:r>
                  <a:rPr kumimoji="0" lang="en-US" sz="900" b="0" i="0" u="none" strike="noStrike" kern="0" cap="none" spc="0" normalizeH="0" baseline="-2500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2</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O</a:t>
                </a:r>
                <a:r>
                  <a:rPr kumimoji="0" lang="en-US" sz="900" b="0" i="0" u="none" strike="noStrike" kern="0" cap="none" spc="0" normalizeH="0" baseline="-2500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3</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rPr>
                  <a:t> (010) substrate</a:t>
                </a:r>
                <a:endParaRPr kumimoji="0" lang="fr-FR" sz="900" b="0" i="0" u="none" strike="noStrike" kern="0" cap="none" spc="0" normalizeH="0" baseline="0" noProof="0" dirty="0">
                  <a:ln w="0"/>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77" name="TextBox 76"/>
              <p:cNvSpPr txBox="1"/>
              <p:nvPr/>
            </p:nvSpPr>
            <p:spPr>
              <a:xfrm>
                <a:off x="1825195" y="2868684"/>
                <a:ext cx="1779659" cy="3153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2um n</a:t>
                </a:r>
                <a:r>
                  <a:rPr kumimoji="0" lang="en-US" sz="900" b="0" i="0" u="none" strike="noStrike" kern="0" cap="none" spc="0" normalizeH="0" baseline="30000" noProof="0" dirty="0">
                    <a:ln w="0"/>
                    <a:solidFill>
                      <a:prstClr val="black"/>
                    </a:solidFill>
                    <a:effectLst/>
                    <a:uLnTx/>
                    <a:uFillTx/>
                    <a:latin typeface="Arial" panose="020B0604020202020204" pitchFamily="34" charset="0"/>
                    <a:ea typeface="+mn-ea"/>
                    <a:cs typeface="Arial" panose="020B0604020202020204" pitchFamily="34" charset="0"/>
                  </a:rPr>
                  <a:t>-</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 </a:t>
                </a:r>
                <a:r>
                  <a:rPr kumimoji="0" lang="el-GR"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β</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-Ga</a:t>
                </a:r>
                <a:r>
                  <a:rPr kumimoji="0" lang="en-US" sz="900" b="0" i="0" u="none" strike="noStrike" kern="0" cap="none" spc="0" normalizeH="0" baseline="-25000" noProof="0" dirty="0">
                    <a:ln w="0"/>
                    <a:solidFill>
                      <a:prstClr val="black"/>
                    </a:solidFill>
                    <a:effectLst/>
                    <a:uLnTx/>
                    <a:uFillTx/>
                    <a:latin typeface="Arial" panose="020B0604020202020204" pitchFamily="34" charset="0"/>
                    <a:ea typeface="+mn-ea"/>
                    <a:cs typeface="Arial" panose="020B0604020202020204" pitchFamily="34" charset="0"/>
                  </a:rPr>
                  <a:t>2</a:t>
                </a: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O</a:t>
                </a:r>
                <a:r>
                  <a:rPr kumimoji="0" lang="en-US" sz="900" b="0" i="0" u="none" strike="noStrike" kern="0" cap="none" spc="0" normalizeH="0" baseline="-25000" noProof="0" dirty="0">
                    <a:ln w="0"/>
                    <a:solidFill>
                      <a:prstClr val="black"/>
                    </a:solidFill>
                    <a:effectLst/>
                    <a:uLnTx/>
                    <a:uFillTx/>
                    <a:latin typeface="Arial" panose="020B0604020202020204" pitchFamily="34" charset="0"/>
                    <a:ea typeface="+mn-ea"/>
                    <a:cs typeface="Arial" panose="020B0604020202020204" pitchFamily="34" charset="0"/>
                  </a:rPr>
                  <a:t>3</a:t>
                </a:r>
                <a:endPar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Box 77"/>
              <p:cNvSpPr txBox="1"/>
              <p:nvPr/>
            </p:nvSpPr>
            <p:spPr>
              <a:xfrm>
                <a:off x="1536710" y="2661323"/>
                <a:ext cx="574247" cy="315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SiO</a:t>
                </a:r>
                <a:r>
                  <a:rPr kumimoji="0" lang="en-US" sz="900" b="0" i="0" u="none" strike="noStrike" kern="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9" name="TextBox 78"/>
              <p:cNvSpPr txBox="1"/>
              <p:nvPr/>
            </p:nvSpPr>
            <p:spPr>
              <a:xfrm>
                <a:off x="1908326" y="2337696"/>
                <a:ext cx="383707" cy="315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Rectangle 79"/>
              <p:cNvSpPr/>
              <p:nvPr/>
            </p:nvSpPr>
            <p:spPr>
              <a:xfrm>
                <a:off x="2233179" y="2193271"/>
                <a:ext cx="830489" cy="3153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Pt/Au/Ni</a:t>
                </a:r>
              </a:p>
            </p:txBody>
          </p:sp>
        </p:grpSp>
        <p:cxnSp>
          <p:nvCxnSpPr>
            <p:cNvPr id="58" name="Straight Arrow Connector 57"/>
            <p:cNvCxnSpPr/>
            <p:nvPr/>
          </p:nvCxnSpPr>
          <p:spPr>
            <a:xfrm rot="5400000">
              <a:off x="3629245" y="2848003"/>
              <a:ext cx="0" cy="822961"/>
            </a:xfrm>
            <a:prstGeom prst="straightConnector1">
              <a:avLst/>
            </a:prstGeom>
            <a:noFill/>
            <a:ln w="25400" cap="flat" cmpd="sng" algn="ctr">
              <a:solidFill>
                <a:srgbClr val="4472C4">
                  <a:lumMod val="75000"/>
                </a:srgbClr>
              </a:solidFill>
              <a:prstDash val="solid"/>
              <a:miter lim="800000"/>
              <a:headEnd type="triangle"/>
              <a:tailEnd type="triangle"/>
            </a:ln>
            <a:effectLst/>
          </p:spPr>
        </p:cxnSp>
        <p:sp>
          <p:nvSpPr>
            <p:cNvPr id="59" name="TextBox 58"/>
            <p:cNvSpPr txBox="1"/>
            <p:nvPr/>
          </p:nvSpPr>
          <p:spPr>
            <a:xfrm>
              <a:off x="3529345" y="2935301"/>
              <a:ext cx="473502" cy="315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en-US" sz="900" b="0" i="0" u="none" strike="noStrike" kern="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FP</a:t>
              </a:r>
              <a:endParaRPr kumimoji="0" lang="en-US" sz="1050" b="0" i="0" u="none" strike="noStrike" kern="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0" name="Straight Arrow Connector 59"/>
            <p:cNvCxnSpPr/>
            <p:nvPr/>
          </p:nvCxnSpPr>
          <p:spPr>
            <a:xfrm rot="10800000">
              <a:off x="3033482" y="3159371"/>
              <a:ext cx="0" cy="411480"/>
            </a:xfrm>
            <a:prstGeom prst="straightConnector1">
              <a:avLst/>
            </a:prstGeom>
            <a:noFill/>
            <a:ln w="25400" cap="flat" cmpd="sng" algn="ctr">
              <a:solidFill>
                <a:srgbClr val="4472C4">
                  <a:lumMod val="75000"/>
                </a:srgbClr>
              </a:solidFill>
              <a:prstDash val="solid"/>
              <a:miter lim="800000"/>
              <a:headEnd type="triangle"/>
              <a:tailEnd type="triangle"/>
            </a:ln>
            <a:effectLst/>
          </p:spPr>
        </p:cxnSp>
        <p:sp>
          <p:nvSpPr>
            <p:cNvPr id="61" name="TextBox 60"/>
            <p:cNvSpPr txBox="1"/>
            <p:nvPr/>
          </p:nvSpPr>
          <p:spPr>
            <a:xfrm>
              <a:off x="3015660" y="3225518"/>
              <a:ext cx="296103" cy="315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endParaRPr kumimoji="0" lang="en-US" sz="1050" b="0" i="0" u="none" strike="noStrike" kern="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2" name="Group 61"/>
            <p:cNvGrpSpPr/>
            <p:nvPr/>
          </p:nvGrpSpPr>
          <p:grpSpPr>
            <a:xfrm>
              <a:off x="2578988" y="3366625"/>
              <a:ext cx="310956" cy="217321"/>
              <a:chOff x="2417111" y="2639614"/>
              <a:chExt cx="310956" cy="217321"/>
            </a:xfrm>
          </p:grpSpPr>
          <p:cxnSp>
            <p:nvCxnSpPr>
              <p:cNvPr id="65" name="Straight Connector 64"/>
              <p:cNvCxnSpPr/>
              <p:nvPr/>
            </p:nvCxnSpPr>
            <p:spPr>
              <a:xfrm rot="420000" flipH="1">
                <a:off x="2428050" y="2639614"/>
                <a:ext cx="96999" cy="217321"/>
              </a:xfrm>
              <a:prstGeom prst="line">
                <a:avLst/>
              </a:prstGeom>
              <a:noFill/>
              <a:ln w="19050" cap="flat" cmpd="sng" algn="ctr">
                <a:solidFill>
                  <a:srgbClr val="4472C4">
                    <a:lumMod val="75000"/>
                  </a:srgbClr>
                </a:solidFill>
                <a:prstDash val="solid"/>
                <a:miter lim="800000"/>
              </a:ln>
              <a:effectLst/>
            </p:spPr>
          </p:cxnSp>
          <p:cxnSp>
            <p:nvCxnSpPr>
              <p:cNvPr id="66" name="Straight Connector 65"/>
              <p:cNvCxnSpPr/>
              <p:nvPr/>
            </p:nvCxnSpPr>
            <p:spPr>
              <a:xfrm flipH="1" flipV="1">
                <a:off x="2417111" y="2845109"/>
                <a:ext cx="310956" cy="0"/>
              </a:xfrm>
              <a:prstGeom prst="line">
                <a:avLst/>
              </a:prstGeom>
              <a:noFill/>
              <a:ln w="19050" cap="flat" cmpd="sng" algn="ctr">
                <a:solidFill>
                  <a:srgbClr val="4472C4">
                    <a:lumMod val="75000"/>
                  </a:srgbClr>
                </a:solidFill>
                <a:prstDash val="solid"/>
                <a:miter lim="800000"/>
              </a:ln>
              <a:effectLst/>
            </p:spPr>
          </p:cxnSp>
        </p:grpSp>
        <p:sp>
          <p:nvSpPr>
            <p:cNvPr id="63" name="TextBox 62"/>
            <p:cNvSpPr txBox="1"/>
            <p:nvPr/>
          </p:nvSpPr>
          <p:spPr>
            <a:xfrm>
              <a:off x="2624409" y="3300066"/>
              <a:ext cx="355237" cy="315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φ</a:t>
              </a: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Arc 63"/>
            <p:cNvSpPr/>
            <p:nvPr/>
          </p:nvSpPr>
          <p:spPr>
            <a:xfrm>
              <a:off x="2588060" y="3485265"/>
              <a:ext cx="91871" cy="182880"/>
            </a:xfrm>
            <a:prstGeom prst="arc">
              <a:avLst/>
            </a:prstGeom>
            <a:noFill/>
            <a:ln w="19050" cap="flat" cmpd="sng" algn="ctr">
              <a:solidFill>
                <a:srgbClr val="4472C4">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0" name="TextBox 89"/>
          <p:cNvSpPr txBox="1"/>
          <p:nvPr/>
        </p:nvSpPr>
        <p:spPr>
          <a:xfrm>
            <a:off x="5340798" y="5277124"/>
            <a:ext cx="23631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Schottky</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barrier diode</a:t>
            </a:r>
          </a:p>
        </p:txBody>
      </p:sp>
      <p:pic>
        <p:nvPicPr>
          <p:cNvPr id="91" name="Picture 90"/>
          <p:cNvPicPr/>
          <p:nvPr/>
        </p:nvPicPr>
        <p:blipFill rotWithShape="1">
          <a:blip r:embed="rId6">
            <a:extLst>
              <a:ext uri="{28A0092B-C50C-407E-A947-70E740481C1C}">
                <a14:useLocalDpi xmlns:a14="http://schemas.microsoft.com/office/drawing/2010/main" val="0"/>
              </a:ext>
            </a:extLst>
          </a:blip>
          <a:srcRect l="2527" t="27987" r="55272" b="1382"/>
          <a:stretch/>
        </p:blipFill>
        <p:spPr bwMode="auto">
          <a:xfrm>
            <a:off x="6879517" y="3376739"/>
            <a:ext cx="2028668" cy="2139591"/>
          </a:xfrm>
          <a:prstGeom prst="rect">
            <a:avLst/>
          </a:prstGeom>
          <a:ln>
            <a:noFill/>
          </a:ln>
          <a:extLst>
            <a:ext uri="{53640926-AAD7-44D8-BBD7-CCE9431645EC}">
              <a14:shadowObscured xmlns:a14="http://schemas.microsoft.com/office/drawing/2010/main"/>
            </a:ext>
          </a:extLst>
        </p:spPr>
      </p:pic>
      <p:sp>
        <p:nvSpPr>
          <p:cNvPr id="92" name="Rectangle 91"/>
          <p:cNvSpPr/>
          <p:nvPr/>
        </p:nvSpPr>
        <p:spPr>
          <a:xfrm>
            <a:off x="246896" y="1249211"/>
            <a:ext cx="453180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𝛽-Ga</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based radiation sensors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Bulk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𝛽-Ga</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substrates are commercially available. Low background doping (&lt; 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16</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cm</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bulk substrates enable low dark current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Previous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OSU experience on 𝛽-Ga</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low leakage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Schottky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diodes will be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leveraged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radiation sensors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Thick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epitaxial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(MOCVD,</a:t>
            </a:r>
            <a:r>
              <a:rPr kumimoji="0" lang="en-US" sz="18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LPCVD &amp;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HVPE) </a:t>
            </a:r>
            <a:r>
              <a:rPr kumimoji="0" 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Schottky</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diodes</a:t>
            </a:r>
          </a:p>
        </p:txBody>
      </p:sp>
      <p:sp>
        <p:nvSpPr>
          <p:cNvPr id="93" name="Rectangle 92"/>
          <p:cNvSpPr/>
          <p:nvPr/>
        </p:nvSpPr>
        <p:spPr>
          <a:xfrm>
            <a:off x="2504429" y="5166891"/>
            <a:ext cx="27493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Joishi, Chandan, et al., Applied Physics Express 11.3 (2018): 031101.</a:t>
            </a:r>
          </a:p>
        </p:txBody>
      </p:sp>
      <p:pic>
        <p:nvPicPr>
          <p:cNvPr id="94" name="Picture 93">
            <a:extLst>
              <a:ext uri="{FF2B5EF4-FFF2-40B4-BE49-F238E27FC236}">
                <a16:creationId xmlns:a16="http://schemas.microsoft.com/office/drawing/2014/main" id="{F9D04240-3705-4E93-AACE-29E5EB8B50AA}"/>
              </a:ext>
            </a:extLst>
          </p:cNvPr>
          <p:cNvPicPr>
            <a:picLocks noChangeAspect="1"/>
          </p:cNvPicPr>
          <p:nvPr/>
        </p:nvPicPr>
        <p:blipFill rotWithShape="1">
          <a:blip r:embed="rId5"/>
          <a:srcRect l="25701" t="91657" r="48598"/>
          <a:stretch/>
        </p:blipFill>
        <p:spPr>
          <a:xfrm>
            <a:off x="5713358" y="3016373"/>
            <a:ext cx="1203143" cy="255789"/>
          </a:xfrm>
          <a:prstGeom prst="rect">
            <a:avLst/>
          </a:prstGeom>
        </p:spPr>
      </p:pic>
    </p:spTree>
    <p:extLst>
      <p:ext uri="{BB962C8B-B14F-4D97-AF65-F5344CB8AC3E}">
        <p14:creationId xmlns:p14="http://schemas.microsoft.com/office/powerpoint/2010/main" val="2663185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19A3665-1505-4CAA-9D69-D8365879E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0" y="1189563"/>
            <a:ext cx="3018950" cy="2003485"/>
          </a:xfrm>
          <a:prstGeom prst="rect">
            <a:avLst/>
          </a:prstGeom>
        </p:spPr>
      </p:pic>
      <p:graphicFrame>
        <p:nvGraphicFramePr>
          <p:cNvPr id="47" name="Object 46">
            <a:extLst>
              <a:ext uri="{FF2B5EF4-FFF2-40B4-BE49-F238E27FC236}">
                <a16:creationId xmlns:a16="http://schemas.microsoft.com/office/drawing/2014/main" id="{580D735A-91C9-452B-B2F4-6492185EEC29}"/>
              </a:ext>
            </a:extLst>
          </p:cNvPr>
          <p:cNvGraphicFramePr>
            <a:graphicFrameLocks noChangeAspect="1"/>
          </p:cNvGraphicFramePr>
          <p:nvPr>
            <p:extLst>
              <p:ext uri="{D42A27DB-BD31-4B8C-83A1-F6EECF244321}">
                <p14:modId xmlns:p14="http://schemas.microsoft.com/office/powerpoint/2010/main" val="435166744"/>
              </p:ext>
            </p:extLst>
          </p:nvPr>
        </p:nvGraphicFramePr>
        <p:xfrm>
          <a:off x="2913030" y="1481239"/>
          <a:ext cx="2978187" cy="2348301"/>
        </p:xfrm>
        <a:graphic>
          <a:graphicData uri="http://schemas.openxmlformats.org/presentationml/2006/ole">
            <mc:AlternateContent xmlns:mc="http://schemas.openxmlformats.org/markup-compatibility/2006">
              <mc:Choice xmlns:v="urn:schemas-microsoft-com:vml" Requires="v">
                <p:oleObj spid="_x0000_s8251" name="Graph" r:id="rId6" imgW="3920760" imgH="3000960" progId="Origin50.Graph">
                  <p:embed/>
                </p:oleObj>
              </mc:Choice>
              <mc:Fallback>
                <p:oleObj name="Graph" r:id="rId6" imgW="3920760" imgH="3000960" progId="Origin50.Graph">
                  <p:embed/>
                  <p:pic>
                    <p:nvPicPr>
                      <p:cNvPr id="6" name="Object 5">
                        <a:extLst>
                          <a:ext uri="{FF2B5EF4-FFF2-40B4-BE49-F238E27FC236}">
                            <a16:creationId xmlns:a16="http://schemas.microsoft.com/office/drawing/2014/main" id="{580D735A-91C9-452B-B2F4-6492185EEC29}"/>
                          </a:ext>
                        </a:extLst>
                      </p:cNvPr>
                      <p:cNvPicPr/>
                      <p:nvPr/>
                    </p:nvPicPr>
                    <p:blipFill>
                      <a:blip r:embed="rId7"/>
                      <a:stretch>
                        <a:fillRect/>
                      </a:stretch>
                    </p:blipFill>
                    <p:spPr>
                      <a:xfrm>
                        <a:off x="2913030" y="1481239"/>
                        <a:ext cx="2978187" cy="2348301"/>
                      </a:xfrm>
                      <a:prstGeom prst="rect">
                        <a:avLst/>
                      </a:prstGeom>
                    </p:spPr>
                  </p:pic>
                </p:oleObj>
              </mc:Fallback>
            </mc:AlternateContent>
          </a:graphicData>
        </a:graphic>
      </p:graphicFrame>
      <p:cxnSp>
        <p:nvCxnSpPr>
          <p:cNvPr id="48" name="Straight Connector 47">
            <a:extLst>
              <a:ext uri="{FF2B5EF4-FFF2-40B4-BE49-F238E27FC236}">
                <a16:creationId xmlns:a16="http://schemas.microsoft.com/office/drawing/2014/main" id="{AD079FDF-1CF6-4A2D-AD47-D1A83A2426AE}"/>
              </a:ext>
            </a:extLst>
          </p:cNvPr>
          <p:cNvCxnSpPr>
            <a:cxnSpLocks/>
          </p:cNvCxnSpPr>
          <p:nvPr/>
        </p:nvCxnSpPr>
        <p:spPr>
          <a:xfrm>
            <a:off x="5914662" y="1050079"/>
            <a:ext cx="1" cy="4549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DCBEF8D-1853-4369-B870-E06AC5C70148}"/>
              </a:ext>
            </a:extLst>
          </p:cNvPr>
          <p:cNvSpPr txBox="1"/>
          <p:nvPr/>
        </p:nvSpPr>
        <p:spPr>
          <a:xfrm>
            <a:off x="2674159" y="3966946"/>
            <a:ext cx="3195053" cy="1384995"/>
          </a:xfrm>
          <a:prstGeom prst="rect">
            <a:avLst/>
          </a:prstGeom>
          <a:solidFill>
            <a:schemeClr val="tx2">
              <a:lumMod val="20000"/>
              <a:lumOff val="80000"/>
            </a:schemeClr>
          </a:solidFill>
        </p:spPr>
        <p:txBody>
          <a:bodyPr wrap="square" rtlCol="0">
            <a:spAutoFit/>
          </a:bodyPr>
          <a:lstStyle/>
          <a:p>
            <a:pPr marL="285750" indent="-91440">
              <a:buFont typeface="Arial" panose="020B0604020202020204" pitchFamily="34" charset="0"/>
              <a:buChar char="•"/>
            </a:pPr>
            <a:r>
              <a:rPr lang="en-US" sz="1400" dirty="0"/>
              <a:t>Three terminal characteristics</a:t>
            </a:r>
          </a:p>
          <a:p>
            <a:pPr lvl="1" indent="-91440">
              <a:buFont typeface="Arial" panose="020B0604020202020204" pitchFamily="34" charset="0"/>
              <a:buChar char="•"/>
            </a:pPr>
            <a:r>
              <a:rPr lang="en-US" sz="1400" dirty="0"/>
              <a:t>I</a:t>
            </a:r>
            <a:r>
              <a:rPr lang="en-US" sz="1400" baseline="-25000" dirty="0"/>
              <a:t>DMAX</a:t>
            </a:r>
            <a:r>
              <a:rPr lang="en-US" sz="1400" dirty="0"/>
              <a:t> = </a:t>
            </a:r>
            <a:r>
              <a:rPr lang="en-US" sz="1400" b="1" dirty="0">
                <a:solidFill>
                  <a:srgbClr val="002060"/>
                </a:solidFill>
              </a:rPr>
              <a:t>180 mA/mm</a:t>
            </a:r>
            <a:r>
              <a:rPr lang="en-US" sz="1400" dirty="0"/>
              <a:t>, I</a:t>
            </a:r>
            <a:r>
              <a:rPr lang="en-US" sz="1400" baseline="-25000" dirty="0"/>
              <a:t>ON</a:t>
            </a:r>
            <a:r>
              <a:rPr lang="en-US" sz="1400" dirty="0"/>
              <a:t>/ I</a:t>
            </a:r>
            <a:r>
              <a:rPr lang="en-US" sz="1400" baseline="-25000" dirty="0"/>
              <a:t>OFF</a:t>
            </a:r>
            <a:r>
              <a:rPr lang="en-US" sz="1400" dirty="0"/>
              <a:t> ~ </a:t>
            </a:r>
            <a:r>
              <a:rPr lang="en-US" sz="1400" b="1" dirty="0">
                <a:solidFill>
                  <a:srgbClr val="002060"/>
                </a:solidFill>
              </a:rPr>
              <a:t>10</a:t>
            </a:r>
            <a:r>
              <a:rPr lang="en-US" sz="1400" b="1" baseline="30000" dirty="0">
                <a:solidFill>
                  <a:srgbClr val="002060"/>
                </a:solidFill>
              </a:rPr>
              <a:t>7</a:t>
            </a:r>
          </a:p>
          <a:p>
            <a:pPr marL="285750" indent="-91440">
              <a:buFont typeface="Arial" panose="020B0604020202020204" pitchFamily="34" charset="0"/>
              <a:buChar char="•"/>
            </a:pPr>
            <a:r>
              <a:rPr lang="en-US" sz="1400" dirty="0"/>
              <a:t>F</a:t>
            </a:r>
            <a:r>
              <a:rPr lang="en-US" sz="1400" baseline="-25000" dirty="0"/>
              <a:t>AVG</a:t>
            </a:r>
            <a:r>
              <a:rPr lang="en-US" sz="1400" dirty="0"/>
              <a:t> </a:t>
            </a:r>
            <a:r>
              <a:rPr lang="en-US" sz="1400" b="1" dirty="0"/>
              <a:t>= </a:t>
            </a:r>
            <a:r>
              <a:rPr lang="en-US" sz="1400" b="1" dirty="0">
                <a:solidFill>
                  <a:schemeClr val="tx2">
                    <a:lumMod val="75000"/>
                  </a:schemeClr>
                </a:solidFill>
              </a:rPr>
              <a:t>3.9 MV/cm</a:t>
            </a:r>
          </a:p>
          <a:p>
            <a:pPr marL="285750" indent="-91440">
              <a:buFont typeface="Arial" panose="020B0604020202020204" pitchFamily="34" charset="0"/>
              <a:buChar char="•"/>
            </a:pPr>
            <a:r>
              <a:rPr lang="en-US" sz="1400" dirty="0"/>
              <a:t>For L</a:t>
            </a:r>
            <a:r>
              <a:rPr lang="en-US" sz="1400" baseline="-25000" dirty="0"/>
              <a:t>GD </a:t>
            </a:r>
            <a:r>
              <a:rPr lang="en-US" sz="1400" dirty="0"/>
              <a:t>= 16 µm, V</a:t>
            </a:r>
            <a:r>
              <a:rPr lang="en-US" sz="1400" baseline="-25000" dirty="0"/>
              <a:t>BR</a:t>
            </a:r>
            <a:r>
              <a:rPr lang="en-US" sz="1400" dirty="0"/>
              <a:t> = </a:t>
            </a:r>
            <a:r>
              <a:rPr lang="en-US" sz="1400" b="1" dirty="0">
                <a:solidFill>
                  <a:srgbClr val="002060"/>
                </a:solidFill>
              </a:rPr>
              <a:t>1370 V</a:t>
            </a:r>
          </a:p>
          <a:p>
            <a:pPr marL="285750" indent="-91440">
              <a:buFont typeface="Arial" charset="0"/>
              <a:buChar char="•"/>
              <a:defRPr/>
            </a:pPr>
            <a:r>
              <a:rPr lang="en-US" sz="1400" dirty="0">
                <a:cs typeface="Times New Roman" panose="02020603050405020304" pitchFamily="18" charset="0"/>
              </a:rPr>
              <a:t>Breakdown due to tunneling from the Schottky gate </a:t>
            </a:r>
          </a:p>
        </p:txBody>
      </p:sp>
      <p:grpSp>
        <p:nvGrpSpPr>
          <p:cNvPr id="50" name="Group 49">
            <a:extLst>
              <a:ext uri="{FF2B5EF4-FFF2-40B4-BE49-F238E27FC236}">
                <a16:creationId xmlns:a16="http://schemas.microsoft.com/office/drawing/2014/main" id="{93F29FD9-B625-427E-B138-D9444BDBBC7C}"/>
              </a:ext>
            </a:extLst>
          </p:cNvPr>
          <p:cNvGrpSpPr>
            <a:grpSpLocks noChangeAspect="1"/>
          </p:cNvGrpSpPr>
          <p:nvPr/>
        </p:nvGrpSpPr>
        <p:grpSpPr>
          <a:xfrm>
            <a:off x="-178443" y="3179454"/>
            <a:ext cx="3193346" cy="2233433"/>
            <a:chOff x="2368375" y="3345774"/>
            <a:chExt cx="3850590" cy="3008639"/>
          </a:xfrm>
        </p:grpSpPr>
        <p:graphicFrame>
          <p:nvGraphicFramePr>
            <p:cNvPr id="51" name="Object 50">
              <a:extLst>
                <a:ext uri="{FF2B5EF4-FFF2-40B4-BE49-F238E27FC236}">
                  <a16:creationId xmlns:a16="http://schemas.microsoft.com/office/drawing/2014/main" id="{C070FD76-0EAC-44DB-8C3A-8E4030FAB8AB}"/>
                </a:ext>
              </a:extLst>
            </p:cNvPr>
            <p:cNvGraphicFramePr>
              <a:graphicFrameLocks noChangeAspect="1"/>
            </p:cNvGraphicFramePr>
            <p:nvPr>
              <p:extLst>
                <p:ext uri="{D42A27DB-BD31-4B8C-83A1-F6EECF244321}">
                  <p14:modId xmlns:p14="http://schemas.microsoft.com/office/powerpoint/2010/main" val="3578663603"/>
                </p:ext>
              </p:extLst>
            </p:nvPr>
          </p:nvGraphicFramePr>
          <p:xfrm>
            <a:off x="2368375" y="3345774"/>
            <a:ext cx="3850590" cy="3008639"/>
          </p:xfrm>
          <a:graphic>
            <a:graphicData uri="http://schemas.openxmlformats.org/presentationml/2006/ole">
              <mc:AlternateContent xmlns:mc="http://schemas.openxmlformats.org/markup-compatibility/2006">
                <mc:Choice xmlns:v="urn:schemas-microsoft-com:vml" Requires="v">
                  <p:oleObj spid="_x0000_s8252" name="Graph" r:id="rId8" imgW="3920760" imgH="3000960" progId="Origin50.Graph">
                    <p:embed/>
                  </p:oleObj>
                </mc:Choice>
                <mc:Fallback>
                  <p:oleObj name="Graph" r:id="rId8" imgW="3920760" imgH="3000960" progId="Origin50.Graph">
                    <p:embed/>
                    <p:pic>
                      <p:nvPicPr>
                        <p:cNvPr id="10" name="Object 9">
                          <a:extLst>
                            <a:ext uri="{FF2B5EF4-FFF2-40B4-BE49-F238E27FC236}">
                              <a16:creationId xmlns:a16="http://schemas.microsoft.com/office/drawing/2014/main" id="{C070FD76-0EAC-44DB-8C3A-8E4030FAB8AB}"/>
                            </a:ext>
                          </a:extLst>
                        </p:cNvPr>
                        <p:cNvPicPr/>
                        <p:nvPr/>
                      </p:nvPicPr>
                      <p:blipFill>
                        <a:blip r:embed="rId9"/>
                        <a:stretch>
                          <a:fillRect/>
                        </a:stretch>
                      </p:blipFill>
                      <p:spPr>
                        <a:xfrm>
                          <a:off x="2368375" y="3345774"/>
                          <a:ext cx="3850590" cy="3008639"/>
                        </a:xfrm>
                        <a:prstGeom prst="rect">
                          <a:avLst/>
                        </a:prstGeom>
                      </p:spPr>
                    </p:pic>
                  </p:oleObj>
                </mc:Fallback>
              </mc:AlternateContent>
            </a:graphicData>
          </a:graphic>
        </p:graphicFrame>
        <p:cxnSp>
          <p:nvCxnSpPr>
            <p:cNvPr id="52" name="Straight Arrow Connector 51">
              <a:extLst>
                <a:ext uri="{FF2B5EF4-FFF2-40B4-BE49-F238E27FC236}">
                  <a16:creationId xmlns:a16="http://schemas.microsoft.com/office/drawing/2014/main" id="{2FE699EB-763B-436E-8844-FD247FD848F6}"/>
                </a:ext>
              </a:extLst>
            </p:cNvPr>
            <p:cNvCxnSpPr/>
            <p:nvPr/>
          </p:nvCxnSpPr>
          <p:spPr>
            <a:xfrm>
              <a:off x="3467949" y="5387991"/>
              <a:ext cx="182880" cy="0"/>
            </a:xfrm>
            <a:prstGeom prst="straightConnector1">
              <a:avLst/>
            </a:prstGeom>
            <a:noFill/>
            <a:ln w="19050" cap="flat" cmpd="sng" algn="ctr">
              <a:solidFill>
                <a:sysClr val="windowText" lastClr="000000"/>
              </a:solidFill>
              <a:prstDash val="solid"/>
              <a:tailEnd type="triangle"/>
            </a:ln>
            <a:effectLst/>
          </p:spPr>
        </p:cxnSp>
        <p:cxnSp>
          <p:nvCxnSpPr>
            <p:cNvPr id="53" name="Straight Arrow Connector 52">
              <a:extLst>
                <a:ext uri="{FF2B5EF4-FFF2-40B4-BE49-F238E27FC236}">
                  <a16:creationId xmlns:a16="http://schemas.microsoft.com/office/drawing/2014/main" id="{EEED3471-8C51-4337-AD89-B2D865F10DBA}"/>
                </a:ext>
              </a:extLst>
            </p:cNvPr>
            <p:cNvCxnSpPr/>
            <p:nvPr/>
          </p:nvCxnSpPr>
          <p:spPr>
            <a:xfrm flipH="1" flipV="1">
              <a:off x="3364353" y="4098163"/>
              <a:ext cx="182880" cy="0"/>
            </a:xfrm>
            <a:prstGeom prst="straightConnector1">
              <a:avLst/>
            </a:prstGeom>
            <a:noFill/>
            <a:ln w="19050" cap="flat" cmpd="sng" algn="ctr">
              <a:solidFill>
                <a:sysClr val="windowText" lastClr="000000"/>
              </a:solidFill>
              <a:prstDash val="solid"/>
              <a:tailEnd type="triangle"/>
            </a:ln>
            <a:effectLst/>
          </p:spPr>
        </p:cxnSp>
      </p:grpSp>
      <p:sp>
        <p:nvSpPr>
          <p:cNvPr id="95" name="Rectangle 94">
            <a:extLst>
              <a:ext uri="{FF2B5EF4-FFF2-40B4-BE49-F238E27FC236}">
                <a16:creationId xmlns:a16="http://schemas.microsoft.com/office/drawing/2014/main" id="{C43CD827-8BF1-405D-B040-C1B227A83400}"/>
              </a:ext>
            </a:extLst>
          </p:cNvPr>
          <p:cNvSpPr/>
          <p:nvPr/>
        </p:nvSpPr>
        <p:spPr>
          <a:xfrm>
            <a:off x="822587" y="5358760"/>
            <a:ext cx="4577699" cy="307777"/>
          </a:xfrm>
          <a:prstGeom prst="rect">
            <a:avLst/>
          </a:prstGeom>
        </p:spPr>
        <p:txBody>
          <a:bodyPr wrap="square">
            <a:spAutoFit/>
          </a:bodyPr>
          <a:lstStyle/>
          <a:p>
            <a:pPr algn="ctr"/>
            <a:r>
              <a:rPr lang="cs-CZ" sz="1400" b="1" dirty="0"/>
              <a:t>OSU</a:t>
            </a:r>
            <a:r>
              <a:rPr lang="cs-CZ" sz="1400" dirty="0"/>
              <a:t> – </a:t>
            </a:r>
            <a:r>
              <a:rPr lang="cs-CZ" sz="1400" dirty="0" err="1"/>
              <a:t>Y</a:t>
            </a:r>
            <a:r>
              <a:rPr lang="cs-CZ" sz="1400" dirty="0"/>
              <a:t>. </a:t>
            </a:r>
            <a:r>
              <a:rPr lang="cs-CZ" sz="1400" dirty="0" err="1"/>
              <a:t>Zhang</a:t>
            </a:r>
            <a:r>
              <a:rPr lang="cs-CZ" sz="1400" dirty="0"/>
              <a:t> et al. APL 112, 173502 (2018) </a:t>
            </a:r>
          </a:p>
        </p:txBody>
      </p:sp>
      <p:graphicFrame>
        <p:nvGraphicFramePr>
          <p:cNvPr id="96" name="Object 95">
            <a:extLst>
              <a:ext uri="{FF2B5EF4-FFF2-40B4-BE49-F238E27FC236}">
                <a16:creationId xmlns:a16="http://schemas.microsoft.com/office/drawing/2014/main" id="{4863D56F-BBD8-4437-9B9C-8100A5C8424F}"/>
              </a:ext>
            </a:extLst>
          </p:cNvPr>
          <p:cNvGraphicFramePr>
            <a:graphicFrameLocks noChangeAspect="1"/>
          </p:cNvGraphicFramePr>
          <p:nvPr>
            <p:extLst>
              <p:ext uri="{D42A27DB-BD31-4B8C-83A1-F6EECF244321}">
                <p14:modId xmlns:p14="http://schemas.microsoft.com/office/powerpoint/2010/main" val="3020918885"/>
              </p:ext>
            </p:extLst>
          </p:nvPr>
        </p:nvGraphicFramePr>
        <p:xfrm>
          <a:off x="5795938" y="753102"/>
          <a:ext cx="3689466" cy="2865413"/>
        </p:xfrm>
        <a:graphic>
          <a:graphicData uri="http://schemas.openxmlformats.org/presentationml/2006/ole">
            <mc:AlternateContent xmlns:mc="http://schemas.openxmlformats.org/markup-compatibility/2006">
              <mc:Choice xmlns:v="urn:schemas-microsoft-com:vml" Requires="v">
                <p:oleObj spid="_x0000_s8253" r:id="rId10" imgW="4023360" imgH="3108960" progId="Origin50.Graph">
                  <p:embed/>
                </p:oleObj>
              </mc:Choice>
              <mc:Fallback>
                <p:oleObj r:id="rId10" imgW="4023360" imgH="3108960" progId="Origin50.Graph">
                  <p:embed/>
                  <p:pic>
                    <p:nvPicPr>
                      <p:cNvPr id="16" name="Object 15">
                        <a:extLst>
                          <a:ext uri="{FF2B5EF4-FFF2-40B4-BE49-F238E27FC236}">
                            <a16:creationId xmlns:a16="http://schemas.microsoft.com/office/drawing/2014/main" id="{4863D56F-BBD8-4437-9B9C-8100A5C842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938" y="753102"/>
                        <a:ext cx="3689466" cy="2865413"/>
                      </a:xfrm>
                      <a:prstGeom prst="rect">
                        <a:avLst/>
                      </a:prstGeom>
                      <a:noFill/>
                    </p:spPr>
                  </p:pic>
                </p:oleObj>
              </mc:Fallback>
            </mc:AlternateContent>
          </a:graphicData>
        </a:graphic>
      </p:graphicFrame>
      <p:sp>
        <p:nvSpPr>
          <p:cNvPr id="97" name="TextBox 96">
            <a:extLst>
              <a:ext uri="{FF2B5EF4-FFF2-40B4-BE49-F238E27FC236}">
                <a16:creationId xmlns:a16="http://schemas.microsoft.com/office/drawing/2014/main" id="{1CAE8021-8A6B-418C-BF5D-808746012C0A}"/>
              </a:ext>
            </a:extLst>
          </p:cNvPr>
          <p:cNvSpPr txBox="1"/>
          <p:nvPr/>
        </p:nvSpPr>
        <p:spPr>
          <a:xfrm>
            <a:off x="6141173" y="3222094"/>
            <a:ext cx="2927915" cy="2062103"/>
          </a:xfrm>
          <a:prstGeom prst="rect">
            <a:avLst/>
          </a:prstGeom>
          <a:solidFill>
            <a:schemeClr val="accent1">
              <a:lumMod val="20000"/>
              <a:lumOff val="80000"/>
            </a:schemeClr>
          </a:solidFill>
        </p:spPr>
        <p:txBody>
          <a:bodyPr wrap="square" rtlCol="0">
            <a:spAutoFit/>
          </a:bodyPr>
          <a:lstStyle/>
          <a:p>
            <a:pPr marL="285750" indent="-285750" defTabSz="457200">
              <a:buFont typeface="Arial" panose="020B0604020202020204" pitchFamily="34" charset="0"/>
              <a:buChar char="•"/>
            </a:pPr>
            <a:r>
              <a:rPr lang="en-US" sz="1600" dirty="0"/>
              <a:t>Delta-doped MESFET with 120 nm T-shaped gate</a:t>
            </a:r>
          </a:p>
          <a:p>
            <a:pPr marL="285750" indent="-285750" defTabSz="457200">
              <a:buFont typeface="Arial" panose="020B0604020202020204" pitchFamily="34" charset="0"/>
              <a:buChar char="•"/>
            </a:pPr>
            <a:r>
              <a:rPr lang="en-US" sz="1600" dirty="0"/>
              <a:t>Peak current density of </a:t>
            </a:r>
            <a:r>
              <a:rPr lang="en-US" sz="1600" b="1" dirty="0">
                <a:solidFill>
                  <a:srgbClr val="000099"/>
                </a:solidFill>
              </a:rPr>
              <a:t>260 mA/mm</a:t>
            </a:r>
            <a:r>
              <a:rPr lang="en-US" sz="1600" dirty="0"/>
              <a:t> and peak transconductance of </a:t>
            </a:r>
            <a:r>
              <a:rPr lang="en-US" sz="1600" b="1" dirty="0">
                <a:solidFill>
                  <a:srgbClr val="000099"/>
                </a:solidFill>
              </a:rPr>
              <a:t>44 mS/mm </a:t>
            </a:r>
            <a:r>
              <a:rPr lang="en-US" sz="1600" dirty="0"/>
              <a:t>are achieved.</a:t>
            </a:r>
          </a:p>
          <a:p>
            <a:pPr marL="285750" indent="-285750" defTabSz="457200">
              <a:buFont typeface="Arial" panose="020B0604020202020204" pitchFamily="34" charset="0"/>
              <a:buChar char="•"/>
            </a:pPr>
            <a:r>
              <a:rPr lang="en-US" sz="1600" dirty="0"/>
              <a:t>Breakdown voltage is </a:t>
            </a:r>
            <a:r>
              <a:rPr lang="en-US" sz="1600" b="1" dirty="0">
                <a:solidFill>
                  <a:srgbClr val="000099"/>
                </a:solidFill>
              </a:rPr>
              <a:t>150 V</a:t>
            </a:r>
            <a:endParaRPr lang="en-US" sz="1600" dirty="0">
              <a:solidFill>
                <a:prstClr val="black"/>
              </a:solidFill>
            </a:endParaRPr>
          </a:p>
          <a:p>
            <a:pPr marL="285750" indent="-285750">
              <a:buFont typeface="Arial" panose="020B0604020202020204" pitchFamily="34" charset="0"/>
              <a:buChar char="•"/>
            </a:pPr>
            <a:r>
              <a:rPr lang="en-US" sz="1600" dirty="0" err="1">
                <a:solidFill>
                  <a:prstClr val="black"/>
                </a:solidFill>
              </a:rPr>
              <a:t>f</a:t>
            </a:r>
            <a:r>
              <a:rPr lang="en-US" sz="1600" baseline="-25000" dirty="0" err="1">
                <a:solidFill>
                  <a:prstClr val="black"/>
                </a:solidFill>
              </a:rPr>
              <a:t>T</a:t>
            </a:r>
            <a:r>
              <a:rPr lang="en-US" sz="1600" baseline="-25000" dirty="0">
                <a:solidFill>
                  <a:prstClr val="black"/>
                </a:solidFill>
              </a:rPr>
              <a:t> </a:t>
            </a:r>
            <a:r>
              <a:rPr lang="en-US" sz="1600" dirty="0">
                <a:solidFill>
                  <a:prstClr val="black"/>
                </a:solidFill>
              </a:rPr>
              <a:t>= </a:t>
            </a:r>
            <a:r>
              <a:rPr lang="en-US" sz="1600" b="1" dirty="0">
                <a:solidFill>
                  <a:srgbClr val="000099"/>
                </a:solidFill>
              </a:rPr>
              <a:t>27 </a:t>
            </a:r>
            <a:r>
              <a:rPr lang="en-US" sz="1600" b="1" dirty="0" smtClean="0">
                <a:solidFill>
                  <a:srgbClr val="000099"/>
                </a:solidFill>
              </a:rPr>
              <a:t>GHz &amp; </a:t>
            </a:r>
            <a:r>
              <a:rPr lang="en-US" sz="1600" dirty="0" err="1" smtClean="0">
                <a:solidFill>
                  <a:prstClr val="black"/>
                </a:solidFill>
              </a:rPr>
              <a:t>f</a:t>
            </a:r>
            <a:r>
              <a:rPr lang="en-US" sz="1600" baseline="-25000" dirty="0" err="1" smtClean="0">
                <a:solidFill>
                  <a:prstClr val="black"/>
                </a:solidFill>
              </a:rPr>
              <a:t>MAX</a:t>
            </a:r>
            <a:r>
              <a:rPr lang="en-US" sz="1600" baseline="-25000" dirty="0" smtClean="0">
                <a:solidFill>
                  <a:prstClr val="black"/>
                </a:solidFill>
              </a:rPr>
              <a:t> </a:t>
            </a:r>
            <a:r>
              <a:rPr lang="en-US" sz="1600" dirty="0">
                <a:solidFill>
                  <a:prstClr val="black"/>
                </a:solidFill>
              </a:rPr>
              <a:t>= </a:t>
            </a:r>
            <a:r>
              <a:rPr lang="en-US" sz="1600" b="1" dirty="0">
                <a:solidFill>
                  <a:srgbClr val="000099"/>
                </a:solidFill>
              </a:rPr>
              <a:t>16 GHz</a:t>
            </a:r>
          </a:p>
        </p:txBody>
      </p:sp>
      <p:sp>
        <p:nvSpPr>
          <p:cNvPr id="98" name="Rectangle 97">
            <a:extLst>
              <a:ext uri="{FF2B5EF4-FFF2-40B4-BE49-F238E27FC236}">
                <a16:creationId xmlns:a16="http://schemas.microsoft.com/office/drawing/2014/main" id="{B5635B6B-C938-4F78-9A61-C8886B867412}"/>
              </a:ext>
            </a:extLst>
          </p:cNvPr>
          <p:cNvSpPr/>
          <p:nvPr/>
        </p:nvSpPr>
        <p:spPr>
          <a:xfrm>
            <a:off x="5865023" y="5308230"/>
            <a:ext cx="3430165" cy="307777"/>
          </a:xfrm>
          <a:prstGeom prst="rect">
            <a:avLst/>
          </a:prstGeom>
        </p:spPr>
        <p:txBody>
          <a:bodyPr wrap="square">
            <a:spAutoFit/>
          </a:bodyPr>
          <a:lstStyle/>
          <a:p>
            <a:r>
              <a:rPr lang="en-US" sz="1400" dirty="0"/>
              <a:t>Z. Xia, IEEE Electron Device let.40, 7 (2019)</a:t>
            </a:r>
          </a:p>
        </p:txBody>
      </p:sp>
      <p:sp>
        <p:nvSpPr>
          <p:cNvPr id="99" name="Title 1">
            <a:extLst>
              <a:ext uri="{FF2B5EF4-FFF2-40B4-BE49-F238E27FC236}">
                <a16:creationId xmlns:a16="http://schemas.microsoft.com/office/drawing/2014/main" id="{B8D284E7-6A52-4A03-8D35-D967A6FCE29A}"/>
              </a:ext>
            </a:extLst>
          </p:cNvPr>
          <p:cNvSpPr>
            <a:spLocks noGrp="1"/>
          </p:cNvSpPr>
          <p:nvPr>
            <p:ph type="title"/>
          </p:nvPr>
        </p:nvSpPr>
        <p:spPr>
          <a:xfrm>
            <a:off x="1777511" y="206552"/>
            <a:ext cx="6006612" cy="898409"/>
          </a:xfrm>
        </p:spPr>
        <p:txBody>
          <a:bodyPr>
            <a:normAutofit fontScale="90000"/>
          </a:bodyPr>
          <a:lstStyle/>
          <a:p>
            <a:r>
              <a:rPr lang="el-GR" sz="3200" b="1" dirty="0">
                <a:latin typeface="Arial" panose="020B0604020202020204" pitchFamily="34" charset="0"/>
                <a:cs typeface="Arial" panose="020B0604020202020204" pitchFamily="34" charset="0"/>
              </a:rPr>
              <a:t>β</a:t>
            </a:r>
            <a:r>
              <a:rPr lang="en-US" sz="3200" b="1" dirty="0">
                <a:latin typeface="Arial" panose="020B0604020202020204" pitchFamily="34" charset="0"/>
                <a:cs typeface="Arial" panose="020B0604020202020204" pitchFamily="34" charset="0"/>
              </a:rPr>
              <a:t>-Ga</a:t>
            </a:r>
            <a:r>
              <a:rPr lang="en-US" sz="3200" b="1" baseline="-250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O</a:t>
            </a:r>
            <a:r>
              <a:rPr lang="en-US" sz="3200" b="1" baseline="-25000" dirty="0">
                <a:latin typeface="Arial" panose="020B0604020202020204" pitchFamily="34" charset="0"/>
                <a:cs typeface="Arial" panose="020B0604020202020204" pitchFamily="34" charset="0"/>
              </a:rPr>
              <a:t>3</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transistor </a:t>
            </a:r>
            <a:r>
              <a:rPr lang="en-US" sz="3200" b="1" dirty="0">
                <a:latin typeface="Arial" panose="020B0604020202020204" pitchFamily="34" charset="0"/>
                <a:cs typeface="Arial" panose="020B0604020202020204" pitchFamily="34" charset="0"/>
              </a:rPr>
              <a:t>status at </a:t>
            </a:r>
            <a:r>
              <a:rPr lang="en-US" sz="3200" b="1" dirty="0" smtClean="0">
                <a:latin typeface="Arial" panose="020B0604020202020204" pitchFamily="34" charset="0"/>
                <a:cs typeface="Arial" panose="020B0604020202020204" pitchFamily="34" charset="0"/>
              </a:rPr>
              <a:t>OSU</a:t>
            </a:r>
            <a:endParaRPr lang="en-US" sz="3200" b="1" baseline="-250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C7CD43D-E4BD-42ED-B95B-3ACE6606C82A}"/>
              </a:ext>
            </a:extLst>
          </p:cNvPr>
          <p:cNvSpPr txBox="1"/>
          <p:nvPr/>
        </p:nvSpPr>
        <p:spPr>
          <a:xfrm>
            <a:off x="751195" y="1050079"/>
            <a:ext cx="4567841" cy="369332"/>
          </a:xfrm>
          <a:prstGeom prst="rect">
            <a:avLst/>
          </a:prstGeom>
          <a:noFill/>
        </p:spPr>
        <p:txBody>
          <a:bodyPr wrap="square" rtlCol="0">
            <a:spAutoFit/>
          </a:bodyPr>
          <a:lstStyle/>
          <a:p>
            <a:pPr algn="ctr"/>
            <a:r>
              <a:rPr lang="en-US" b="1" dirty="0">
                <a:solidFill>
                  <a:srgbClr val="353AA1"/>
                </a:solidFill>
              </a:rPr>
              <a:t>Modulation Doped (Al</a:t>
            </a:r>
            <a:r>
              <a:rPr lang="en-US" b="1" baseline="-25000" dirty="0">
                <a:solidFill>
                  <a:srgbClr val="353AA1"/>
                </a:solidFill>
              </a:rPr>
              <a:t>0.2</a:t>
            </a:r>
            <a:r>
              <a:rPr lang="en-US" b="1" dirty="0">
                <a:solidFill>
                  <a:srgbClr val="353AA1"/>
                </a:solidFill>
              </a:rPr>
              <a:t>Ga</a:t>
            </a:r>
            <a:r>
              <a:rPr lang="en-US" b="1" baseline="-25000" dirty="0">
                <a:solidFill>
                  <a:srgbClr val="353AA1"/>
                </a:solidFill>
              </a:rPr>
              <a:t>0.8</a:t>
            </a:r>
            <a:r>
              <a:rPr lang="en-US" b="1" dirty="0">
                <a:solidFill>
                  <a:srgbClr val="353AA1"/>
                </a:solidFill>
              </a:rPr>
              <a:t>)</a:t>
            </a:r>
            <a:r>
              <a:rPr lang="en-US" b="1" baseline="-25000" dirty="0">
                <a:solidFill>
                  <a:srgbClr val="353AA1"/>
                </a:solidFill>
              </a:rPr>
              <a:t>2</a:t>
            </a:r>
            <a:r>
              <a:rPr lang="en-US" b="1" dirty="0">
                <a:solidFill>
                  <a:srgbClr val="353AA1"/>
                </a:solidFill>
              </a:rPr>
              <a:t>O</a:t>
            </a:r>
            <a:r>
              <a:rPr lang="en-US" b="1" baseline="-25000" dirty="0">
                <a:solidFill>
                  <a:srgbClr val="353AA1"/>
                </a:solidFill>
              </a:rPr>
              <a:t>3</a:t>
            </a:r>
            <a:r>
              <a:rPr lang="en-US" b="1" dirty="0">
                <a:solidFill>
                  <a:srgbClr val="353AA1"/>
                </a:solidFill>
              </a:rPr>
              <a:t>/Ga</a:t>
            </a:r>
            <a:r>
              <a:rPr lang="en-US" b="1" baseline="-25000" dirty="0">
                <a:solidFill>
                  <a:srgbClr val="353AA1"/>
                </a:solidFill>
              </a:rPr>
              <a:t>2</a:t>
            </a:r>
            <a:r>
              <a:rPr lang="en-US" b="1" dirty="0">
                <a:solidFill>
                  <a:srgbClr val="353AA1"/>
                </a:solidFill>
              </a:rPr>
              <a:t>O</a:t>
            </a:r>
            <a:r>
              <a:rPr lang="en-US" b="1" baseline="-25000" dirty="0">
                <a:solidFill>
                  <a:srgbClr val="353AA1"/>
                </a:solidFill>
              </a:rPr>
              <a:t>3</a:t>
            </a:r>
            <a:r>
              <a:rPr lang="en-US" b="1" dirty="0">
                <a:solidFill>
                  <a:srgbClr val="353AA1"/>
                </a:solidFill>
              </a:rPr>
              <a:t> FET</a:t>
            </a:r>
          </a:p>
        </p:txBody>
      </p:sp>
    </p:spTree>
    <p:extLst>
      <p:ext uri="{BB962C8B-B14F-4D97-AF65-F5344CB8AC3E}">
        <p14:creationId xmlns:p14="http://schemas.microsoft.com/office/powerpoint/2010/main" val="2447708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7EC4255-8177-41DE-9CA3-B247AFD3A80F}"/>
              </a:ext>
            </a:extLst>
          </p:cNvPr>
          <p:cNvSpPr txBox="1"/>
          <p:nvPr/>
        </p:nvSpPr>
        <p:spPr>
          <a:xfrm flipH="1">
            <a:off x="4573765" y="3760901"/>
            <a:ext cx="4667546" cy="923330"/>
          </a:xfrm>
          <a:prstGeom prst="rect">
            <a:avLst/>
          </a:prstGeom>
          <a:noFill/>
        </p:spPr>
        <p:txBody>
          <a:bodyPr wrap="square" rtlCol="0">
            <a:spAutoFit/>
          </a:bodyPr>
          <a:lstStyle/>
          <a:p>
            <a:r>
              <a:rPr lang="en-US" b="1" dirty="0"/>
              <a:t>Irradiation leads to carrier compensation</a:t>
            </a:r>
          </a:p>
          <a:p>
            <a:pPr marL="285750" indent="-285750">
              <a:buFont typeface="Arial" panose="020B0604020202020204" pitchFamily="34" charset="0"/>
              <a:buChar char="•"/>
            </a:pPr>
            <a:r>
              <a:rPr lang="en-US" dirty="0"/>
              <a:t>Mostly due to E</a:t>
            </a:r>
            <a:r>
              <a:rPr lang="en-US" baseline="-25000" dirty="0"/>
              <a:t>C</a:t>
            </a:r>
            <a:r>
              <a:rPr lang="en-US" dirty="0"/>
              <a:t>-2.0 eV trap</a:t>
            </a:r>
          </a:p>
          <a:p>
            <a:pPr marL="285750" indent="-285750">
              <a:buFont typeface="Arial" panose="020B0604020202020204" pitchFamily="34" charset="0"/>
              <a:buChar char="•"/>
            </a:pPr>
            <a:r>
              <a:rPr lang="en-US" dirty="0"/>
              <a:t>Likely </a:t>
            </a:r>
            <a:r>
              <a:rPr lang="en-US" dirty="0" err="1" smtClean="0"/>
              <a:t>V</a:t>
            </a:r>
            <a:r>
              <a:rPr lang="en-US" baseline="-25000" dirty="0" err="1"/>
              <a:t>G</a:t>
            </a:r>
            <a:r>
              <a:rPr lang="en-US" baseline="-25000" dirty="0" err="1" smtClean="0"/>
              <a:t>a</a:t>
            </a:r>
            <a:r>
              <a:rPr lang="en-US" baseline="-25000" dirty="0" smtClean="0"/>
              <a:t> </a:t>
            </a:r>
            <a:r>
              <a:rPr lang="en-US" dirty="0" smtClean="0"/>
              <a:t>(ultra-resolution TEM/DLOS/DFT)</a:t>
            </a:r>
            <a:endParaRPr lang="en-US" baseline="-25000" dirty="0"/>
          </a:p>
        </p:txBody>
      </p:sp>
      <p:sp>
        <p:nvSpPr>
          <p:cNvPr id="55" name="TextBox 54">
            <a:extLst>
              <a:ext uri="{FF2B5EF4-FFF2-40B4-BE49-F238E27FC236}">
                <a16:creationId xmlns:a16="http://schemas.microsoft.com/office/drawing/2014/main" id="{F95569B2-A525-43CD-8A88-7B01F83BB5B5}"/>
              </a:ext>
            </a:extLst>
          </p:cNvPr>
          <p:cNvSpPr txBox="1"/>
          <p:nvPr/>
        </p:nvSpPr>
        <p:spPr>
          <a:xfrm flipH="1">
            <a:off x="4924547" y="4694598"/>
            <a:ext cx="4116903" cy="738664"/>
          </a:xfrm>
          <a:prstGeom prst="rect">
            <a:avLst/>
          </a:prstGeom>
          <a:noFill/>
        </p:spPr>
        <p:txBody>
          <a:bodyPr wrap="square" rtlCol="0">
            <a:spAutoFit/>
          </a:bodyPr>
          <a:lstStyle/>
          <a:p>
            <a:pPr marL="342900" indent="-342900">
              <a:buAutoNum type="arabicPeriod"/>
            </a:pPr>
            <a:r>
              <a:rPr lang="en-US" sz="1400" dirty="0"/>
              <a:t>Z. Hu et al, EDL 39, 1564 (2018).</a:t>
            </a:r>
          </a:p>
          <a:p>
            <a:pPr marL="342900" indent="-342900">
              <a:buAutoNum type="arabicPeriod"/>
            </a:pPr>
            <a:r>
              <a:rPr lang="en-US" sz="1400" dirty="0"/>
              <a:t>Farzana, APL Materials 7, 022502 (2019)</a:t>
            </a:r>
          </a:p>
          <a:p>
            <a:pPr marL="342900" indent="-342900">
              <a:buAutoNum type="arabicPeriod"/>
            </a:pPr>
            <a:r>
              <a:rPr lang="en-US" sz="1400" dirty="0"/>
              <a:t>Farzana, APL </a:t>
            </a:r>
            <a:r>
              <a:rPr lang="en-US" sz="1400" dirty="0" smtClean="0"/>
              <a:t>(accepted </a:t>
            </a:r>
            <a:r>
              <a:rPr lang="en-US" sz="1400" dirty="0"/>
              <a:t>with minor revision)</a:t>
            </a:r>
          </a:p>
        </p:txBody>
      </p:sp>
      <p:graphicFrame>
        <p:nvGraphicFramePr>
          <p:cNvPr id="56" name="Object 55">
            <a:extLst>
              <a:ext uri="{FF2B5EF4-FFF2-40B4-BE49-F238E27FC236}">
                <a16:creationId xmlns:a16="http://schemas.microsoft.com/office/drawing/2014/main" id="{DFF1004F-DBC9-478F-BCCD-258646AB5DEC}"/>
              </a:ext>
            </a:extLst>
          </p:cNvPr>
          <p:cNvGraphicFramePr>
            <a:graphicFrameLocks noChangeAspect="1"/>
          </p:cNvGraphicFramePr>
          <p:nvPr>
            <p:extLst>
              <p:ext uri="{D42A27DB-BD31-4B8C-83A1-F6EECF244321}">
                <p14:modId xmlns:p14="http://schemas.microsoft.com/office/powerpoint/2010/main" val="1566763732"/>
              </p:ext>
            </p:extLst>
          </p:nvPr>
        </p:nvGraphicFramePr>
        <p:xfrm>
          <a:off x="6106248" y="1378856"/>
          <a:ext cx="2928559" cy="2262872"/>
        </p:xfrm>
        <a:graphic>
          <a:graphicData uri="http://schemas.openxmlformats.org/presentationml/2006/ole">
            <mc:AlternateContent xmlns:mc="http://schemas.openxmlformats.org/markup-compatibility/2006">
              <mc:Choice xmlns:v="urn:schemas-microsoft-com:vml" Requires="v">
                <p:oleObj spid="_x0000_s9254" name="Graph" r:id="rId5" imgW="4023360" imgH="3108960" progId="Origin50.Graph">
                  <p:embed/>
                </p:oleObj>
              </mc:Choice>
              <mc:Fallback>
                <p:oleObj name="Graph" r:id="rId5" imgW="4023360" imgH="3108960" progId="Origin50.Graph">
                  <p:embed/>
                  <p:pic>
                    <p:nvPicPr>
                      <p:cNvPr id="13" name="Object 12">
                        <a:extLst>
                          <a:ext uri="{FF2B5EF4-FFF2-40B4-BE49-F238E27FC236}">
                            <a16:creationId xmlns:a16="http://schemas.microsoft.com/office/drawing/2014/main" id="{DFF1004F-DBC9-478F-BCCD-258646AB5DEC}"/>
                          </a:ext>
                        </a:extLst>
                      </p:cNvPr>
                      <p:cNvPicPr/>
                      <p:nvPr/>
                    </p:nvPicPr>
                    <p:blipFill>
                      <a:blip r:embed="rId6"/>
                      <a:stretch>
                        <a:fillRect/>
                      </a:stretch>
                    </p:blipFill>
                    <p:spPr>
                      <a:xfrm>
                        <a:off x="6106248" y="1378856"/>
                        <a:ext cx="2928559" cy="2262872"/>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66641DE3-8D79-42BE-8B11-599F29165D27}"/>
              </a:ext>
            </a:extLst>
          </p:cNvPr>
          <p:cNvGraphicFramePr>
            <a:graphicFrameLocks noChangeAspect="1"/>
          </p:cNvGraphicFramePr>
          <p:nvPr>
            <p:extLst>
              <p:ext uri="{D42A27DB-BD31-4B8C-83A1-F6EECF244321}">
                <p14:modId xmlns:p14="http://schemas.microsoft.com/office/powerpoint/2010/main" val="2065022006"/>
              </p:ext>
            </p:extLst>
          </p:nvPr>
        </p:nvGraphicFramePr>
        <p:xfrm>
          <a:off x="58024" y="961814"/>
          <a:ext cx="4044566" cy="3125201"/>
        </p:xfrm>
        <a:graphic>
          <a:graphicData uri="http://schemas.openxmlformats.org/presentationml/2006/ole">
            <mc:AlternateContent xmlns:mc="http://schemas.openxmlformats.org/markup-compatibility/2006">
              <mc:Choice xmlns:v="urn:schemas-microsoft-com:vml" Requires="v">
                <p:oleObj spid="_x0000_s9255" name="Graph" r:id="rId7" imgW="4023360" imgH="3108960" progId="Origin50.Graph">
                  <p:embed/>
                </p:oleObj>
              </mc:Choice>
              <mc:Fallback>
                <p:oleObj name="Graph" r:id="rId7" imgW="4023360" imgH="3108960" progId="Origin50.Graph">
                  <p:embed/>
                  <p:pic>
                    <p:nvPicPr>
                      <p:cNvPr id="3" name="Object 2">
                        <a:extLst>
                          <a:ext uri="{FF2B5EF4-FFF2-40B4-BE49-F238E27FC236}">
                            <a16:creationId xmlns:a16="http://schemas.microsoft.com/office/drawing/2014/main" id="{66641DE3-8D79-42BE-8B11-599F29165D27}"/>
                          </a:ext>
                        </a:extLst>
                      </p:cNvPr>
                      <p:cNvPicPr/>
                      <p:nvPr/>
                    </p:nvPicPr>
                    <p:blipFill>
                      <a:blip r:embed="rId8"/>
                      <a:stretch>
                        <a:fillRect/>
                      </a:stretch>
                    </p:blipFill>
                    <p:spPr>
                      <a:xfrm>
                        <a:off x="58024" y="961814"/>
                        <a:ext cx="4044566" cy="3125201"/>
                      </a:xfrm>
                      <a:prstGeom prst="rect">
                        <a:avLst/>
                      </a:prstGeom>
                    </p:spPr>
                  </p:pic>
                </p:oleObj>
              </mc:Fallback>
            </mc:AlternateContent>
          </a:graphicData>
        </a:graphic>
      </p:graphicFrame>
      <p:pic>
        <p:nvPicPr>
          <p:cNvPr id="58" name="Picture 57">
            <a:extLst>
              <a:ext uri="{FF2B5EF4-FFF2-40B4-BE49-F238E27FC236}">
                <a16:creationId xmlns:a16="http://schemas.microsoft.com/office/drawing/2014/main" id="{B1949888-E101-4CF2-84CC-CF75774E36AA}"/>
              </a:ext>
            </a:extLst>
          </p:cNvPr>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31143" y="1222325"/>
            <a:ext cx="2407136" cy="2530118"/>
          </a:xfrm>
          <a:prstGeom prst="rect">
            <a:avLst/>
          </a:prstGeom>
          <a:noFill/>
        </p:spPr>
      </p:pic>
      <p:sp>
        <p:nvSpPr>
          <p:cNvPr id="59" name="TextBox 58">
            <a:extLst>
              <a:ext uri="{FF2B5EF4-FFF2-40B4-BE49-F238E27FC236}">
                <a16:creationId xmlns:a16="http://schemas.microsoft.com/office/drawing/2014/main" id="{F766A10B-B42C-4BBA-9182-958A6537A5B0}"/>
              </a:ext>
            </a:extLst>
          </p:cNvPr>
          <p:cNvSpPr txBox="1"/>
          <p:nvPr/>
        </p:nvSpPr>
        <p:spPr>
          <a:xfrm flipH="1">
            <a:off x="148532" y="3881834"/>
            <a:ext cx="4309465" cy="1754326"/>
          </a:xfrm>
          <a:prstGeom prst="rect">
            <a:avLst/>
          </a:prstGeom>
          <a:noFill/>
        </p:spPr>
        <p:txBody>
          <a:bodyPr wrap="square" rtlCol="0">
            <a:spAutoFit/>
          </a:bodyPr>
          <a:lstStyle/>
          <a:p>
            <a:r>
              <a:rPr lang="el-GR" b="1" dirty="0"/>
              <a:t>β</a:t>
            </a:r>
            <a:r>
              <a:rPr lang="en-US" b="1" dirty="0"/>
              <a:t>-Ga</a:t>
            </a:r>
            <a:r>
              <a:rPr lang="en-US" b="1" baseline="-25000" dirty="0"/>
              <a:t>2</a:t>
            </a:r>
            <a:r>
              <a:rPr lang="en-US" b="1" dirty="0"/>
              <a:t>O</a:t>
            </a:r>
            <a:r>
              <a:rPr lang="en-US" b="1" baseline="-25000" dirty="0"/>
              <a:t>3</a:t>
            </a:r>
            <a:r>
              <a:rPr lang="en-US" b="1" dirty="0"/>
              <a:t> Schottky barriers very ideal</a:t>
            </a:r>
          </a:p>
          <a:p>
            <a:pPr marL="285750" indent="-285750">
              <a:buFont typeface="Arial" panose="020B0604020202020204" pitchFamily="34" charset="0"/>
              <a:buChar char="•"/>
            </a:pPr>
            <a:r>
              <a:rPr lang="en-US" dirty="0"/>
              <a:t>Low leakage current</a:t>
            </a:r>
          </a:p>
          <a:p>
            <a:pPr marL="285750" indent="-285750">
              <a:buFont typeface="Arial" panose="020B0604020202020204" pitchFamily="34" charset="0"/>
              <a:buChar char="•"/>
            </a:pPr>
            <a:r>
              <a:rPr lang="en-US" dirty="0"/>
              <a:t>High radiation tolerance</a:t>
            </a:r>
          </a:p>
          <a:p>
            <a:pPr marL="285750" indent="-285750">
              <a:buFont typeface="Arial" panose="020B0604020202020204" pitchFamily="34" charset="0"/>
              <a:buChar char="•"/>
            </a:pPr>
            <a:r>
              <a:rPr lang="en-US" dirty="0"/>
              <a:t>No special structures like guard rings yet</a:t>
            </a:r>
          </a:p>
          <a:p>
            <a:pPr marL="285750" indent="-285750">
              <a:buFont typeface="Arial" panose="020B0604020202020204" pitchFamily="34" charset="0"/>
              <a:buChar char="•"/>
            </a:pPr>
            <a:r>
              <a:rPr lang="en-US" dirty="0"/>
              <a:t>Devices shown to block </a:t>
            </a:r>
            <a:r>
              <a:rPr lang="en-US" b="1" dirty="0">
                <a:solidFill>
                  <a:srgbClr val="FF0000"/>
                </a:solidFill>
              </a:rPr>
              <a:t>&gt;3</a:t>
            </a:r>
            <a:r>
              <a:rPr lang="en-US" dirty="0"/>
              <a:t> kV (still ~1/3 of theoretical electric fields) [1]</a:t>
            </a:r>
          </a:p>
        </p:txBody>
      </p:sp>
      <p:sp>
        <p:nvSpPr>
          <p:cNvPr id="60" name="Title 1">
            <a:extLst>
              <a:ext uri="{FF2B5EF4-FFF2-40B4-BE49-F238E27FC236}">
                <a16:creationId xmlns:a16="http://schemas.microsoft.com/office/drawing/2014/main" id="{B8D284E7-6A52-4A03-8D35-D967A6FCE29A}"/>
              </a:ext>
            </a:extLst>
          </p:cNvPr>
          <p:cNvSpPr>
            <a:spLocks noGrp="1"/>
          </p:cNvSpPr>
          <p:nvPr>
            <p:ph type="title"/>
          </p:nvPr>
        </p:nvSpPr>
        <p:spPr>
          <a:xfrm>
            <a:off x="1193565" y="284706"/>
            <a:ext cx="7538428" cy="898409"/>
          </a:xfrm>
        </p:spPr>
        <p:txBody>
          <a:bodyPr>
            <a:normAutofit/>
          </a:bodyPr>
          <a:lstStyle/>
          <a:p>
            <a:r>
              <a:rPr lang="el-GR" sz="2500" b="1" dirty="0"/>
              <a:t>β</a:t>
            </a:r>
            <a:r>
              <a:rPr lang="en-US" sz="2500" b="1" dirty="0">
                <a:latin typeface="Arial" panose="020B0604020202020204" pitchFamily="34" charset="0"/>
                <a:cs typeface="Arial" panose="020B0604020202020204" pitchFamily="34" charset="0"/>
              </a:rPr>
              <a:t>-Ga</a:t>
            </a:r>
            <a:r>
              <a:rPr lang="en-US" sz="2500" b="1" baseline="-25000" dirty="0">
                <a:latin typeface="Arial" panose="020B0604020202020204" pitchFamily="34" charset="0"/>
                <a:cs typeface="Arial" panose="020B0604020202020204" pitchFamily="34" charset="0"/>
              </a:rPr>
              <a:t>2</a:t>
            </a:r>
            <a:r>
              <a:rPr lang="en-US" sz="2500" b="1" dirty="0">
                <a:latin typeface="Arial" panose="020B0604020202020204" pitchFamily="34" charset="0"/>
                <a:cs typeface="Arial" panose="020B0604020202020204" pitchFamily="34" charset="0"/>
              </a:rPr>
              <a:t>O</a:t>
            </a:r>
            <a:r>
              <a:rPr lang="en-US" sz="2500" b="1" baseline="-25000" dirty="0">
                <a:latin typeface="Arial" panose="020B0604020202020204" pitchFamily="34" charset="0"/>
                <a:cs typeface="Arial" panose="020B0604020202020204" pitchFamily="34" charset="0"/>
              </a:rPr>
              <a:t>3</a:t>
            </a:r>
            <a:r>
              <a:rPr lang="en-US" sz="2500" b="1" dirty="0"/>
              <a:t>:</a:t>
            </a:r>
            <a:r>
              <a:rPr lang="en-US" sz="2500" b="1" dirty="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Radiation (neutron, proton) Effects</a:t>
            </a:r>
            <a:endParaRPr lang="en-US" sz="2500" b="1"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383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8C472F8-FAA2-2D40-8E4D-6F13A8B871EB}"/>
              </a:ext>
            </a:extLst>
          </p:cNvPr>
          <p:cNvPicPr>
            <a:picLocks noChangeAspect="1"/>
          </p:cNvPicPr>
          <p:nvPr/>
        </p:nvPicPr>
        <p:blipFill rotWithShape="1">
          <a:blip r:embed="rId4">
            <a:clrChange>
              <a:clrFrom>
                <a:srgbClr val="FFFFFF"/>
              </a:clrFrom>
              <a:clrTo>
                <a:srgbClr val="FFFFFF">
                  <a:alpha val="0"/>
                </a:srgbClr>
              </a:clrTo>
            </a:clrChange>
          </a:blip>
          <a:srcRect l="3747" t="89794" r="10658" b="264"/>
          <a:stretch/>
        </p:blipFill>
        <p:spPr>
          <a:xfrm>
            <a:off x="1504034" y="5055206"/>
            <a:ext cx="6104672" cy="507825"/>
          </a:xfrm>
          <a:prstGeom prst="rect">
            <a:avLst/>
          </a:prstGeom>
        </p:spPr>
      </p:pic>
      <p:pic>
        <p:nvPicPr>
          <p:cNvPr id="12" name="Picture 11">
            <a:extLst>
              <a:ext uri="{FF2B5EF4-FFF2-40B4-BE49-F238E27FC236}">
                <a16:creationId xmlns:a16="http://schemas.microsoft.com/office/drawing/2014/main" id="{38C472F8-FAA2-2D40-8E4D-6F13A8B871EB}"/>
              </a:ext>
            </a:extLst>
          </p:cNvPr>
          <p:cNvPicPr>
            <a:picLocks noChangeAspect="1"/>
          </p:cNvPicPr>
          <p:nvPr/>
        </p:nvPicPr>
        <p:blipFill rotWithShape="1">
          <a:blip r:embed="rId4">
            <a:clrChange>
              <a:clrFrom>
                <a:srgbClr val="FFFFFF"/>
              </a:clrFrom>
              <a:clrTo>
                <a:srgbClr val="FFFFFF">
                  <a:alpha val="0"/>
                </a:srgbClr>
              </a:clrTo>
            </a:clrChange>
          </a:blip>
          <a:srcRect l="4161" t="25760" r="6586" b="20371"/>
          <a:stretch/>
        </p:blipFill>
        <p:spPr>
          <a:xfrm>
            <a:off x="924504" y="1895790"/>
            <a:ext cx="7458230" cy="3224151"/>
          </a:xfrm>
          <a:prstGeom prst="rect">
            <a:avLst/>
          </a:prstGeom>
        </p:spPr>
      </p:pic>
      <p:sp>
        <p:nvSpPr>
          <p:cNvPr id="13" name="Rectangle 12"/>
          <p:cNvSpPr/>
          <p:nvPr/>
        </p:nvSpPr>
        <p:spPr>
          <a:xfrm>
            <a:off x="1910469" y="1540584"/>
            <a:ext cx="5323060"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1.3-Mpixel Pinned Diode APS Example</a:t>
            </a:r>
            <a:endParaRPr kumimoji="0" lang="en-US" sz="2200" b="1" i="0" strike="noStrike" kern="1200" cap="none" spc="0" normalizeH="0" baseline="0" noProof="0" dirty="0">
              <a:ln>
                <a:noFill/>
              </a:ln>
              <a:effectLst/>
              <a:uLnTx/>
              <a:uFillTx/>
              <a:latin typeface="Calibri" panose="020F0502020204030204"/>
              <a:ea typeface="+mn-ea"/>
            </a:endParaRPr>
          </a:p>
        </p:txBody>
      </p:sp>
      <p:sp>
        <p:nvSpPr>
          <p:cNvPr id="14" name="TextBox 13">
            <a:extLst>
              <a:ext uri="{FF2B5EF4-FFF2-40B4-BE49-F238E27FC236}">
                <a16:creationId xmlns:a16="http://schemas.microsoft.com/office/drawing/2014/main" id="{D5FBF019-6344-D34A-ABFF-2F30859C5996}"/>
              </a:ext>
            </a:extLst>
          </p:cNvPr>
          <p:cNvSpPr txBox="1"/>
          <p:nvPr/>
        </p:nvSpPr>
        <p:spPr>
          <a:xfrm>
            <a:off x="717294" y="444890"/>
            <a:ext cx="7618398"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latin typeface="Arial" panose="020B0604020202020204" pitchFamily="34" charset="0"/>
                <a:cs typeface="Arial" panose="020B0604020202020204" pitchFamily="34" charset="0"/>
              </a:rPr>
              <a:t> </a:t>
            </a:r>
            <a:r>
              <a:rPr kumimoji="0" lang="en-US" sz="2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Si </a:t>
            </a:r>
            <a:r>
              <a:rPr kumimoji="0" lang="en-US" sz="2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CMOS Photodiode  Active </a:t>
            </a:r>
            <a:r>
              <a:rPr kumimoji="0" lang="en-US" sz="2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Pixel </a:t>
            </a:r>
            <a:r>
              <a:rPr kumimoji="0" lang="en-US" sz="2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Sensor (APS</a:t>
            </a:r>
            <a:r>
              <a:rPr kumimoji="0" lang="en-US" sz="2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Analogue</a:t>
            </a:r>
            <a:r>
              <a:rPr kumimoji="0" lang="en-US" sz="26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noProof="0" dirty="0" err="1" smtClean="0">
                <a:ln>
                  <a:noFill/>
                </a:ln>
                <a:effectLst/>
                <a:uLnTx/>
                <a:uFillTx/>
                <a:latin typeface="Arial" panose="020B0604020202020204" pitchFamily="34" charset="0"/>
                <a:ea typeface="+mn-ea"/>
                <a:cs typeface="Arial" panose="020B0604020202020204" pitchFamily="34" charset="0"/>
              </a:rPr>
              <a:t>SiC</a:t>
            </a:r>
            <a:r>
              <a:rPr kumimoji="0" lang="en-US" sz="26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a:t>
            </a:r>
            <a:endParaRPr kumimoji="0" lang="en-US" sz="2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1868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5FBF019-6344-D34A-ABFF-2F30859C5996}"/>
              </a:ext>
            </a:extLst>
          </p:cNvPr>
          <p:cNvSpPr txBox="1"/>
          <p:nvPr/>
        </p:nvSpPr>
        <p:spPr>
          <a:xfrm>
            <a:off x="812798" y="443219"/>
            <a:ext cx="7479327" cy="4770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SiC</a:t>
            </a:r>
            <a:r>
              <a:rPr kumimoji="0" lang="en-US" sz="25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CMOS-based</a:t>
            </a:r>
            <a:r>
              <a:rPr kumimoji="0" lang="en-US" sz="25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Active Pixel Array</a:t>
            </a:r>
            <a:endParaRPr kumimoji="0" lang="en-US" sz="2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158F216-5323-5248-AB56-4DF090F948F0}"/>
              </a:ext>
            </a:extLst>
          </p:cNvPr>
          <p:cNvPicPr>
            <a:picLocks noChangeAspect="1"/>
          </p:cNvPicPr>
          <p:nvPr/>
        </p:nvPicPr>
        <p:blipFill rotWithShape="1">
          <a:blip r:embed="rId4">
            <a:clrChange>
              <a:clrFrom>
                <a:srgbClr val="FFFFFF"/>
              </a:clrFrom>
              <a:clrTo>
                <a:srgbClr val="FFFFFF">
                  <a:alpha val="0"/>
                </a:srgbClr>
              </a:clrTo>
            </a:clrChange>
          </a:blip>
          <a:srcRect l="21118" t="13483" r="14664" b="9409"/>
          <a:stretch/>
        </p:blipFill>
        <p:spPr>
          <a:xfrm>
            <a:off x="702218" y="2138391"/>
            <a:ext cx="3666286" cy="3269569"/>
          </a:xfrm>
          <a:prstGeom prst="rect">
            <a:avLst/>
          </a:prstGeom>
        </p:spPr>
      </p:pic>
      <p:sp>
        <p:nvSpPr>
          <p:cNvPr id="8" name="Rectangle 7"/>
          <p:cNvSpPr/>
          <p:nvPr/>
        </p:nvSpPr>
        <p:spPr>
          <a:xfrm>
            <a:off x="-4974" y="1724119"/>
            <a:ext cx="453472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Pinned Diode APS</a:t>
            </a:r>
            <a:endParaRPr kumimoji="0" lang="en-US" sz="2000" b="1" i="0" strike="noStrike" kern="1200" cap="none" spc="0" normalizeH="0" baseline="0" noProof="0" dirty="0">
              <a:ln>
                <a:noFill/>
              </a:ln>
              <a:solidFill>
                <a:schemeClr val="tx2"/>
              </a:solidFill>
              <a:effectLst/>
              <a:uLnTx/>
              <a:uFillTx/>
              <a:latin typeface="Calibri" panose="020F0502020204030204"/>
              <a:ea typeface="+mn-ea"/>
            </a:endParaRPr>
          </a:p>
        </p:txBody>
      </p:sp>
      <p:sp>
        <p:nvSpPr>
          <p:cNvPr id="9" name="Rectangle 8"/>
          <p:cNvSpPr/>
          <p:nvPr/>
        </p:nvSpPr>
        <p:spPr>
          <a:xfrm>
            <a:off x="4420385" y="1720018"/>
            <a:ext cx="453472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SiC CMOS Implementation</a:t>
            </a:r>
          </a:p>
        </p:txBody>
      </p:sp>
      <p:pic>
        <p:nvPicPr>
          <p:cNvPr id="10" name="Picture 9"/>
          <p:cNvPicPr>
            <a:picLocks noChangeAspect="1"/>
          </p:cNvPicPr>
          <p:nvPr/>
        </p:nvPicPr>
        <p:blipFill>
          <a:blip r:embed="rId5"/>
          <a:stretch>
            <a:fillRect/>
          </a:stretch>
        </p:blipFill>
        <p:spPr>
          <a:xfrm>
            <a:off x="5097399" y="2363566"/>
            <a:ext cx="3621182" cy="2791428"/>
          </a:xfrm>
          <a:prstGeom prst="rect">
            <a:avLst/>
          </a:prstGeom>
        </p:spPr>
      </p:pic>
      <p:sp>
        <p:nvSpPr>
          <p:cNvPr id="2" name="Rectangle 1"/>
          <p:cNvSpPr/>
          <p:nvPr/>
        </p:nvSpPr>
        <p:spPr>
          <a:xfrm>
            <a:off x="1180576" y="1020038"/>
            <a:ext cx="6743770" cy="461665"/>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lvl="0" algn="ctr">
              <a:defRPr/>
            </a:pPr>
            <a:r>
              <a:rPr lang="en-US" sz="2400" b="1" dirty="0" smtClean="0">
                <a:latin typeface="Arial" panose="020B0604020202020204" pitchFamily="34" charset="0"/>
                <a:cs typeface="Arial" panose="020B0604020202020204" pitchFamily="34" charset="0"/>
              </a:rPr>
              <a:t>Goal: Design/Fab/Test </a:t>
            </a:r>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SiC</a:t>
            </a:r>
            <a:r>
              <a:rPr lang="en-US" sz="2400" b="1" dirty="0">
                <a:latin typeface="Arial" panose="020B0604020202020204" pitchFamily="34" charset="0"/>
                <a:cs typeface="Arial" panose="020B0604020202020204" pitchFamily="34" charset="0"/>
              </a:rPr>
              <a:t> Neutron Camera</a:t>
            </a:r>
          </a:p>
        </p:txBody>
      </p:sp>
    </p:spTree>
    <p:extLst>
      <p:ext uri="{BB962C8B-B14F-4D97-AF65-F5344CB8AC3E}">
        <p14:creationId xmlns:p14="http://schemas.microsoft.com/office/powerpoint/2010/main" val="130143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054C11-FBC6-4EEB-A79A-69B8FE8E6E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21635" y="1679826"/>
            <a:ext cx="1270290" cy="1661809"/>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A32DBEA-94B9-4024-A397-FE3CD0B496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6052070" y="1850565"/>
            <a:ext cx="1687736" cy="1294404"/>
          </a:xfrm>
          <a:prstGeom prst="rect">
            <a:avLst/>
          </a:prstGeom>
        </p:spPr>
      </p:pic>
      <p:pic>
        <p:nvPicPr>
          <p:cNvPr id="13" name="Picture 12">
            <a:extLst>
              <a:ext uri="{FF2B5EF4-FFF2-40B4-BE49-F238E27FC236}">
                <a16:creationId xmlns:a16="http://schemas.microsoft.com/office/drawing/2014/main" id="{BDF0596E-8F0C-473A-A4D4-4C4DDADE8527}"/>
              </a:ext>
            </a:extLst>
          </p:cNvPr>
          <p:cNvPicPr>
            <a:picLocks noChangeAspect="1"/>
          </p:cNvPicPr>
          <p:nvPr/>
        </p:nvPicPr>
        <p:blipFill>
          <a:blip r:embed="rId7"/>
          <a:stretch>
            <a:fillRect/>
          </a:stretch>
        </p:blipFill>
        <p:spPr>
          <a:xfrm>
            <a:off x="3796503" y="3319958"/>
            <a:ext cx="2893959" cy="2177140"/>
          </a:xfrm>
          <a:prstGeom prst="rect">
            <a:avLst/>
          </a:prstGeom>
        </p:spPr>
      </p:pic>
      <p:sp>
        <p:nvSpPr>
          <p:cNvPr id="17" name="TextBox 16">
            <a:extLst>
              <a:ext uri="{FF2B5EF4-FFF2-40B4-BE49-F238E27FC236}">
                <a16:creationId xmlns:a16="http://schemas.microsoft.com/office/drawing/2014/main" id="{D45D8BEC-2449-4730-AEE3-54334F4A9FB5}"/>
              </a:ext>
            </a:extLst>
          </p:cNvPr>
          <p:cNvSpPr txBox="1"/>
          <p:nvPr/>
        </p:nvSpPr>
        <p:spPr>
          <a:xfrm>
            <a:off x="4165286" y="1315269"/>
            <a:ext cx="42761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Metal printed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sensor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collab</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with ORNL)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DFA6A09-5FAC-4982-8AB0-58E50E39CC39}"/>
              </a:ext>
            </a:extLst>
          </p:cNvPr>
          <p:cNvSpPr txBox="1"/>
          <p:nvPr/>
        </p:nvSpPr>
        <p:spPr>
          <a:xfrm rot="10800000" flipV="1">
            <a:off x="62151" y="1209361"/>
            <a:ext cx="332264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Goal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rad-hard sensor for nuclear  fuel cycle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Progress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Aerosolized</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etal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nanoparticle ink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Schottky</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diode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printed 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substrate </a:t>
            </a:r>
            <a:endParaRPr lang="en-US"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Alpha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spectrum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measured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resolution</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of</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3.32% @5.5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MeV –</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promising 1</a:t>
            </a:r>
            <a:r>
              <a:rPr kumimoji="0" lang="en-US" sz="1800" b="0" i="0" u="none" strike="noStrike" kern="1200" cap="none" spc="0" normalizeH="0" baseline="30000" noProof="0" dirty="0" smtClean="0">
                <a:ln>
                  <a:noFill/>
                </a:ln>
                <a:solidFill>
                  <a:prstClr val="black"/>
                </a:solidFill>
                <a:effectLst/>
                <a:uLnTx/>
                <a:uFillTx/>
                <a:latin typeface="Calibri" panose="020F0502020204030204"/>
                <a:ea typeface="+mn-ea"/>
                <a:cs typeface="+mn-cs"/>
              </a:rPr>
              <a:t>st</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step (~ 0.4% for standard Pt </a:t>
            </a:r>
            <a:r>
              <a:rPr kumimoji="0" lang="en-US" sz="1800" b="0" i="0" u="none" strike="noStrike" kern="1200" cap="none" spc="0" normalizeH="0" noProof="0" dirty="0" err="1" smtClean="0">
                <a:ln>
                  <a:noFill/>
                </a:ln>
                <a:solidFill>
                  <a:prstClr val="black"/>
                </a:solidFill>
                <a:effectLst/>
                <a:uLnTx/>
                <a:uFillTx/>
                <a:latin typeface="Calibri" panose="020F0502020204030204"/>
                <a:ea typeface="+mn-ea"/>
                <a:cs typeface="+mn-cs"/>
              </a:rPr>
              <a:t>Schottky</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Next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step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understand the metal/semiconductor interface, optimize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printing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5990A2B-D3D2-9547-A2CF-5282B26B2C28}"/>
              </a:ext>
            </a:extLst>
          </p:cNvPr>
          <p:cNvSpPr txBox="1"/>
          <p:nvPr/>
        </p:nvSpPr>
        <p:spPr>
          <a:xfrm>
            <a:off x="6830335" y="4756325"/>
            <a:ext cx="23136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Taylor, Neil R., et al. "Direct printing of metal contacts on 4H-SiC for radiation detection." AIP Advances 9.9 (2019): 095041.</a:t>
            </a:r>
          </a:p>
        </p:txBody>
      </p:sp>
      <p:sp>
        <p:nvSpPr>
          <p:cNvPr id="20" name="Title 1">
            <a:extLst>
              <a:ext uri="{FF2B5EF4-FFF2-40B4-BE49-F238E27FC236}">
                <a16:creationId xmlns:a16="http://schemas.microsoft.com/office/drawing/2014/main" id="{3E2C89A8-42C4-8D4C-898B-C8E525608180}"/>
              </a:ext>
            </a:extLst>
          </p:cNvPr>
          <p:cNvSpPr>
            <a:spLocks noGrp="1"/>
          </p:cNvSpPr>
          <p:nvPr>
            <p:ph type="title"/>
          </p:nvPr>
        </p:nvSpPr>
        <p:spPr>
          <a:xfrm>
            <a:off x="851878" y="242762"/>
            <a:ext cx="7474079" cy="898409"/>
          </a:xfrm>
        </p:spPr>
        <p:txBody>
          <a:bodyPr>
            <a:normAutofit/>
          </a:bodyPr>
          <a:lstStyle/>
          <a:p>
            <a:pPr algn="ctr"/>
            <a:r>
              <a:rPr lang="en-US" sz="2400" b="1" dirty="0">
                <a:latin typeface="Arial" panose="020B0604020202020204" pitchFamily="34" charset="0"/>
                <a:cs typeface="Arial" panose="020B0604020202020204" pitchFamily="34" charset="0"/>
              </a:rPr>
              <a:t>Direct </a:t>
            </a:r>
            <a:r>
              <a:rPr lang="en-US" sz="2400" b="1" dirty="0" smtClean="0">
                <a:latin typeface="Arial" panose="020B0604020202020204" pitchFamily="34" charset="0"/>
                <a:cs typeface="Arial" panose="020B0604020202020204" pitchFamily="34" charset="0"/>
              </a:rPr>
              <a:t>writing of </a:t>
            </a:r>
            <a:r>
              <a:rPr lang="en-US" sz="2400" b="1" dirty="0">
                <a:latin typeface="Arial" panose="020B0604020202020204" pitchFamily="34" charset="0"/>
                <a:cs typeface="Arial" panose="020B0604020202020204" pitchFamily="34" charset="0"/>
              </a:rPr>
              <a:t>metal contacts on </a:t>
            </a:r>
            <a:r>
              <a:rPr lang="en-US" sz="2400" b="1" dirty="0" err="1">
                <a:latin typeface="Arial" panose="020B0604020202020204" pitchFamily="34" charset="0"/>
                <a:cs typeface="Arial" panose="020B0604020202020204" pitchFamily="34" charset="0"/>
              </a:rPr>
              <a:t>SiC</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for radiation sensors (next talk-Neil Taylor)</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624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5FBF019-6344-D34A-ABFF-2F30859C5996}"/>
              </a:ext>
            </a:extLst>
          </p:cNvPr>
          <p:cNvSpPr txBox="1"/>
          <p:nvPr/>
        </p:nvSpPr>
        <p:spPr>
          <a:xfrm>
            <a:off x="1305802" y="407750"/>
            <a:ext cx="7029119" cy="53860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Conclusions</a:t>
            </a:r>
            <a:r>
              <a:rPr kumimoji="0" lang="en-US" sz="29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and Plans</a:t>
            </a:r>
            <a:endPar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02F4239-4780-4ABC-9828-AD4262C77D7A}"/>
              </a:ext>
            </a:extLst>
          </p:cNvPr>
          <p:cNvSpPr txBox="1"/>
          <p:nvPr/>
        </p:nvSpPr>
        <p:spPr>
          <a:xfrm>
            <a:off x="306265" y="1094848"/>
            <a:ext cx="8873098"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Funding just arrived; OSU subcontract being established, but promising initial results and leverage</a:t>
            </a:r>
          </a:p>
          <a:p>
            <a:pPr marL="285750" indent="-285750">
              <a:buFont typeface="Arial" panose="020B0604020202020204" pitchFamily="34" charset="0"/>
              <a:buChar char="•"/>
            </a:pPr>
            <a:r>
              <a:rPr lang="en-US" sz="2000" b="1" dirty="0" err="1" smtClean="0"/>
              <a:t>SiC</a:t>
            </a:r>
            <a:r>
              <a:rPr lang="en-US" sz="2000" b="1" dirty="0" smtClean="0"/>
              <a:t> – mature and can scale now</a:t>
            </a:r>
          </a:p>
          <a:p>
            <a:pPr marL="742950" lvl="1" indent="-285750">
              <a:buFont typeface="Arial" panose="020B0604020202020204" pitchFamily="34" charset="0"/>
              <a:buChar char="•"/>
            </a:pPr>
            <a:r>
              <a:rPr lang="en-US" sz="2000" dirty="0" smtClean="0"/>
              <a:t>One </a:t>
            </a:r>
            <a:r>
              <a:rPr lang="en-US" sz="2000" dirty="0"/>
              <a:t>pixel with </a:t>
            </a:r>
            <a:r>
              <a:rPr lang="en-US" sz="2000" dirty="0" smtClean="0"/>
              <a:t>3 </a:t>
            </a:r>
            <a:r>
              <a:rPr lang="en-US" sz="2000" dirty="0"/>
              <a:t>transistor cells and a high voltage </a:t>
            </a:r>
            <a:r>
              <a:rPr lang="en-US" sz="2000" dirty="0" err="1"/>
              <a:t>SiC</a:t>
            </a:r>
            <a:r>
              <a:rPr lang="en-US" sz="2000" dirty="0"/>
              <a:t> P/N diode has been designed along with many test </a:t>
            </a:r>
            <a:r>
              <a:rPr lang="en-US" sz="2000" dirty="0" smtClean="0"/>
              <a:t>structures; fab/test of pixel in 6 months</a:t>
            </a:r>
          </a:p>
          <a:p>
            <a:pPr marL="742950" lvl="1" indent="-285750">
              <a:buFont typeface="Arial" panose="020B0604020202020204" pitchFamily="34" charset="0"/>
              <a:buChar char="•"/>
            </a:pPr>
            <a:r>
              <a:rPr lang="en-US" sz="2000" dirty="0" smtClean="0"/>
              <a:t>Direct metal writing is ongoing</a:t>
            </a:r>
          </a:p>
          <a:p>
            <a:pPr marL="285750" indent="-285750">
              <a:buFont typeface="Arial" panose="020B0604020202020204" pitchFamily="34" charset="0"/>
              <a:buChar char="•"/>
            </a:pPr>
            <a:r>
              <a:rPr lang="en-US" sz="2000" b="1" dirty="0" err="1" smtClean="0"/>
              <a:t>GaN</a:t>
            </a:r>
            <a:r>
              <a:rPr lang="en-US" sz="2000" b="1" dirty="0" smtClean="0"/>
              <a:t> – near term impact</a:t>
            </a:r>
          </a:p>
          <a:p>
            <a:pPr marL="742950" lvl="1" indent="-285750">
              <a:buFont typeface="Arial" panose="020B0604020202020204" pitchFamily="34" charset="0"/>
              <a:buChar char="•"/>
            </a:pPr>
            <a:r>
              <a:rPr lang="en-US" sz="2000" dirty="0" smtClean="0"/>
              <a:t>Digital circuit elements to determine yield; leading to analog</a:t>
            </a:r>
          </a:p>
          <a:p>
            <a:pPr marL="742950" lvl="1" indent="-285750">
              <a:buFont typeface="Arial" panose="020B0604020202020204" pitchFamily="34" charset="0"/>
              <a:buChar char="•"/>
            </a:pPr>
            <a:r>
              <a:rPr lang="en-US" sz="2000" dirty="0" smtClean="0"/>
              <a:t>Integration of </a:t>
            </a:r>
            <a:r>
              <a:rPr lang="en-US" sz="2000" smtClean="0"/>
              <a:t>defect parameters</a:t>
            </a:r>
            <a:endParaRPr lang="en-US" sz="2000" dirty="0" smtClean="0"/>
          </a:p>
          <a:p>
            <a:pPr marL="742950" lvl="1" indent="-285750">
              <a:buFont typeface="Arial" panose="020B0604020202020204" pitchFamily="34" charset="0"/>
              <a:buChar char="•"/>
            </a:pPr>
            <a:r>
              <a:rPr lang="en-US" sz="2000" dirty="0" smtClean="0"/>
              <a:t>Prototype foundry process being established (PDKs, </a:t>
            </a:r>
            <a:r>
              <a:rPr lang="en-US" sz="2000" dirty="0" err="1" smtClean="0"/>
              <a:t>etc</a:t>
            </a:r>
            <a:r>
              <a:rPr lang="en-US" sz="2000" dirty="0" smtClean="0"/>
              <a:t>)</a:t>
            </a:r>
          </a:p>
          <a:p>
            <a:pPr marL="285750" indent="-285750">
              <a:buFont typeface="Arial" panose="020B0604020202020204" pitchFamily="34" charset="0"/>
              <a:buChar char="•"/>
            </a:pPr>
            <a:r>
              <a:rPr lang="en-US" sz="2000" b="1" dirty="0" smtClean="0">
                <a:latin typeface="Symbol" panose="05050102010706020507" pitchFamily="18" charset="2"/>
              </a:rPr>
              <a:t>b</a:t>
            </a:r>
            <a:r>
              <a:rPr lang="en-US" sz="2000" b="1" dirty="0" smtClean="0"/>
              <a:t>-Ga</a:t>
            </a:r>
            <a:r>
              <a:rPr lang="en-US" sz="2000" b="1" baseline="-25000" dirty="0" smtClean="0"/>
              <a:t>2</a:t>
            </a:r>
            <a:r>
              <a:rPr lang="en-US" sz="2000" b="1" dirty="0" smtClean="0"/>
              <a:t>O</a:t>
            </a:r>
            <a:r>
              <a:rPr lang="en-US" sz="2000" b="1" baseline="-25000" dirty="0" smtClean="0"/>
              <a:t>3</a:t>
            </a:r>
            <a:r>
              <a:rPr lang="en-US" sz="2000" b="1" dirty="0" smtClean="0"/>
              <a:t> – emergent “ultimate” technology</a:t>
            </a:r>
          </a:p>
          <a:p>
            <a:pPr marL="742950" lvl="1" indent="-285750">
              <a:buFont typeface="Arial" panose="020B0604020202020204" pitchFamily="34" charset="0"/>
              <a:buChar char="•"/>
            </a:pPr>
            <a:r>
              <a:rPr lang="en-US" sz="2000" dirty="0" smtClean="0"/>
              <a:t>Refining radiation defect/device models</a:t>
            </a:r>
          </a:p>
          <a:p>
            <a:pPr marL="742950" lvl="1" indent="-285750">
              <a:buFont typeface="Arial" panose="020B0604020202020204" pitchFamily="34" charset="0"/>
              <a:buChar char="•"/>
            </a:pPr>
            <a:r>
              <a:rPr lang="en-US" sz="2000" dirty="0" smtClean="0"/>
              <a:t>Focus on MBE, substrates, and thick MOCVD or LPCVD for sensors </a:t>
            </a:r>
          </a:p>
          <a:p>
            <a:pPr marL="742950" lvl="1" indent="-285750">
              <a:buFont typeface="Arial" panose="020B0604020202020204" pitchFamily="34" charset="0"/>
              <a:buChar char="•"/>
            </a:pPr>
            <a:r>
              <a:rPr lang="en-US" sz="2000" dirty="0" smtClean="0"/>
              <a:t>Evaluate vs </a:t>
            </a:r>
            <a:r>
              <a:rPr lang="en-US" sz="2000" dirty="0"/>
              <a:t>alpha, gamma, and </a:t>
            </a:r>
            <a:r>
              <a:rPr lang="en-US" sz="2000" dirty="0" smtClean="0"/>
              <a:t>neutrons; and model performance</a:t>
            </a:r>
          </a:p>
        </p:txBody>
      </p:sp>
    </p:spTree>
    <p:extLst>
      <p:ext uri="{BB962C8B-B14F-4D97-AF65-F5344CB8AC3E}">
        <p14:creationId xmlns:p14="http://schemas.microsoft.com/office/powerpoint/2010/main" val="1965766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45">
            <a:extLst>
              <a:ext uri="{FF2B5EF4-FFF2-40B4-BE49-F238E27FC236}">
                <a16:creationId xmlns:a16="http://schemas.microsoft.com/office/drawing/2014/main" id="{F441F2C9-5598-4638-A4BD-EE4583102869}"/>
              </a:ext>
            </a:extLst>
          </p:cNvPr>
          <p:cNvSpPr>
            <a:spLocks noGrp="1"/>
          </p:cNvSpPr>
          <p:nvPr>
            <p:ph type="title"/>
          </p:nvPr>
        </p:nvSpPr>
        <p:spPr>
          <a:xfrm>
            <a:off x="2562768" y="187991"/>
            <a:ext cx="4632742" cy="898409"/>
          </a:xfrm>
        </p:spPr>
        <p:txBody>
          <a:bodyPr>
            <a:noAutofit/>
          </a:bodyPr>
          <a:lstStyle/>
          <a:p>
            <a:r>
              <a:rPr lang="en-US" sz="3600" b="1" dirty="0">
                <a:latin typeface="+mn-lt"/>
              </a:rPr>
              <a:t>Ohio State Team</a:t>
            </a:r>
          </a:p>
        </p:txBody>
      </p:sp>
      <p:pic>
        <p:nvPicPr>
          <p:cNvPr id="60" name="Picture 59" descr="A person wearing a suit and tie&#10;&#10;Description automatically generated">
            <a:extLst>
              <a:ext uri="{FF2B5EF4-FFF2-40B4-BE49-F238E27FC236}">
                <a16:creationId xmlns:a16="http://schemas.microsoft.com/office/drawing/2014/main" id="{9039AA1C-4952-7549-BE1F-661F629DF3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3249" y="1370004"/>
            <a:ext cx="1296200" cy="1745901"/>
          </a:xfrm>
          <a:prstGeom prst="rect">
            <a:avLst/>
          </a:prstGeom>
        </p:spPr>
      </p:pic>
      <p:pic>
        <p:nvPicPr>
          <p:cNvPr id="61" name="Picture 60" descr="A person wearing a suit and tie smiling at the camera&#10;&#10;Description automatically generated">
            <a:extLst>
              <a:ext uri="{FF2B5EF4-FFF2-40B4-BE49-F238E27FC236}">
                <a16:creationId xmlns:a16="http://schemas.microsoft.com/office/drawing/2014/main" id="{FA5D163A-35AE-F944-A0BC-F19A6116E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534" y="1360430"/>
            <a:ext cx="1320734" cy="1710714"/>
          </a:xfrm>
          <a:prstGeom prst="rect">
            <a:avLst/>
          </a:prstGeom>
        </p:spPr>
      </p:pic>
      <p:pic>
        <p:nvPicPr>
          <p:cNvPr id="62" name="Picture 61" descr="A person wearing a suit and tie&#10;&#10;Description automatically generated">
            <a:extLst>
              <a:ext uri="{FF2B5EF4-FFF2-40B4-BE49-F238E27FC236}">
                <a16:creationId xmlns:a16="http://schemas.microsoft.com/office/drawing/2014/main" id="{A58892FC-1CB9-BB43-B84F-49C15044A1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0480" y="1338045"/>
            <a:ext cx="1320733" cy="1745901"/>
          </a:xfrm>
          <a:prstGeom prst="rect">
            <a:avLst/>
          </a:prstGeom>
        </p:spPr>
      </p:pic>
      <p:pic>
        <p:nvPicPr>
          <p:cNvPr id="63" name="Picture 62" descr="A person wearing a suit and tie smiling at the camera&#10;&#10;Description automatically generated">
            <a:extLst>
              <a:ext uri="{FF2B5EF4-FFF2-40B4-BE49-F238E27FC236}">
                <a16:creationId xmlns:a16="http://schemas.microsoft.com/office/drawing/2014/main" id="{656026E8-28C7-B341-9269-B7EF30FF22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3807" y="1360400"/>
            <a:ext cx="1359854" cy="1765108"/>
          </a:xfrm>
          <a:prstGeom prst="rect">
            <a:avLst/>
          </a:prstGeom>
        </p:spPr>
      </p:pic>
      <p:pic>
        <p:nvPicPr>
          <p:cNvPr id="69" name="Picture 68"/>
          <p:cNvPicPr>
            <a:picLocks noChangeAspect="1"/>
          </p:cNvPicPr>
          <p:nvPr/>
        </p:nvPicPr>
        <p:blipFill>
          <a:blip r:embed="rId8"/>
          <a:stretch>
            <a:fillRect/>
          </a:stretch>
        </p:blipFill>
        <p:spPr>
          <a:xfrm>
            <a:off x="3832004" y="1371554"/>
            <a:ext cx="1309426" cy="1745901"/>
          </a:xfrm>
          <a:prstGeom prst="rect">
            <a:avLst/>
          </a:prstGeom>
        </p:spPr>
      </p:pic>
      <p:sp>
        <p:nvSpPr>
          <p:cNvPr id="5" name="Curved Down Arrow 4"/>
          <p:cNvSpPr/>
          <p:nvPr/>
        </p:nvSpPr>
        <p:spPr>
          <a:xfrm>
            <a:off x="2317494" y="3689788"/>
            <a:ext cx="4588084" cy="4835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039091" y="4361815"/>
            <a:ext cx="1403509" cy="369332"/>
          </a:xfrm>
          <a:prstGeom prst="rect">
            <a:avLst/>
          </a:prstGeom>
          <a:noFill/>
        </p:spPr>
        <p:txBody>
          <a:bodyPr wrap="square" rtlCol="0">
            <a:spAutoFit/>
          </a:bodyPr>
          <a:lstStyle/>
          <a:p>
            <a:r>
              <a:rPr lang="en-US" b="1" dirty="0"/>
              <a:t>materials</a:t>
            </a:r>
          </a:p>
        </p:txBody>
      </p:sp>
      <p:sp>
        <p:nvSpPr>
          <p:cNvPr id="18" name="Curved Down Arrow 17"/>
          <p:cNvSpPr/>
          <p:nvPr/>
        </p:nvSpPr>
        <p:spPr>
          <a:xfrm rot="10800000">
            <a:off x="2192224" y="4962443"/>
            <a:ext cx="4588084" cy="4835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4020376" y="3789506"/>
            <a:ext cx="1245522" cy="369332"/>
          </a:xfrm>
          <a:prstGeom prst="rect">
            <a:avLst/>
          </a:prstGeom>
          <a:noFill/>
        </p:spPr>
        <p:txBody>
          <a:bodyPr wrap="square" rtlCol="0">
            <a:spAutoFit/>
          </a:bodyPr>
          <a:lstStyle/>
          <a:p>
            <a:r>
              <a:rPr lang="en-US" b="1" dirty="0"/>
              <a:t>devices</a:t>
            </a:r>
          </a:p>
        </p:txBody>
      </p:sp>
      <p:sp>
        <p:nvSpPr>
          <p:cNvPr id="20" name="TextBox 19"/>
          <p:cNvSpPr txBox="1"/>
          <p:nvPr/>
        </p:nvSpPr>
        <p:spPr>
          <a:xfrm>
            <a:off x="6002588" y="4400255"/>
            <a:ext cx="1134255" cy="369332"/>
          </a:xfrm>
          <a:prstGeom prst="rect">
            <a:avLst/>
          </a:prstGeom>
          <a:noFill/>
        </p:spPr>
        <p:txBody>
          <a:bodyPr wrap="square" rtlCol="0">
            <a:spAutoFit/>
          </a:bodyPr>
          <a:lstStyle/>
          <a:p>
            <a:r>
              <a:rPr lang="en-US" b="1" dirty="0"/>
              <a:t>sensors</a:t>
            </a:r>
          </a:p>
        </p:txBody>
      </p:sp>
      <p:sp>
        <p:nvSpPr>
          <p:cNvPr id="21" name="TextBox 20"/>
          <p:cNvSpPr txBox="1"/>
          <p:nvPr/>
        </p:nvSpPr>
        <p:spPr>
          <a:xfrm>
            <a:off x="3979855" y="4962443"/>
            <a:ext cx="1146526" cy="369332"/>
          </a:xfrm>
          <a:prstGeom prst="rect">
            <a:avLst/>
          </a:prstGeom>
          <a:noFill/>
        </p:spPr>
        <p:txBody>
          <a:bodyPr wrap="square" rtlCol="0">
            <a:spAutoFit/>
          </a:bodyPr>
          <a:lstStyle/>
          <a:p>
            <a:r>
              <a:rPr lang="en-US" b="1" dirty="0"/>
              <a:t>circuits</a:t>
            </a:r>
          </a:p>
        </p:txBody>
      </p:sp>
      <p:sp>
        <p:nvSpPr>
          <p:cNvPr id="6" name="TextBox 5"/>
          <p:cNvSpPr txBox="1"/>
          <p:nvPr/>
        </p:nvSpPr>
        <p:spPr>
          <a:xfrm>
            <a:off x="3288962" y="4375711"/>
            <a:ext cx="85216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a:t>4H-SiC</a:t>
            </a:r>
          </a:p>
        </p:txBody>
      </p:sp>
      <p:sp>
        <p:nvSpPr>
          <p:cNvPr id="23" name="TextBox 22"/>
          <p:cNvSpPr txBox="1"/>
          <p:nvPr/>
        </p:nvSpPr>
        <p:spPr>
          <a:xfrm>
            <a:off x="4236065" y="4374915"/>
            <a:ext cx="61359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err="1"/>
              <a:t>GaN</a:t>
            </a:r>
            <a:endParaRPr lang="en-US" b="1" dirty="0"/>
          </a:p>
        </p:txBody>
      </p:sp>
      <p:sp>
        <p:nvSpPr>
          <p:cNvPr id="24" name="TextBox 23"/>
          <p:cNvSpPr txBox="1"/>
          <p:nvPr/>
        </p:nvSpPr>
        <p:spPr>
          <a:xfrm>
            <a:off x="4939016" y="4378907"/>
            <a:ext cx="98083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a:latin typeface="Symbol" panose="05050102010706020507" pitchFamily="18" charset="2"/>
              </a:rPr>
              <a:t>b</a:t>
            </a:r>
            <a:r>
              <a:rPr lang="en-US" b="1" dirty="0" smtClean="0"/>
              <a:t>-Ga</a:t>
            </a:r>
            <a:r>
              <a:rPr lang="en-US" b="1" baseline="-25000" dirty="0" smtClean="0"/>
              <a:t>2</a:t>
            </a:r>
            <a:r>
              <a:rPr lang="en-US" b="1" dirty="0" smtClean="0"/>
              <a:t>O</a:t>
            </a:r>
            <a:r>
              <a:rPr lang="en-US" b="1" baseline="-25000" dirty="0" smtClean="0"/>
              <a:t>3</a:t>
            </a:r>
            <a:endParaRPr lang="en-US" b="1" baseline="-25000" dirty="0"/>
          </a:p>
        </p:txBody>
      </p:sp>
      <p:sp>
        <p:nvSpPr>
          <p:cNvPr id="7" name="TextBox 6"/>
          <p:cNvSpPr txBox="1"/>
          <p:nvPr/>
        </p:nvSpPr>
        <p:spPr>
          <a:xfrm>
            <a:off x="220225" y="3834730"/>
            <a:ext cx="1739186" cy="1477328"/>
          </a:xfrm>
          <a:prstGeom prst="rect">
            <a:avLst/>
          </a:prstGeom>
          <a:noFill/>
          <a:ln w="28575">
            <a:solidFill>
              <a:srgbClr val="FF0000"/>
            </a:solidFill>
          </a:ln>
        </p:spPr>
        <p:txBody>
          <a:bodyPr wrap="square" rtlCol="0">
            <a:spAutoFit/>
          </a:bodyPr>
          <a:lstStyle/>
          <a:p>
            <a:r>
              <a:rPr lang="en-US" b="1" dirty="0"/>
              <a:t>Growth</a:t>
            </a:r>
          </a:p>
          <a:p>
            <a:endParaRPr lang="en-US" b="1" dirty="0"/>
          </a:p>
          <a:p>
            <a:r>
              <a:rPr lang="en-US" b="1" dirty="0"/>
              <a:t>Fabrication</a:t>
            </a:r>
          </a:p>
          <a:p>
            <a:endParaRPr lang="en-US" b="1" dirty="0"/>
          </a:p>
          <a:p>
            <a:r>
              <a:rPr lang="en-US" b="1" dirty="0"/>
              <a:t>Characterization</a:t>
            </a:r>
          </a:p>
        </p:txBody>
      </p:sp>
      <p:sp>
        <p:nvSpPr>
          <p:cNvPr id="26" name="TextBox 25"/>
          <p:cNvSpPr txBox="1"/>
          <p:nvPr/>
        </p:nvSpPr>
        <p:spPr>
          <a:xfrm>
            <a:off x="7136843" y="3804549"/>
            <a:ext cx="1306859" cy="1477328"/>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Modeling</a:t>
            </a:r>
          </a:p>
          <a:p>
            <a:endParaRPr lang="en-US" b="1" dirty="0"/>
          </a:p>
          <a:p>
            <a:r>
              <a:rPr lang="en-US" b="1" dirty="0"/>
              <a:t>Design</a:t>
            </a:r>
          </a:p>
          <a:p>
            <a:endParaRPr lang="en-US" b="1" dirty="0"/>
          </a:p>
          <a:p>
            <a:r>
              <a:rPr lang="en-US" b="1" dirty="0"/>
              <a:t>Evaluation</a:t>
            </a:r>
          </a:p>
        </p:txBody>
      </p:sp>
      <p:sp>
        <p:nvSpPr>
          <p:cNvPr id="27" name="TextBox 26"/>
          <p:cNvSpPr txBox="1"/>
          <p:nvPr/>
        </p:nvSpPr>
        <p:spPr>
          <a:xfrm>
            <a:off x="323709" y="3084974"/>
            <a:ext cx="1538610" cy="646331"/>
          </a:xfrm>
          <a:prstGeom prst="rect">
            <a:avLst/>
          </a:prstGeom>
          <a:noFill/>
        </p:spPr>
        <p:txBody>
          <a:bodyPr wrap="square" rtlCol="0">
            <a:spAutoFit/>
          </a:bodyPr>
          <a:lstStyle/>
          <a:p>
            <a:r>
              <a:rPr lang="en-US" b="1" dirty="0"/>
              <a:t>Raymond Cao (OSU lead)</a:t>
            </a:r>
          </a:p>
        </p:txBody>
      </p:sp>
      <p:sp>
        <p:nvSpPr>
          <p:cNvPr id="28" name="TextBox 27"/>
          <p:cNvSpPr txBox="1"/>
          <p:nvPr/>
        </p:nvSpPr>
        <p:spPr>
          <a:xfrm>
            <a:off x="1993717" y="3088967"/>
            <a:ext cx="1625586" cy="369332"/>
          </a:xfrm>
          <a:prstGeom prst="rect">
            <a:avLst/>
          </a:prstGeom>
          <a:noFill/>
        </p:spPr>
        <p:txBody>
          <a:bodyPr wrap="square" rtlCol="0">
            <a:spAutoFit/>
          </a:bodyPr>
          <a:lstStyle/>
          <a:p>
            <a:r>
              <a:rPr lang="en-US" b="1" dirty="0"/>
              <a:t>Anant Agarwal</a:t>
            </a:r>
          </a:p>
        </p:txBody>
      </p:sp>
      <p:sp>
        <p:nvSpPr>
          <p:cNvPr id="29" name="TextBox 28"/>
          <p:cNvSpPr txBox="1"/>
          <p:nvPr/>
        </p:nvSpPr>
        <p:spPr>
          <a:xfrm>
            <a:off x="3740325" y="3088173"/>
            <a:ext cx="1625586" cy="369332"/>
          </a:xfrm>
          <a:prstGeom prst="rect">
            <a:avLst/>
          </a:prstGeom>
          <a:noFill/>
        </p:spPr>
        <p:txBody>
          <a:bodyPr wrap="square" rtlCol="0">
            <a:spAutoFit/>
          </a:bodyPr>
          <a:lstStyle/>
          <a:p>
            <a:r>
              <a:rPr lang="en-US" b="1" dirty="0"/>
              <a:t>Aaron Arehart</a:t>
            </a:r>
          </a:p>
        </p:txBody>
      </p:sp>
      <p:sp>
        <p:nvSpPr>
          <p:cNvPr id="30" name="TextBox 29"/>
          <p:cNvSpPr txBox="1"/>
          <p:nvPr/>
        </p:nvSpPr>
        <p:spPr>
          <a:xfrm>
            <a:off x="5422051" y="3093520"/>
            <a:ext cx="1714792" cy="369332"/>
          </a:xfrm>
          <a:prstGeom prst="rect">
            <a:avLst/>
          </a:prstGeom>
          <a:noFill/>
        </p:spPr>
        <p:txBody>
          <a:bodyPr wrap="square" rtlCol="0">
            <a:spAutoFit/>
          </a:bodyPr>
          <a:lstStyle/>
          <a:p>
            <a:r>
              <a:rPr lang="en-US" b="1" dirty="0"/>
              <a:t>Siddharth Rajan</a:t>
            </a:r>
          </a:p>
        </p:txBody>
      </p:sp>
      <p:sp>
        <p:nvSpPr>
          <p:cNvPr id="31" name="TextBox 30"/>
          <p:cNvSpPr txBox="1"/>
          <p:nvPr/>
        </p:nvSpPr>
        <p:spPr>
          <a:xfrm>
            <a:off x="7277413" y="3125673"/>
            <a:ext cx="1625586" cy="369332"/>
          </a:xfrm>
          <a:prstGeom prst="rect">
            <a:avLst/>
          </a:prstGeom>
          <a:noFill/>
        </p:spPr>
        <p:txBody>
          <a:bodyPr wrap="square" rtlCol="0">
            <a:spAutoFit/>
          </a:bodyPr>
          <a:lstStyle/>
          <a:p>
            <a:r>
              <a:rPr lang="en-US" b="1" dirty="0"/>
              <a:t>Steve Ringel</a:t>
            </a:r>
          </a:p>
        </p:txBody>
      </p:sp>
    </p:spTree>
    <p:extLst>
      <p:ext uri="{BB962C8B-B14F-4D97-AF65-F5344CB8AC3E}">
        <p14:creationId xmlns:p14="http://schemas.microsoft.com/office/powerpoint/2010/main" val="3986866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5FBF019-6344-D34A-ABFF-2F30859C5996}"/>
              </a:ext>
            </a:extLst>
          </p:cNvPr>
          <p:cNvSpPr txBox="1"/>
          <p:nvPr/>
        </p:nvSpPr>
        <p:spPr>
          <a:xfrm>
            <a:off x="1305802" y="184612"/>
            <a:ext cx="7029119" cy="9848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a:latin typeface="Arial" panose="020B0604020202020204" pitchFamily="34" charset="0"/>
                <a:cs typeface="Arial" panose="020B0604020202020204" pitchFamily="34" charset="0"/>
              </a:rPr>
              <a:t>OSU Primary </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Focus On Wide/Ultra-Wide Bandgap (WBG/</a:t>
            </a:r>
            <a:r>
              <a:rPr kumimoji="0" lang="en-US" sz="29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UWBG) Devices</a:t>
            </a:r>
            <a:endPar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5"/>
          <a:stretch>
            <a:fillRect/>
          </a:stretch>
        </p:blipFill>
        <p:spPr>
          <a:xfrm>
            <a:off x="6623893" y="1073760"/>
            <a:ext cx="2253386" cy="2032667"/>
          </a:xfrm>
          <a:prstGeom prst="rect">
            <a:avLst/>
          </a:prstGeom>
        </p:spPr>
      </p:pic>
      <p:pic>
        <p:nvPicPr>
          <p:cNvPr id="39" name="Picture 38"/>
          <p:cNvPicPr>
            <a:picLocks noChangeAspect="1"/>
          </p:cNvPicPr>
          <p:nvPr/>
        </p:nvPicPr>
        <p:blipFill>
          <a:blip r:embed="rId6"/>
          <a:stretch>
            <a:fillRect/>
          </a:stretch>
        </p:blipFill>
        <p:spPr>
          <a:xfrm>
            <a:off x="6493664" y="3183647"/>
            <a:ext cx="2383615" cy="2101682"/>
          </a:xfrm>
          <a:prstGeom prst="rect">
            <a:avLst/>
          </a:prstGeom>
        </p:spPr>
      </p:pic>
      <p:sp>
        <p:nvSpPr>
          <p:cNvPr id="36" name="TextBox 35">
            <a:extLst>
              <a:ext uri="{FF2B5EF4-FFF2-40B4-BE49-F238E27FC236}">
                <a16:creationId xmlns:a16="http://schemas.microsoft.com/office/drawing/2014/main" id="{EF7E7791-36B2-D14A-864C-5D1F93074B7D}"/>
              </a:ext>
            </a:extLst>
          </p:cNvPr>
          <p:cNvSpPr txBox="1"/>
          <p:nvPr/>
        </p:nvSpPr>
        <p:spPr>
          <a:xfrm>
            <a:off x="343528" y="1237791"/>
            <a:ext cx="631579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cs typeface="Arial" panose="020B0604020202020204" pitchFamily="34" charset="0"/>
              </a:rPr>
              <a:t>Objective/Goals</a:t>
            </a:r>
            <a:r>
              <a:rPr kumimoji="0" lang="en-US" sz="2400" b="1" i="0" u="none" strike="noStrike" kern="1200" cap="none" spc="0" normalizeH="0" baseline="0" noProof="0" dirty="0">
                <a:ln>
                  <a:noFill/>
                </a:ln>
                <a:solidFill>
                  <a:srgbClr val="C00000"/>
                </a:solidFill>
                <a:effectLst/>
                <a:uLnTx/>
                <a:uFillTx/>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Fabricate, test, demo and optimize WBG/UWBG semiconductor based sensors, devices, front-end circuits:</a:t>
            </a:r>
          </a:p>
          <a:p>
            <a:pPr marL="74295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4H-SiC (Most mature)</a:t>
            </a:r>
          </a:p>
          <a:p>
            <a:pPr marL="74295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cs typeface="Arial" panose="020B0604020202020204" pitchFamily="34" charset="0"/>
              </a:rPr>
              <a:t>GaN</a:t>
            </a:r>
            <a:endParaRPr kumimoji="0" lang="en-US" sz="2000" b="0" i="0" u="none" strike="noStrike" kern="1200" cap="none" spc="0" normalizeH="0" baseline="0" noProof="0" dirty="0">
              <a:ln>
                <a:noFill/>
              </a:ln>
              <a:solidFill>
                <a:prstClr val="black"/>
              </a:solidFill>
              <a:effectLst/>
              <a:uLnTx/>
              <a:uFillTx/>
              <a:cs typeface="Arial" panose="020B0604020202020204" pitchFamily="34" charset="0"/>
            </a:endParaRPr>
          </a:p>
          <a:p>
            <a:pPr marL="74295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cs typeface="Arial" panose="020B0604020202020204" pitchFamily="34" charset="0"/>
              </a:rPr>
              <a:t>b</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-Ga</a:t>
            </a:r>
            <a:r>
              <a:rPr kumimoji="0" lang="en-US" sz="2000" b="0" i="0" u="none" strike="noStrike" kern="1200" cap="none" spc="0" normalizeH="0" baseline="-25000" noProof="0" dirty="0">
                <a:ln>
                  <a:noFill/>
                </a:ln>
                <a:solidFill>
                  <a:prstClr val="black"/>
                </a:solidFill>
                <a:effectLst/>
                <a:uLnTx/>
                <a:uFillTx/>
                <a:cs typeface="Arial" panose="020B0604020202020204" pitchFamily="34" charset="0"/>
              </a:rPr>
              <a:t>2</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O</a:t>
            </a:r>
            <a:r>
              <a:rPr kumimoji="0" lang="en-US" sz="2000" b="0" i="0" u="none" strike="noStrike" kern="1200" cap="none" spc="0" normalizeH="0" baseline="-25000" noProof="0" dirty="0">
                <a:ln>
                  <a:noFill/>
                </a:ln>
                <a:solidFill>
                  <a:prstClr val="black"/>
                </a:solidFill>
                <a:effectLst/>
                <a:uLnTx/>
                <a:uFillTx/>
                <a:cs typeface="Arial" panose="020B0604020202020204" pitchFamily="34" charset="0"/>
              </a:rPr>
              <a:t>3</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(Emerging)</a:t>
            </a:r>
            <a:endParaRPr kumimoji="0" lang="en-US" sz="2000" b="0" i="0" u="none" strike="noStrike" kern="1200" cap="none" spc="0" normalizeH="0" baseline="-2500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cs typeface="Arial" panose="020B0604020202020204" pitchFamily="34" charset="0"/>
              </a:rPr>
              <a:t>Motivation</a:t>
            </a:r>
            <a:r>
              <a:rPr kumimoji="0" lang="en-US" sz="2400" b="1" i="0" u="none" strike="noStrike" kern="1200" cap="none" spc="0" normalizeH="0" baseline="0" noProof="0" dirty="0">
                <a:ln>
                  <a:noFill/>
                </a:ln>
                <a:solidFill>
                  <a:srgbClr val="C00000"/>
                </a:solidFill>
                <a:effectLst/>
                <a:uLnTx/>
                <a:uFillTx/>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Extremely</a:t>
            </a:r>
            <a:r>
              <a:rPr kumimoji="0" lang="en-US" sz="2000" b="0" i="0" u="none" strike="noStrike" kern="1200" cap="none" spc="0" normalizeH="0" noProof="0" dirty="0">
                <a:ln>
                  <a:noFill/>
                </a:ln>
                <a:solidFill>
                  <a:prstClr val="black"/>
                </a:solidFill>
                <a:effectLst/>
                <a:uLnTx/>
                <a:uFillTx/>
                <a:cs typeface="Arial" panose="020B0604020202020204" pitchFamily="34" charset="0"/>
              </a:rPr>
              <a:t> low </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dark current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Very high</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 radiation tolerance</a:t>
            </a:r>
          </a:p>
          <a:p>
            <a:pPr lvl="1"/>
            <a:r>
              <a:rPr lang="en-US" sz="2000" dirty="0">
                <a:solidFill>
                  <a:prstClr val="black"/>
                </a:solidFill>
                <a:cs typeface="Arial" panose="020B0604020202020204" pitchFamily="34" charset="0"/>
              </a:rPr>
              <a:t>Enables harsh environment communications and signal processing @ </a:t>
            </a:r>
            <a:r>
              <a:rPr kumimoji="0" lang="en-US" sz="2000" b="0" i="0" u="none" strike="noStrike" kern="1200" cap="none" spc="0" normalizeH="0" baseline="0" noProof="0" dirty="0">
                <a:ln>
                  <a:noFill/>
                </a:ln>
                <a:solidFill>
                  <a:prstClr val="black"/>
                </a:solidFill>
                <a:effectLst/>
                <a:uLnTx/>
                <a:uFillTx/>
                <a:cs typeface="Arial" panose="020B0604020202020204" pitchFamily="34" charset="0"/>
              </a:rPr>
              <a:t>reduced size, weight and power (</a:t>
            </a:r>
            <a:r>
              <a:rPr kumimoji="0" lang="en-US" sz="2000" b="0" i="0" u="none" strike="noStrike" kern="1200" cap="none" spc="0" normalizeH="0" baseline="0" noProof="0" dirty="0" err="1" smtClean="0">
                <a:ln>
                  <a:noFill/>
                </a:ln>
                <a:solidFill>
                  <a:prstClr val="black"/>
                </a:solidFill>
                <a:effectLst/>
                <a:uLnTx/>
                <a:uFillTx/>
                <a:cs typeface="Arial" panose="020B0604020202020204" pitchFamily="34" charset="0"/>
              </a:rPr>
              <a:t>SWaP</a:t>
            </a:r>
            <a:r>
              <a:rPr kumimoji="0" lang="en-US" sz="2000" b="0" i="0" u="none" strike="noStrike" kern="1200" cap="none" spc="0" normalizeH="0" baseline="0" noProof="0" dirty="0" smtClean="0">
                <a:ln>
                  <a:noFill/>
                </a:ln>
                <a:solidFill>
                  <a:prstClr val="black"/>
                </a:solidFill>
                <a:effectLst/>
                <a:uLnTx/>
                <a:uFillTx/>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Tree>
    <p:extLst>
      <p:ext uri="{BB962C8B-B14F-4D97-AF65-F5344CB8AC3E}">
        <p14:creationId xmlns:p14="http://schemas.microsoft.com/office/powerpoint/2010/main" val="2284464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863770" y="4165068"/>
            <a:ext cx="2005806" cy="1393865"/>
          </a:xfrm>
          <a:prstGeom prst="rect">
            <a:avLst/>
          </a:prstGeom>
        </p:spPr>
      </p:pic>
      <p:pic>
        <p:nvPicPr>
          <p:cNvPr id="13" name="Picture 12"/>
          <p:cNvPicPr>
            <a:picLocks noChangeAspect="1"/>
          </p:cNvPicPr>
          <p:nvPr/>
        </p:nvPicPr>
        <p:blipFill>
          <a:blip r:embed="rId4"/>
          <a:stretch>
            <a:fillRect/>
          </a:stretch>
        </p:blipFill>
        <p:spPr>
          <a:xfrm>
            <a:off x="133520" y="1257367"/>
            <a:ext cx="4524654" cy="1985454"/>
          </a:xfrm>
          <a:prstGeom prst="rect">
            <a:avLst/>
          </a:prstGeom>
        </p:spPr>
      </p:pic>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45">
            <a:extLst>
              <a:ext uri="{FF2B5EF4-FFF2-40B4-BE49-F238E27FC236}">
                <a16:creationId xmlns:a16="http://schemas.microsoft.com/office/drawing/2014/main" id="{F441F2C9-5598-4638-A4BD-EE4583102869}"/>
              </a:ext>
            </a:extLst>
          </p:cNvPr>
          <p:cNvSpPr>
            <a:spLocks noGrp="1"/>
          </p:cNvSpPr>
          <p:nvPr>
            <p:ph type="title"/>
          </p:nvPr>
        </p:nvSpPr>
        <p:spPr>
          <a:xfrm>
            <a:off x="1359632" y="269370"/>
            <a:ext cx="6606660" cy="898409"/>
          </a:xfrm>
        </p:spPr>
        <p:txBody>
          <a:bodyPr>
            <a:noAutofit/>
          </a:bodyPr>
          <a:lstStyle/>
          <a:p>
            <a:r>
              <a:rPr lang="en-US" sz="3600" b="1" dirty="0">
                <a:latin typeface="+mn-lt"/>
              </a:rPr>
              <a:t>Ohio State Relevant Capabilities</a:t>
            </a:r>
          </a:p>
        </p:txBody>
      </p:sp>
      <p:pic>
        <p:nvPicPr>
          <p:cNvPr id="5" name="Picture 4"/>
          <p:cNvPicPr>
            <a:picLocks noChangeAspect="1"/>
          </p:cNvPicPr>
          <p:nvPr/>
        </p:nvPicPr>
        <p:blipFill>
          <a:blip r:embed="rId6"/>
          <a:stretch>
            <a:fillRect/>
          </a:stretch>
        </p:blipFill>
        <p:spPr>
          <a:xfrm>
            <a:off x="497485" y="1600282"/>
            <a:ext cx="1613774" cy="1075849"/>
          </a:xfrm>
          <a:prstGeom prst="rect">
            <a:avLst/>
          </a:prstGeom>
        </p:spPr>
      </p:pic>
      <p:pic>
        <p:nvPicPr>
          <p:cNvPr id="7" name="Picture 6"/>
          <p:cNvPicPr>
            <a:picLocks noChangeAspect="1"/>
          </p:cNvPicPr>
          <p:nvPr/>
        </p:nvPicPr>
        <p:blipFill>
          <a:blip r:embed="rId7"/>
          <a:stretch>
            <a:fillRect/>
          </a:stretch>
        </p:blipFill>
        <p:spPr>
          <a:xfrm>
            <a:off x="5328424" y="1274067"/>
            <a:ext cx="1226625" cy="1636694"/>
          </a:xfrm>
          <a:prstGeom prst="rect">
            <a:avLst/>
          </a:prstGeom>
        </p:spPr>
      </p:pic>
      <p:pic>
        <p:nvPicPr>
          <p:cNvPr id="23" name="Picture 22"/>
          <p:cNvPicPr>
            <a:picLocks noChangeAspect="1"/>
          </p:cNvPicPr>
          <p:nvPr/>
        </p:nvPicPr>
        <p:blipFill>
          <a:blip r:embed="rId8"/>
          <a:stretch>
            <a:fillRect/>
          </a:stretch>
        </p:blipFill>
        <p:spPr>
          <a:xfrm>
            <a:off x="3634972" y="1119531"/>
            <a:ext cx="1228798" cy="818262"/>
          </a:xfrm>
          <a:prstGeom prst="rect">
            <a:avLst/>
          </a:prstGeom>
        </p:spPr>
      </p:pic>
      <p:pic>
        <p:nvPicPr>
          <p:cNvPr id="10" name="Picture 9"/>
          <p:cNvPicPr>
            <a:picLocks noChangeAspect="1"/>
          </p:cNvPicPr>
          <p:nvPr/>
        </p:nvPicPr>
        <p:blipFill>
          <a:blip r:embed="rId9"/>
          <a:stretch>
            <a:fillRect/>
          </a:stretch>
        </p:blipFill>
        <p:spPr>
          <a:xfrm>
            <a:off x="3485343" y="2594132"/>
            <a:ext cx="1625167" cy="1179430"/>
          </a:xfrm>
          <a:prstGeom prst="rect">
            <a:avLst/>
          </a:prstGeom>
        </p:spPr>
      </p:pic>
      <p:pic>
        <p:nvPicPr>
          <p:cNvPr id="12" name="Picture 11"/>
          <p:cNvPicPr>
            <a:picLocks noChangeAspect="1"/>
          </p:cNvPicPr>
          <p:nvPr/>
        </p:nvPicPr>
        <p:blipFill>
          <a:blip r:embed="rId10"/>
          <a:stretch>
            <a:fillRect/>
          </a:stretch>
        </p:blipFill>
        <p:spPr>
          <a:xfrm>
            <a:off x="2496759" y="3213519"/>
            <a:ext cx="1681411" cy="662891"/>
          </a:xfrm>
          <a:prstGeom prst="rect">
            <a:avLst/>
          </a:prstGeom>
        </p:spPr>
      </p:pic>
      <p:pic>
        <p:nvPicPr>
          <p:cNvPr id="14" name="Picture 13"/>
          <p:cNvPicPr>
            <a:picLocks noChangeAspect="1"/>
          </p:cNvPicPr>
          <p:nvPr/>
        </p:nvPicPr>
        <p:blipFill>
          <a:blip r:embed="rId11"/>
          <a:stretch>
            <a:fillRect/>
          </a:stretch>
        </p:blipFill>
        <p:spPr>
          <a:xfrm>
            <a:off x="6042967" y="4197260"/>
            <a:ext cx="1653217" cy="1103751"/>
          </a:xfrm>
          <a:prstGeom prst="rect">
            <a:avLst/>
          </a:prstGeom>
        </p:spPr>
      </p:pic>
      <p:pic>
        <p:nvPicPr>
          <p:cNvPr id="11" name="Picture 10"/>
          <p:cNvPicPr>
            <a:picLocks noChangeAspect="1"/>
          </p:cNvPicPr>
          <p:nvPr/>
        </p:nvPicPr>
        <p:blipFill>
          <a:blip r:embed="rId12"/>
          <a:stretch>
            <a:fillRect/>
          </a:stretch>
        </p:blipFill>
        <p:spPr>
          <a:xfrm>
            <a:off x="2881109" y="2491284"/>
            <a:ext cx="976710" cy="631527"/>
          </a:xfrm>
          <a:prstGeom prst="rect">
            <a:avLst/>
          </a:prstGeom>
        </p:spPr>
      </p:pic>
      <p:pic>
        <p:nvPicPr>
          <p:cNvPr id="17" name="Picture 16"/>
          <p:cNvPicPr>
            <a:picLocks noChangeAspect="1"/>
          </p:cNvPicPr>
          <p:nvPr/>
        </p:nvPicPr>
        <p:blipFill>
          <a:blip r:embed="rId13"/>
          <a:stretch>
            <a:fillRect/>
          </a:stretch>
        </p:blipFill>
        <p:spPr>
          <a:xfrm>
            <a:off x="7559349" y="1252318"/>
            <a:ext cx="1316032" cy="3145334"/>
          </a:xfrm>
          <a:prstGeom prst="rect">
            <a:avLst/>
          </a:prstGeom>
        </p:spPr>
      </p:pic>
      <p:pic>
        <p:nvPicPr>
          <p:cNvPr id="18" name="Picture 17"/>
          <p:cNvPicPr>
            <a:picLocks noChangeAspect="1"/>
          </p:cNvPicPr>
          <p:nvPr/>
        </p:nvPicPr>
        <p:blipFill>
          <a:blip r:embed="rId14"/>
          <a:stretch>
            <a:fillRect/>
          </a:stretch>
        </p:blipFill>
        <p:spPr>
          <a:xfrm>
            <a:off x="5748514" y="1833605"/>
            <a:ext cx="1447055" cy="1447055"/>
          </a:xfrm>
          <a:prstGeom prst="rect">
            <a:avLst/>
          </a:prstGeom>
        </p:spPr>
      </p:pic>
      <p:pic>
        <p:nvPicPr>
          <p:cNvPr id="22" name="Picture 21"/>
          <p:cNvPicPr>
            <a:picLocks noChangeAspect="1"/>
          </p:cNvPicPr>
          <p:nvPr/>
        </p:nvPicPr>
        <p:blipFill>
          <a:blip r:embed="rId15"/>
          <a:stretch>
            <a:fillRect/>
          </a:stretch>
        </p:blipFill>
        <p:spPr>
          <a:xfrm>
            <a:off x="277578" y="3637031"/>
            <a:ext cx="2639797" cy="1896020"/>
          </a:xfrm>
          <a:prstGeom prst="rect">
            <a:avLst/>
          </a:prstGeom>
        </p:spPr>
      </p:pic>
      <p:pic>
        <p:nvPicPr>
          <p:cNvPr id="21" name="Picture 20"/>
          <p:cNvPicPr>
            <a:picLocks noChangeAspect="1"/>
          </p:cNvPicPr>
          <p:nvPr/>
        </p:nvPicPr>
        <p:blipFill>
          <a:blip r:embed="rId16"/>
          <a:stretch>
            <a:fillRect/>
          </a:stretch>
        </p:blipFill>
        <p:spPr>
          <a:xfrm>
            <a:off x="1523431" y="3947944"/>
            <a:ext cx="2615464" cy="1353067"/>
          </a:xfrm>
          <a:prstGeom prst="rect">
            <a:avLst/>
          </a:prstGeom>
        </p:spPr>
      </p:pic>
      <p:pic>
        <p:nvPicPr>
          <p:cNvPr id="2" name="Picture 1"/>
          <p:cNvPicPr>
            <a:picLocks noChangeAspect="1"/>
          </p:cNvPicPr>
          <p:nvPr/>
        </p:nvPicPr>
        <p:blipFill>
          <a:blip r:embed="rId17"/>
          <a:stretch>
            <a:fillRect/>
          </a:stretch>
        </p:blipFill>
        <p:spPr>
          <a:xfrm>
            <a:off x="4858043" y="3177887"/>
            <a:ext cx="1511687" cy="1134907"/>
          </a:xfrm>
          <a:prstGeom prst="rect">
            <a:avLst/>
          </a:prstGeom>
        </p:spPr>
      </p:pic>
    </p:spTree>
    <p:extLst>
      <p:ext uri="{BB962C8B-B14F-4D97-AF65-F5344CB8AC3E}">
        <p14:creationId xmlns:p14="http://schemas.microsoft.com/office/powerpoint/2010/main" val="32271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0" name="Picture 10" descr="https://brand.osu.edu/assets/uploads/clearspace-stacked.png">
            <a:extLst>
              <a:ext uri="{FF2B5EF4-FFF2-40B4-BE49-F238E27FC236}">
                <a16:creationId xmlns:a16="http://schemas.microsoft.com/office/drawing/2014/main" id="{BF5EF2F8-2298-4313-8C4D-B5D31DA18F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61" name="Title 45">
            <a:extLst>
              <a:ext uri="{FF2B5EF4-FFF2-40B4-BE49-F238E27FC236}">
                <a16:creationId xmlns:a16="http://schemas.microsoft.com/office/drawing/2014/main" id="{58CBEA80-DBCA-4931-BE1B-275EF9C0761D}"/>
              </a:ext>
            </a:extLst>
          </p:cNvPr>
          <p:cNvSpPr>
            <a:spLocks noGrp="1"/>
          </p:cNvSpPr>
          <p:nvPr>
            <p:ph type="title"/>
          </p:nvPr>
        </p:nvSpPr>
        <p:spPr>
          <a:xfrm>
            <a:off x="1638797" y="173630"/>
            <a:ext cx="6179087" cy="898409"/>
          </a:xfrm>
        </p:spPr>
        <p:txBody>
          <a:bodyPr>
            <a:noAutofit/>
          </a:bodyPr>
          <a:lstStyle/>
          <a:p>
            <a:r>
              <a:rPr lang="en-US" sz="3600" b="1" dirty="0">
                <a:latin typeface="+mn-lt"/>
              </a:rPr>
              <a:t>Trap spectroscopy capabilities</a:t>
            </a:r>
          </a:p>
        </p:txBody>
      </p:sp>
      <p:sp>
        <p:nvSpPr>
          <p:cNvPr id="62" name="TextBox 61">
            <a:extLst>
              <a:ext uri="{FF2B5EF4-FFF2-40B4-BE49-F238E27FC236}">
                <a16:creationId xmlns:a16="http://schemas.microsoft.com/office/drawing/2014/main" id="{2A860EFC-B868-41E7-9E44-86BA147E4478}"/>
              </a:ext>
            </a:extLst>
          </p:cNvPr>
          <p:cNvSpPr txBox="1"/>
          <p:nvPr/>
        </p:nvSpPr>
        <p:spPr>
          <a:xfrm>
            <a:off x="151766" y="1149878"/>
            <a:ext cx="3115405"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DLTS/DLOS: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Quantitative trap conc.</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Trap energies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band edge</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 bandgap characterization</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Parts per trillion sensitivity</a:t>
            </a:r>
          </a:p>
        </p:txBody>
      </p:sp>
      <p:pic>
        <p:nvPicPr>
          <p:cNvPr id="63" name="Picture 62">
            <a:extLst>
              <a:ext uri="{FF2B5EF4-FFF2-40B4-BE49-F238E27FC236}">
                <a16:creationId xmlns:a16="http://schemas.microsoft.com/office/drawing/2014/main" id="{62F0185E-AEC5-4BF4-B73F-694FE85008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158"/>
          <a:stretch/>
        </p:blipFill>
        <p:spPr>
          <a:xfrm>
            <a:off x="5948889" y="3094331"/>
            <a:ext cx="3156215" cy="2560320"/>
          </a:xfrm>
          <a:prstGeom prst="rect">
            <a:avLst/>
          </a:prstGeom>
        </p:spPr>
      </p:pic>
      <p:sp>
        <p:nvSpPr>
          <p:cNvPr id="64" name="TextBox 63">
            <a:extLst>
              <a:ext uri="{FF2B5EF4-FFF2-40B4-BE49-F238E27FC236}">
                <a16:creationId xmlns:a16="http://schemas.microsoft.com/office/drawing/2014/main" id="{3696A62C-6D43-42D0-AFE8-89D96DD3B2D1}"/>
              </a:ext>
            </a:extLst>
          </p:cNvPr>
          <p:cNvSpPr txBox="1"/>
          <p:nvPr/>
        </p:nvSpPr>
        <p:spPr>
          <a:xfrm>
            <a:off x="3715967" y="861971"/>
            <a:ext cx="5352618" cy="2308324"/>
          </a:xfrm>
          <a:prstGeom prst="rect">
            <a:avLst/>
          </a:prstGeom>
          <a:noFill/>
          <a:ln w="317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Capabilities: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Largest known DLTS/DLOS lab in the US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 to 2 kV for PIN, power devices, …</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6.5 – 650 K temperature range</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Measure: C, R, G, Y, I, V</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DC – 50 GHz</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Useful for bulk, interfaces, correlating device behavior to traps</a:t>
            </a:r>
          </a:p>
        </p:txBody>
      </p:sp>
      <p:sp>
        <p:nvSpPr>
          <p:cNvPr id="65" name="TextBox 64">
            <a:extLst>
              <a:ext uri="{FF2B5EF4-FFF2-40B4-BE49-F238E27FC236}">
                <a16:creationId xmlns:a16="http://schemas.microsoft.com/office/drawing/2014/main" id="{DC49E53A-05AD-4793-94D6-76F29C9D440B}"/>
              </a:ext>
            </a:extLst>
          </p:cNvPr>
          <p:cNvSpPr txBox="1"/>
          <p:nvPr/>
        </p:nvSpPr>
        <p:spPr>
          <a:xfrm>
            <a:off x="3318010" y="3978567"/>
            <a:ext cx="318760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Scanning-DLTS: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Nanometer range spatial 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Quantitative trap conc.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Parts per trillion sensitivity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Trap energies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band edge</a:t>
            </a:r>
          </a:p>
        </p:txBody>
      </p:sp>
      <p:pic>
        <p:nvPicPr>
          <p:cNvPr id="66" name="Picture 65">
            <a:extLst>
              <a:ext uri="{FF2B5EF4-FFF2-40B4-BE49-F238E27FC236}">
                <a16:creationId xmlns:a16="http://schemas.microsoft.com/office/drawing/2014/main" id="{A1A55CE7-351B-4863-964A-B17CDCE98E5B}"/>
              </a:ext>
            </a:extLst>
          </p:cNvPr>
          <p:cNvPicPr>
            <a:picLocks noChangeAspect="1"/>
          </p:cNvPicPr>
          <p:nvPr/>
        </p:nvPicPr>
        <p:blipFill>
          <a:blip r:embed="rId5"/>
          <a:stretch>
            <a:fillRect/>
          </a:stretch>
        </p:blipFill>
        <p:spPr>
          <a:xfrm>
            <a:off x="219273" y="2586305"/>
            <a:ext cx="2482963" cy="3034139"/>
          </a:xfrm>
          <a:prstGeom prst="rect">
            <a:avLst/>
          </a:prstGeom>
        </p:spPr>
      </p:pic>
      <p:sp>
        <p:nvSpPr>
          <p:cNvPr id="67" name="Rectangle 66">
            <a:extLst>
              <a:ext uri="{FF2B5EF4-FFF2-40B4-BE49-F238E27FC236}">
                <a16:creationId xmlns:a16="http://schemas.microsoft.com/office/drawing/2014/main" id="{F217F311-2555-455B-B6EC-74FC73003E4F}"/>
              </a:ext>
            </a:extLst>
          </p:cNvPr>
          <p:cNvSpPr/>
          <p:nvPr/>
        </p:nvSpPr>
        <p:spPr>
          <a:xfrm>
            <a:off x="1646901" y="1549803"/>
            <a:ext cx="6044433" cy="30996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B0808FDE-BEE4-4C6D-9F49-6CD5200DAD79}"/>
              </a:ext>
            </a:extLst>
          </p:cNvPr>
          <p:cNvGrpSpPr/>
          <p:nvPr/>
        </p:nvGrpSpPr>
        <p:grpSpPr>
          <a:xfrm>
            <a:off x="1646901" y="1549803"/>
            <a:ext cx="6065961" cy="3050188"/>
            <a:chOff x="1744614" y="1579926"/>
            <a:chExt cx="6218324" cy="4383231"/>
          </a:xfrm>
        </p:grpSpPr>
        <p:grpSp>
          <p:nvGrpSpPr>
            <p:cNvPr id="69" name="Group 68">
              <a:extLst>
                <a:ext uri="{FF2B5EF4-FFF2-40B4-BE49-F238E27FC236}">
                  <a16:creationId xmlns:a16="http://schemas.microsoft.com/office/drawing/2014/main" id="{B79B2C39-C2B5-4E95-9960-856B220C61FB}"/>
                </a:ext>
              </a:extLst>
            </p:cNvPr>
            <p:cNvGrpSpPr/>
            <p:nvPr/>
          </p:nvGrpSpPr>
          <p:grpSpPr>
            <a:xfrm>
              <a:off x="1744614" y="1579926"/>
              <a:ext cx="6218324" cy="4383231"/>
              <a:chOff x="626585" y="2329543"/>
              <a:chExt cx="6218324" cy="4383231"/>
            </a:xfrm>
          </p:grpSpPr>
          <p:grpSp>
            <p:nvGrpSpPr>
              <p:cNvPr id="82" name="Group 81">
                <a:extLst>
                  <a:ext uri="{FF2B5EF4-FFF2-40B4-BE49-F238E27FC236}">
                    <a16:creationId xmlns:a16="http://schemas.microsoft.com/office/drawing/2014/main" id="{39EAA256-9B0B-4E7B-BC46-D2CAE8D79BA5}"/>
                  </a:ext>
                </a:extLst>
              </p:cNvPr>
              <p:cNvGrpSpPr/>
              <p:nvPr/>
            </p:nvGrpSpPr>
            <p:grpSpPr>
              <a:xfrm>
                <a:off x="2269549" y="2329543"/>
                <a:ext cx="4575360" cy="4147457"/>
                <a:chOff x="2115157" y="2321431"/>
                <a:chExt cx="7027403" cy="3545969"/>
              </a:xfrm>
            </p:grpSpPr>
            <p:grpSp>
              <p:nvGrpSpPr>
                <p:cNvPr id="85" name="Group 84">
                  <a:extLst>
                    <a:ext uri="{FF2B5EF4-FFF2-40B4-BE49-F238E27FC236}">
                      <a16:creationId xmlns:a16="http://schemas.microsoft.com/office/drawing/2014/main" id="{FC9BE50A-16DB-46C5-9CE3-B36F7F4EADB4}"/>
                    </a:ext>
                  </a:extLst>
                </p:cNvPr>
                <p:cNvGrpSpPr/>
                <p:nvPr/>
              </p:nvGrpSpPr>
              <p:grpSpPr>
                <a:xfrm>
                  <a:off x="2115157" y="2321431"/>
                  <a:ext cx="7027403" cy="3545969"/>
                  <a:chOff x="3136236" y="1909265"/>
                  <a:chExt cx="2253496" cy="1233898"/>
                </a:xfrm>
              </p:grpSpPr>
              <p:grpSp>
                <p:nvGrpSpPr>
                  <p:cNvPr id="90" name="Group 257">
                    <a:extLst>
                      <a:ext uri="{FF2B5EF4-FFF2-40B4-BE49-F238E27FC236}">
                        <a16:creationId xmlns:a16="http://schemas.microsoft.com/office/drawing/2014/main" id="{C7E72244-A202-4404-BA01-D7E88A635F7B}"/>
                      </a:ext>
                    </a:extLst>
                  </p:cNvPr>
                  <p:cNvGrpSpPr/>
                  <p:nvPr/>
                </p:nvGrpSpPr>
                <p:grpSpPr>
                  <a:xfrm>
                    <a:off x="3136236" y="1909265"/>
                    <a:ext cx="2253496" cy="1233898"/>
                    <a:chOff x="954056" y="3686408"/>
                    <a:chExt cx="2253496" cy="1233898"/>
                  </a:xfrm>
                </p:grpSpPr>
                <p:grpSp>
                  <p:nvGrpSpPr>
                    <p:cNvPr id="96" name="Group 254">
                      <a:extLst>
                        <a:ext uri="{FF2B5EF4-FFF2-40B4-BE49-F238E27FC236}">
                          <a16:creationId xmlns:a16="http://schemas.microsoft.com/office/drawing/2014/main" id="{503CE6B2-7772-4073-AB82-51C60D82C1E2}"/>
                        </a:ext>
                      </a:extLst>
                    </p:cNvPr>
                    <p:cNvGrpSpPr/>
                    <p:nvPr/>
                  </p:nvGrpSpPr>
                  <p:grpSpPr>
                    <a:xfrm>
                      <a:off x="954056" y="4057376"/>
                      <a:ext cx="2140033" cy="862930"/>
                      <a:chOff x="954056" y="4057376"/>
                      <a:chExt cx="2140033" cy="862930"/>
                    </a:xfrm>
                  </p:grpSpPr>
                  <p:grpSp>
                    <p:nvGrpSpPr>
                      <p:cNvPr id="99" name="Group 53">
                        <a:extLst>
                          <a:ext uri="{FF2B5EF4-FFF2-40B4-BE49-F238E27FC236}">
                            <a16:creationId xmlns:a16="http://schemas.microsoft.com/office/drawing/2014/main" id="{58625B76-C098-4F67-AAB4-03822CD02396}"/>
                          </a:ext>
                        </a:extLst>
                      </p:cNvPr>
                      <p:cNvGrpSpPr>
                        <a:grpSpLocks/>
                      </p:cNvGrpSpPr>
                      <p:nvPr/>
                    </p:nvGrpSpPr>
                    <p:grpSpPr bwMode="auto">
                      <a:xfrm>
                        <a:off x="1095946" y="4205453"/>
                        <a:ext cx="1930400" cy="714853"/>
                        <a:chOff x="720" y="1399"/>
                        <a:chExt cx="1344" cy="528"/>
                      </a:xfrm>
                    </p:grpSpPr>
                    <p:sp>
                      <p:nvSpPr>
                        <p:cNvPr id="158" name="Rectangle 13">
                          <a:extLst>
                            <a:ext uri="{FF2B5EF4-FFF2-40B4-BE49-F238E27FC236}">
                              <a16:creationId xmlns:a16="http://schemas.microsoft.com/office/drawing/2014/main" id="{38B09072-9535-4678-AFC2-AB6FD7F47F6E}"/>
                            </a:ext>
                          </a:extLst>
                        </p:cNvPr>
                        <p:cNvSpPr>
                          <a:spLocks noChangeArrowheads="1"/>
                        </p:cNvSpPr>
                        <p:nvPr/>
                      </p:nvSpPr>
                      <p:spPr bwMode="auto">
                        <a:xfrm>
                          <a:off x="720" y="1600"/>
                          <a:ext cx="1343" cy="285"/>
                        </a:xfrm>
                        <a:prstGeom prst="rect">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sp>
                      <p:nvSpPr>
                        <p:cNvPr id="159" name="Rectangle 15">
                          <a:extLst>
                            <a:ext uri="{FF2B5EF4-FFF2-40B4-BE49-F238E27FC236}">
                              <a16:creationId xmlns:a16="http://schemas.microsoft.com/office/drawing/2014/main" id="{8235B664-1649-4AC0-9836-3C67DC001EAD}"/>
                            </a:ext>
                          </a:extLst>
                        </p:cNvPr>
                        <p:cNvSpPr>
                          <a:spLocks noChangeArrowheads="1"/>
                        </p:cNvSpPr>
                        <p:nvPr/>
                      </p:nvSpPr>
                      <p:spPr bwMode="auto">
                        <a:xfrm>
                          <a:off x="720" y="1687"/>
                          <a:ext cx="1344" cy="240"/>
                        </a:xfrm>
                        <a:prstGeom prst="rect">
                          <a:avLst/>
                        </a:prstGeom>
                        <a:solidFill>
                          <a:srgbClr val="00CCFF"/>
                        </a:solidFill>
                        <a:ln w="9525" algn="ctr">
                          <a:solidFill>
                            <a:srgbClr val="00CC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prstClr val="black"/>
                            </a:solidFill>
                            <a:effectLst/>
                            <a:uLnTx/>
                            <a:uFillTx/>
                            <a:latin typeface="Calibri Light" panose="020F0302020204030204"/>
                            <a:ea typeface="宋体"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Light" panose="020F0302020204030204"/>
                              <a:ea typeface="宋体"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Calibri Light" panose="020F0302020204030204"/>
                            <a:ea typeface="宋体" pitchFamily="2" charset="-122"/>
                            <a:cs typeface="+mn-cs"/>
                          </a:endParaRPr>
                        </a:p>
                      </p:txBody>
                    </p:sp>
                    <p:sp>
                      <p:nvSpPr>
                        <p:cNvPr id="160" name="Rectangle 16">
                          <a:extLst>
                            <a:ext uri="{FF2B5EF4-FFF2-40B4-BE49-F238E27FC236}">
                              <a16:creationId xmlns:a16="http://schemas.microsoft.com/office/drawing/2014/main" id="{61C3F4EE-DF6D-4854-ABB8-D6E791735882}"/>
                            </a:ext>
                          </a:extLst>
                        </p:cNvPr>
                        <p:cNvSpPr>
                          <a:spLocks noChangeArrowheads="1"/>
                        </p:cNvSpPr>
                        <p:nvPr/>
                      </p:nvSpPr>
                      <p:spPr bwMode="auto">
                        <a:xfrm>
                          <a:off x="720" y="1495"/>
                          <a:ext cx="1344" cy="144"/>
                        </a:xfrm>
                        <a:prstGeom prst="rect">
                          <a:avLst/>
                        </a:prstGeom>
                        <a:solidFill>
                          <a:srgbClr val="99CCFF"/>
                        </a:solidFill>
                        <a:ln w="25400" algn="ctr">
                          <a:solidFill>
                            <a:srgbClr val="99CC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prstClr val="black"/>
                            </a:solidFill>
                            <a:effectLst/>
                            <a:uLnTx/>
                            <a:uFillTx/>
                            <a:latin typeface="Calibri Light" panose="020F0302020204030204"/>
                            <a:ea typeface="宋体" pitchFamily="2" charset="-122"/>
                            <a:cs typeface="+mn-cs"/>
                          </a:endParaRPr>
                        </a:p>
                      </p:txBody>
                    </p:sp>
                    <p:sp>
                      <p:nvSpPr>
                        <p:cNvPr id="161" name="Rectangle 17">
                          <a:extLst>
                            <a:ext uri="{FF2B5EF4-FFF2-40B4-BE49-F238E27FC236}">
                              <a16:creationId xmlns:a16="http://schemas.microsoft.com/office/drawing/2014/main" id="{B15F7DE4-2AF6-48F5-9EAA-26FE561D80A1}"/>
                            </a:ext>
                          </a:extLst>
                        </p:cNvPr>
                        <p:cNvSpPr>
                          <a:spLocks noChangeArrowheads="1"/>
                        </p:cNvSpPr>
                        <p:nvPr/>
                      </p:nvSpPr>
                      <p:spPr bwMode="auto">
                        <a:xfrm>
                          <a:off x="1872" y="1399"/>
                          <a:ext cx="192" cy="96"/>
                        </a:xfrm>
                        <a:prstGeom prst="rect">
                          <a:avLst/>
                        </a:prstGeom>
                        <a:pattFill prst="ltUpDiag">
                          <a:fgClr>
                            <a:srgbClr val="000000"/>
                          </a:fgClr>
                          <a:bgClr>
                            <a:srgbClr val="FFFFFF"/>
                          </a:bgClr>
                        </a:patt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sp>
                      <p:nvSpPr>
                        <p:cNvPr id="162" name="Rectangle 20">
                          <a:extLst>
                            <a:ext uri="{FF2B5EF4-FFF2-40B4-BE49-F238E27FC236}">
                              <a16:creationId xmlns:a16="http://schemas.microsoft.com/office/drawing/2014/main" id="{14247917-BAEF-44ED-8E46-E27A81A310FA}"/>
                            </a:ext>
                          </a:extLst>
                        </p:cNvPr>
                        <p:cNvSpPr>
                          <a:spLocks noChangeArrowheads="1"/>
                        </p:cNvSpPr>
                        <p:nvPr/>
                      </p:nvSpPr>
                      <p:spPr bwMode="auto">
                        <a:xfrm>
                          <a:off x="720" y="1639"/>
                          <a:ext cx="1344" cy="48"/>
                        </a:xfrm>
                        <a:prstGeom prst="rect">
                          <a:avLst/>
                        </a:prstGeom>
                        <a:gradFill rotWithShape="1">
                          <a:gsLst>
                            <a:gs pos="0">
                              <a:srgbClr val="00FFFF"/>
                            </a:gs>
                            <a:gs pos="100000">
                              <a:srgbClr val="33CCFF"/>
                            </a:gs>
                          </a:gsLst>
                          <a:lin ang="5400000" scaled="1"/>
                        </a:gradFill>
                        <a:ln w="25400" algn="ctr">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sp>
                      <p:nvSpPr>
                        <p:cNvPr id="163" name="Line 21">
                          <a:extLst>
                            <a:ext uri="{FF2B5EF4-FFF2-40B4-BE49-F238E27FC236}">
                              <a16:creationId xmlns:a16="http://schemas.microsoft.com/office/drawing/2014/main" id="{EEBEF8E3-ED89-4D30-BCC9-02CB2D63C41B}"/>
                            </a:ext>
                          </a:extLst>
                        </p:cNvPr>
                        <p:cNvSpPr>
                          <a:spLocks noChangeShapeType="1"/>
                        </p:cNvSpPr>
                        <p:nvPr/>
                      </p:nvSpPr>
                      <p:spPr bwMode="auto">
                        <a:xfrm>
                          <a:off x="720" y="1639"/>
                          <a:ext cx="1338" cy="4"/>
                        </a:xfrm>
                        <a:prstGeom prst="line">
                          <a:avLst/>
                        </a:prstGeom>
                        <a:noFill/>
                        <a:ln w="25400">
                          <a:solidFill>
                            <a:srgbClr val="0000CC"/>
                          </a:solidFill>
                          <a:prstDash val="sysDot"/>
                          <a:round/>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sp>
                      <p:nvSpPr>
                        <p:cNvPr id="164" name="Rectangle 24">
                          <a:extLst>
                            <a:ext uri="{FF2B5EF4-FFF2-40B4-BE49-F238E27FC236}">
                              <a16:creationId xmlns:a16="http://schemas.microsoft.com/office/drawing/2014/main" id="{4403135D-E290-4316-9B3E-9BF2D07E5DCF}"/>
                            </a:ext>
                          </a:extLst>
                        </p:cNvPr>
                        <p:cNvSpPr>
                          <a:spLocks noChangeArrowheads="1"/>
                        </p:cNvSpPr>
                        <p:nvPr/>
                      </p:nvSpPr>
                      <p:spPr bwMode="auto">
                        <a:xfrm>
                          <a:off x="723" y="1399"/>
                          <a:ext cx="189" cy="96"/>
                        </a:xfrm>
                        <a:prstGeom prst="rect">
                          <a:avLst/>
                        </a:prstGeom>
                        <a:pattFill prst="ltUpDiag">
                          <a:fgClr>
                            <a:srgbClr val="000000"/>
                          </a:fgClr>
                          <a:bgClr>
                            <a:srgbClr val="FFFFFF"/>
                          </a:bgClr>
                        </a:patt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sp>
                      <p:nvSpPr>
                        <p:cNvPr id="165" name="Rectangle 27">
                          <a:extLst>
                            <a:ext uri="{FF2B5EF4-FFF2-40B4-BE49-F238E27FC236}">
                              <a16:creationId xmlns:a16="http://schemas.microsoft.com/office/drawing/2014/main" id="{1B1424E6-1567-474B-A8A2-0F2E525BFF09}"/>
                            </a:ext>
                          </a:extLst>
                        </p:cNvPr>
                        <p:cNvSpPr>
                          <a:spLocks noChangeArrowheads="1"/>
                        </p:cNvSpPr>
                        <p:nvPr/>
                      </p:nvSpPr>
                      <p:spPr bwMode="auto">
                        <a:xfrm>
                          <a:off x="1200" y="1399"/>
                          <a:ext cx="192" cy="96"/>
                        </a:xfrm>
                        <a:prstGeom prst="rect">
                          <a:avLst/>
                        </a:prstGeom>
                        <a:pattFill prst="ltUpDiag">
                          <a:fgClr>
                            <a:srgbClr val="000000"/>
                          </a:fgClr>
                          <a:bgClr>
                            <a:srgbClr val="FFFFFF"/>
                          </a:bgClr>
                        </a:patt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1200" cap="none" spc="0" normalizeH="0" baseline="0" noProof="0">
                            <a:ln>
                              <a:noFill/>
                            </a:ln>
                            <a:solidFill>
                              <a:prstClr val="black"/>
                            </a:solidFill>
                            <a:effectLst/>
                            <a:uLnTx/>
                            <a:uFillTx/>
                            <a:latin typeface="Calibri Light" panose="020F0302020204030204"/>
                            <a:ea typeface="宋体"/>
                            <a:cs typeface="+mn-cs"/>
                          </a:endParaRPr>
                        </a:p>
                      </p:txBody>
                    </p:sp>
                  </p:grpSp>
                  <p:sp>
                    <p:nvSpPr>
                      <p:cNvPr id="100" name="TextBox 99">
                        <a:extLst>
                          <a:ext uri="{FF2B5EF4-FFF2-40B4-BE49-F238E27FC236}">
                            <a16:creationId xmlns:a16="http://schemas.microsoft.com/office/drawing/2014/main" id="{D5428B1E-9517-4EC2-A3C4-FDC5817A8550}"/>
                          </a:ext>
                        </a:extLst>
                      </p:cNvPr>
                      <p:cNvSpPr txBox="1"/>
                      <p:nvPr/>
                    </p:nvSpPr>
                    <p:spPr>
                      <a:xfrm>
                        <a:off x="954056" y="4057376"/>
                        <a:ext cx="549176" cy="1710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Source</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1" name="TextBox 100">
                        <a:extLst>
                          <a:ext uri="{FF2B5EF4-FFF2-40B4-BE49-F238E27FC236}">
                            <a16:creationId xmlns:a16="http://schemas.microsoft.com/office/drawing/2014/main" id="{C713824B-5F83-4B94-BAD0-341C989055CD}"/>
                          </a:ext>
                        </a:extLst>
                      </p:cNvPr>
                      <p:cNvSpPr txBox="1"/>
                      <p:nvPr/>
                    </p:nvSpPr>
                    <p:spPr>
                      <a:xfrm>
                        <a:off x="2656087" y="4071473"/>
                        <a:ext cx="438002" cy="1710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Drain</a:t>
                        </a:r>
                      </a:p>
                    </p:txBody>
                  </p:sp>
                  <p:sp>
                    <p:nvSpPr>
                      <p:cNvPr id="102" name="TextBox 101">
                        <a:extLst>
                          <a:ext uri="{FF2B5EF4-FFF2-40B4-BE49-F238E27FC236}">
                            <a16:creationId xmlns:a16="http://schemas.microsoft.com/office/drawing/2014/main" id="{1057CEB3-5777-48C1-8BAB-BCCCA512CF78}"/>
                          </a:ext>
                        </a:extLst>
                      </p:cNvPr>
                      <p:cNvSpPr txBox="1"/>
                      <p:nvPr/>
                    </p:nvSpPr>
                    <p:spPr>
                      <a:xfrm>
                        <a:off x="1738862" y="4067597"/>
                        <a:ext cx="407876" cy="1710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Gate</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3" name="Oval 102">
                        <a:extLst>
                          <a:ext uri="{FF2B5EF4-FFF2-40B4-BE49-F238E27FC236}">
                            <a16:creationId xmlns:a16="http://schemas.microsoft.com/office/drawing/2014/main" id="{AF196137-1F0B-4079-A0F5-C903181CC321}"/>
                          </a:ext>
                        </a:extLst>
                      </p:cNvPr>
                      <p:cNvSpPr/>
                      <p:nvPr/>
                    </p:nvSpPr>
                    <p:spPr bwMode="auto">
                      <a:xfrm>
                        <a:off x="2250831" y="444529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4" name="Oval 103">
                        <a:extLst>
                          <a:ext uri="{FF2B5EF4-FFF2-40B4-BE49-F238E27FC236}">
                            <a16:creationId xmlns:a16="http://schemas.microsoft.com/office/drawing/2014/main" id="{8C54838F-AE21-4A6D-BECB-68BDAD842324}"/>
                          </a:ext>
                        </a:extLst>
                      </p:cNvPr>
                      <p:cNvSpPr/>
                      <p:nvPr/>
                    </p:nvSpPr>
                    <p:spPr bwMode="auto">
                      <a:xfrm>
                        <a:off x="2188280" y="4360909"/>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5" name="Oval 104">
                        <a:extLst>
                          <a:ext uri="{FF2B5EF4-FFF2-40B4-BE49-F238E27FC236}">
                            <a16:creationId xmlns:a16="http://schemas.microsoft.com/office/drawing/2014/main" id="{B2F2A56F-9ACF-462C-9C88-D5B365FECA8B}"/>
                          </a:ext>
                        </a:extLst>
                      </p:cNvPr>
                      <p:cNvSpPr/>
                      <p:nvPr/>
                    </p:nvSpPr>
                    <p:spPr bwMode="auto">
                      <a:xfrm>
                        <a:off x="2406400" y="4328845"/>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5" name="Oval 154">
                        <a:extLst>
                          <a:ext uri="{FF2B5EF4-FFF2-40B4-BE49-F238E27FC236}">
                            <a16:creationId xmlns:a16="http://schemas.microsoft.com/office/drawing/2014/main" id="{584B3A46-DC06-4CD8-9D5B-116A83875747}"/>
                          </a:ext>
                        </a:extLst>
                      </p:cNvPr>
                      <p:cNvSpPr/>
                      <p:nvPr/>
                    </p:nvSpPr>
                    <p:spPr bwMode="auto">
                      <a:xfrm>
                        <a:off x="2094340" y="4325095"/>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6" name="Oval 155">
                        <a:extLst>
                          <a:ext uri="{FF2B5EF4-FFF2-40B4-BE49-F238E27FC236}">
                            <a16:creationId xmlns:a16="http://schemas.microsoft.com/office/drawing/2014/main" id="{488F45AA-1261-411A-B17A-A25F4E986781}"/>
                          </a:ext>
                        </a:extLst>
                      </p:cNvPr>
                      <p:cNvSpPr/>
                      <p:nvPr/>
                    </p:nvSpPr>
                    <p:spPr bwMode="auto">
                      <a:xfrm>
                        <a:off x="2084144" y="4454823"/>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7" name="Oval 156">
                        <a:extLst>
                          <a:ext uri="{FF2B5EF4-FFF2-40B4-BE49-F238E27FC236}">
                            <a16:creationId xmlns:a16="http://schemas.microsoft.com/office/drawing/2014/main" id="{74FC6333-96DC-4A06-8026-0A060E73B650}"/>
                          </a:ext>
                        </a:extLst>
                      </p:cNvPr>
                      <p:cNvSpPr/>
                      <p:nvPr/>
                    </p:nvSpPr>
                    <p:spPr bwMode="auto">
                      <a:xfrm>
                        <a:off x="2296862" y="4357420"/>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97" name="Line 42">
                      <a:extLst>
                        <a:ext uri="{FF2B5EF4-FFF2-40B4-BE49-F238E27FC236}">
                          <a16:creationId xmlns:a16="http://schemas.microsoft.com/office/drawing/2014/main" id="{BFFF0140-35C0-493E-82D9-349F5121F93F}"/>
                        </a:ext>
                      </a:extLst>
                    </p:cNvPr>
                    <p:cNvSpPr>
                      <a:spLocks noChangeShapeType="1"/>
                    </p:cNvSpPr>
                    <p:nvPr/>
                  </p:nvSpPr>
                  <p:spPr bwMode="auto">
                    <a:xfrm>
                      <a:off x="2317636" y="4068161"/>
                      <a:ext cx="5907" cy="264270"/>
                    </a:xfrm>
                    <a:prstGeom prst="line">
                      <a:avLst/>
                    </a:prstGeom>
                    <a:noFill/>
                    <a:ln w="38100">
                      <a:solidFill>
                        <a:srgbClr val="FF0000"/>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Light" panose="020F0302020204030204"/>
                        <a:ea typeface="宋体"/>
                        <a:cs typeface="+mn-cs"/>
                      </a:endParaRPr>
                    </a:p>
                  </p:txBody>
                </p:sp>
                <p:sp>
                  <p:nvSpPr>
                    <p:cNvPr id="98" name="TextBox 97">
                      <a:extLst>
                        <a:ext uri="{FF2B5EF4-FFF2-40B4-BE49-F238E27FC236}">
                          <a16:creationId xmlns:a16="http://schemas.microsoft.com/office/drawing/2014/main" id="{227FA632-06B1-4637-A7C9-CD10AD3E6CF5}"/>
                        </a:ext>
                      </a:extLst>
                    </p:cNvPr>
                    <p:cNvSpPr txBox="1"/>
                    <p:nvPr/>
                  </p:nvSpPr>
                  <p:spPr>
                    <a:xfrm>
                      <a:off x="1721171" y="3686408"/>
                      <a:ext cx="1486381" cy="394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Trap modulation can be deep into buffer/substrate using Drain – controlled CI</a:t>
                      </a:r>
                      <a:r>
                        <a:rPr kumimoji="0" lang="en-US" sz="1800" b="1" i="0" u="none" strike="noStrike" kern="1200" cap="none" spc="0" normalizeH="0" baseline="-25000" noProof="0" dirty="0">
                          <a:ln>
                            <a:noFill/>
                          </a:ln>
                          <a:solidFill>
                            <a:srgbClr val="FF0000"/>
                          </a:solidFill>
                          <a:effectLst/>
                          <a:uLnTx/>
                          <a:uFillTx/>
                          <a:latin typeface="Calibri" panose="020F0502020204030204"/>
                          <a:ea typeface="+mn-ea"/>
                          <a:cs typeface="+mn-cs"/>
                        </a:rPr>
                        <a:t>D</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-DLTS</a:t>
                      </a:r>
                    </a:p>
                  </p:txBody>
                </p:sp>
              </p:grpSp>
              <p:sp>
                <p:nvSpPr>
                  <p:cNvPr id="91" name="Oval 90">
                    <a:extLst>
                      <a:ext uri="{FF2B5EF4-FFF2-40B4-BE49-F238E27FC236}">
                        <a16:creationId xmlns:a16="http://schemas.microsoft.com/office/drawing/2014/main" id="{EA78B046-2629-4857-9EFD-4F459B0E8165}"/>
                      </a:ext>
                    </a:extLst>
                  </p:cNvPr>
                  <p:cNvSpPr/>
                  <p:nvPr/>
                </p:nvSpPr>
                <p:spPr bwMode="auto">
                  <a:xfrm>
                    <a:off x="4404680" y="289010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2" name="Oval 91">
                    <a:extLst>
                      <a:ext uri="{FF2B5EF4-FFF2-40B4-BE49-F238E27FC236}">
                        <a16:creationId xmlns:a16="http://schemas.microsoft.com/office/drawing/2014/main" id="{F93968AD-F1A2-49BD-98B9-5E6A1F63F734}"/>
                      </a:ext>
                    </a:extLst>
                  </p:cNvPr>
                  <p:cNvSpPr/>
                  <p:nvPr/>
                </p:nvSpPr>
                <p:spPr bwMode="auto">
                  <a:xfrm>
                    <a:off x="4557080" y="281390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3" name="Oval 92">
                    <a:extLst>
                      <a:ext uri="{FF2B5EF4-FFF2-40B4-BE49-F238E27FC236}">
                        <a16:creationId xmlns:a16="http://schemas.microsoft.com/office/drawing/2014/main" id="{1298F1B1-2902-46F2-882C-762E789FFC1C}"/>
                      </a:ext>
                    </a:extLst>
                  </p:cNvPr>
                  <p:cNvSpPr/>
                  <p:nvPr/>
                </p:nvSpPr>
                <p:spPr bwMode="auto">
                  <a:xfrm>
                    <a:off x="4252280" y="296630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4" name="Oval 93">
                    <a:extLst>
                      <a:ext uri="{FF2B5EF4-FFF2-40B4-BE49-F238E27FC236}">
                        <a16:creationId xmlns:a16="http://schemas.microsoft.com/office/drawing/2014/main" id="{D7DA74BF-63FE-48DC-BCE5-35739591A18F}"/>
                      </a:ext>
                    </a:extLst>
                  </p:cNvPr>
                  <p:cNvSpPr/>
                  <p:nvPr/>
                </p:nvSpPr>
                <p:spPr bwMode="auto">
                  <a:xfrm>
                    <a:off x="4480880" y="304250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5" name="Oval 94">
                    <a:extLst>
                      <a:ext uri="{FF2B5EF4-FFF2-40B4-BE49-F238E27FC236}">
                        <a16:creationId xmlns:a16="http://schemas.microsoft.com/office/drawing/2014/main" id="{35487691-0CC8-4EF1-A450-B8405A784048}"/>
                      </a:ext>
                    </a:extLst>
                  </p:cNvPr>
                  <p:cNvSpPr/>
                  <p:nvPr/>
                </p:nvSpPr>
                <p:spPr bwMode="auto">
                  <a:xfrm>
                    <a:off x="4633280" y="2966307"/>
                    <a:ext cx="69252" cy="586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86" name="Oval 85">
                  <a:extLst>
                    <a:ext uri="{FF2B5EF4-FFF2-40B4-BE49-F238E27FC236}">
                      <a16:creationId xmlns:a16="http://schemas.microsoft.com/office/drawing/2014/main" id="{14787C3D-0AB4-4134-BD0B-D6FB5CD6D925}"/>
                    </a:ext>
                  </a:extLst>
                </p:cNvPr>
                <p:cNvSpPr/>
                <p:nvPr/>
              </p:nvSpPr>
              <p:spPr bwMode="auto">
                <a:xfrm>
                  <a:off x="4671923" y="4191000"/>
                  <a:ext cx="204877" cy="169534"/>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7" name="Oval 86">
                  <a:extLst>
                    <a:ext uri="{FF2B5EF4-FFF2-40B4-BE49-F238E27FC236}">
                      <a16:creationId xmlns:a16="http://schemas.microsoft.com/office/drawing/2014/main" id="{9B4DEC1F-CF58-4E6C-B76C-84CBA51CADCC}"/>
                    </a:ext>
                  </a:extLst>
                </p:cNvPr>
                <p:cNvSpPr/>
                <p:nvPr/>
              </p:nvSpPr>
              <p:spPr bwMode="auto">
                <a:xfrm>
                  <a:off x="4900523" y="4191000"/>
                  <a:ext cx="204877" cy="169534"/>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8" name="Oval 87">
                  <a:extLst>
                    <a:ext uri="{FF2B5EF4-FFF2-40B4-BE49-F238E27FC236}">
                      <a16:creationId xmlns:a16="http://schemas.microsoft.com/office/drawing/2014/main" id="{42AB2D5D-7477-4650-99AF-6249DEA2BB00}"/>
                    </a:ext>
                  </a:extLst>
                </p:cNvPr>
                <p:cNvSpPr/>
                <p:nvPr/>
              </p:nvSpPr>
              <p:spPr bwMode="auto">
                <a:xfrm>
                  <a:off x="5129123" y="4191000"/>
                  <a:ext cx="204877" cy="169534"/>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9" name="Oval 88">
                  <a:extLst>
                    <a:ext uri="{FF2B5EF4-FFF2-40B4-BE49-F238E27FC236}">
                      <a16:creationId xmlns:a16="http://schemas.microsoft.com/office/drawing/2014/main" id="{522497CA-70B0-4B91-AA92-E66C82DCE54A}"/>
                    </a:ext>
                  </a:extLst>
                </p:cNvPr>
                <p:cNvSpPr/>
                <p:nvPr/>
              </p:nvSpPr>
              <p:spPr bwMode="auto">
                <a:xfrm>
                  <a:off x="5357723" y="4254001"/>
                  <a:ext cx="204877" cy="169534"/>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83" name="TextBox 82">
                <a:extLst>
                  <a:ext uri="{FF2B5EF4-FFF2-40B4-BE49-F238E27FC236}">
                    <a16:creationId xmlns:a16="http://schemas.microsoft.com/office/drawing/2014/main" id="{C20C2755-35F5-4B0F-ADBF-2A21D5BCA8EB}"/>
                  </a:ext>
                </a:extLst>
              </p:cNvPr>
              <p:cNvSpPr txBox="1"/>
              <p:nvPr/>
            </p:nvSpPr>
            <p:spPr>
              <a:xfrm>
                <a:off x="626585" y="4987857"/>
                <a:ext cx="1975707" cy="1724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Trap modulation in channel using Gate-controlled CI</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-DLTS </a:t>
                </a:r>
              </a:p>
            </p:txBody>
          </p:sp>
          <p:sp>
            <p:nvSpPr>
              <p:cNvPr id="84" name="Line 42">
                <a:extLst>
                  <a:ext uri="{FF2B5EF4-FFF2-40B4-BE49-F238E27FC236}">
                    <a16:creationId xmlns:a16="http://schemas.microsoft.com/office/drawing/2014/main" id="{C714F7BE-B783-43F0-A24D-F750293D3B0D}"/>
                  </a:ext>
                </a:extLst>
              </p:cNvPr>
              <p:cNvSpPr>
                <a:spLocks noChangeShapeType="1"/>
              </p:cNvSpPr>
              <p:nvPr/>
            </p:nvSpPr>
            <p:spPr bwMode="auto">
              <a:xfrm flipV="1">
                <a:off x="2490721" y="4810641"/>
                <a:ext cx="1440554" cy="827459"/>
              </a:xfrm>
              <a:prstGeom prst="line">
                <a:avLst/>
              </a:prstGeom>
              <a:noFill/>
              <a:ln w="38100">
                <a:solidFill>
                  <a:schemeClr val="tx1"/>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Light" panose="020F0302020204030204"/>
                  <a:ea typeface="宋体"/>
                  <a:cs typeface="+mn-cs"/>
                </a:endParaRPr>
              </a:p>
            </p:txBody>
          </p:sp>
        </p:grpSp>
        <p:sp>
          <p:nvSpPr>
            <p:cNvPr id="70" name="Oval 69">
              <a:extLst>
                <a:ext uri="{FF2B5EF4-FFF2-40B4-BE49-F238E27FC236}">
                  <a16:creationId xmlns:a16="http://schemas.microsoft.com/office/drawing/2014/main" id="{50E6EF2D-9F95-4333-B0BB-7D9A026D2F33}"/>
                </a:ext>
              </a:extLst>
            </p:cNvPr>
            <p:cNvSpPr/>
            <p:nvPr/>
          </p:nvSpPr>
          <p:spPr bwMode="auto">
            <a:xfrm>
              <a:off x="5322557" y="3958620"/>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1" name="Oval 70">
              <a:extLst>
                <a:ext uri="{FF2B5EF4-FFF2-40B4-BE49-F238E27FC236}">
                  <a16:creationId xmlns:a16="http://schemas.microsoft.com/office/drawing/2014/main" id="{2953CE5B-D381-4DBA-B0D5-12D4E2B59EAB}"/>
                </a:ext>
              </a:extLst>
            </p:cNvPr>
            <p:cNvSpPr/>
            <p:nvPr/>
          </p:nvSpPr>
          <p:spPr bwMode="auto">
            <a:xfrm>
              <a:off x="5105400" y="3953404"/>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2" name="Oval 71">
              <a:extLst>
                <a:ext uri="{FF2B5EF4-FFF2-40B4-BE49-F238E27FC236}">
                  <a16:creationId xmlns:a16="http://schemas.microsoft.com/office/drawing/2014/main" id="{F4BCC0A9-4140-40AE-AA65-29D68DFA8FC3}"/>
                </a:ext>
              </a:extLst>
            </p:cNvPr>
            <p:cNvSpPr/>
            <p:nvPr/>
          </p:nvSpPr>
          <p:spPr bwMode="auto">
            <a:xfrm>
              <a:off x="5322557" y="4221309"/>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3" name="Oval 72">
              <a:extLst>
                <a:ext uri="{FF2B5EF4-FFF2-40B4-BE49-F238E27FC236}">
                  <a16:creationId xmlns:a16="http://schemas.microsoft.com/office/drawing/2014/main" id="{C6D4B2AD-1095-46DF-AEDF-A7D6A26555AF}"/>
                </a:ext>
              </a:extLst>
            </p:cNvPr>
            <p:cNvSpPr/>
            <p:nvPr/>
          </p:nvSpPr>
          <p:spPr bwMode="auto">
            <a:xfrm>
              <a:off x="5105400" y="4216093"/>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4" name="Oval 73">
              <a:extLst>
                <a:ext uri="{FF2B5EF4-FFF2-40B4-BE49-F238E27FC236}">
                  <a16:creationId xmlns:a16="http://schemas.microsoft.com/office/drawing/2014/main" id="{32A90AE1-3984-4A5B-8C2E-FF65BFFD3DDB}"/>
                </a:ext>
              </a:extLst>
            </p:cNvPr>
            <p:cNvSpPr/>
            <p:nvPr/>
          </p:nvSpPr>
          <p:spPr bwMode="auto">
            <a:xfrm>
              <a:off x="5474957" y="4221309"/>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5" name="Oval 74">
              <a:extLst>
                <a:ext uri="{FF2B5EF4-FFF2-40B4-BE49-F238E27FC236}">
                  <a16:creationId xmlns:a16="http://schemas.microsoft.com/office/drawing/2014/main" id="{C0928161-FF75-4BAC-8455-FCD5ED18B656}"/>
                </a:ext>
              </a:extLst>
            </p:cNvPr>
            <p:cNvSpPr/>
            <p:nvPr/>
          </p:nvSpPr>
          <p:spPr bwMode="auto">
            <a:xfrm>
              <a:off x="5190679" y="4407837"/>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6" name="Oval 75">
              <a:extLst>
                <a:ext uri="{FF2B5EF4-FFF2-40B4-BE49-F238E27FC236}">
                  <a16:creationId xmlns:a16="http://schemas.microsoft.com/office/drawing/2014/main" id="{F9E8C56B-9B8F-4BE2-95A9-12FB4D01A5B0}"/>
                </a:ext>
              </a:extLst>
            </p:cNvPr>
            <p:cNvSpPr/>
            <p:nvPr/>
          </p:nvSpPr>
          <p:spPr bwMode="auto">
            <a:xfrm>
              <a:off x="5389252" y="4435712"/>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7" name="Oval 76">
              <a:extLst>
                <a:ext uri="{FF2B5EF4-FFF2-40B4-BE49-F238E27FC236}">
                  <a16:creationId xmlns:a16="http://schemas.microsoft.com/office/drawing/2014/main" id="{E4166AB4-395B-4AD0-94F5-D4203984F861}"/>
                </a:ext>
              </a:extLst>
            </p:cNvPr>
            <p:cNvSpPr/>
            <p:nvPr/>
          </p:nvSpPr>
          <p:spPr bwMode="auto">
            <a:xfrm>
              <a:off x="5322557" y="4653416"/>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8" name="Oval 77">
              <a:extLst>
                <a:ext uri="{FF2B5EF4-FFF2-40B4-BE49-F238E27FC236}">
                  <a16:creationId xmlns:a16="http://schemas.microsoft.com/office/drawing/2014/main" id="{B74A4061-4176-414F-99C5-9933B0F54377}"/>
                </a:ext>
              </a:extLst>
            </p:cNvPr>
            <p:cNvSpPr/>
            <p:nvPr/>
          </p:nvSpPr>
          <p:spPr bwMode="auto">
            <a:xfrm>
              <a:off x="5105400" y="4648200"/>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9" name="Oval 78">
              <a:extLst>
                <a:ext uri="{FF2B5EF4-FFF2-40B4-BE49-F238E27FC236}">
                  <a16:creationId xmlns:a16="http://schemas.microsoft.com/office/drawing/2014/main" id="{00A324AC-F17E-4859-8771-F0DA5DA5A57E}"/>
                </a:ext>
              </a:extLst>
            </p:cNvPr>
            <p:cNvSpPr/>
            <p:nvPr/>
          </p:nvSpPr>
          <p:spPr bwMode="auto">
            <a:xfrm>
              <a:off x="5474957" y="4653416"/>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0" name="Oval 79">
              <a:extLst>
                <a:ext uri="{FF2B5EF4-FFF2-40B4-BE49-F238E27FC236}">
                  <a16:creationId xmlns:a16="http://schemas.microsoft.com/office/drawing/2014/main" id="{276CE09B-F796-4A87-A078-7E6BFB482908}"/>
                </a:ext>
              </a:extLst>
            </p:cNvPr>
            <p:cNvSpPr/>
            <p:nvPr/>
          </p:nvSpPr>
          <p:spPr bwMode="auto">
            <a:xfrm>
              <a:off x="5190679" y="4839944"/>
              <a:ext cx="133390"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1" name="Oval 80">
              <a:extLst>
                <a:ext uri="{FF2B5EF4-FFF2-40B4-BE49-F238E27FC236}">
                  <a16:creationId xmlns:a16="http://schemas.microsoft.com/office/drawing/2014/main" id="{C6CD7299-BA62-47AE-9AB2-DD5D6C095A5B}"/>
                </a:ext>
              </a:extLst>
            </p:cNvPr>
            <p:cNvSpPr/>
            <p:nvPr/>
          </p:nvSpPr>
          <p:spPr bwMode="auto">
            <a:xfrm>
              <a:off x="5389252" y="4867818"/>
              <a:ext cx="140605" cy="19829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3" name="TextBox 2">
            <a:extLst>
              <a:ext uri="{FF2B5EF4-FFF2-40B4-BE49-F238E27FC236}">
                <a16:creationId xmlns:a16="http://schemas.microsoft.com/office/drawing/2014/main" id="{AC3755B6-B3CB-4B21-A3D2-043933C123DD}"/>
              </a:ext>
            </a:extLst>
          </p:cNvPr>
          <p:cNvSpPr txBox="1"/>
          <p:nvPr/>
        </p:nvSpPr>
        <p:spPr>
          <a:xfrm>
            <a:off x="1625372" y="1561820"/>
            <a:ext cx="2863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Defect spectroscopy directly on commercial transistors:</a:t>
            </a:r>
          </a:p>
        </p:txBody>
      </p:sp>
    </p:spTree>
    <p:extLst>
      <p:ext uri="{BB962C8B-B14F-4D97-AF65-F5344CB8AC3E}">
        <p14:creationId xmlns:p14="http://schemas.microsoft.com/office/powerpoint/2010/main" val="30636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5FB8C9-E3DC-2846-8526-95AF076599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 t="439" r="281" b="1315"/>
          <a:stretch/>
        </p:blipFill>
        <p:spPr>
          <a:xfrm>
            <a:off x="6759308" y="917879"/>
            <a:ext cx="1818731" cy="1340118"/>
          </a:xfrm>
          <a:prstGeom prst="rect">
            <a:avLst/>
          </a:prstGeom>
        </p:spPr>
      </p:pic>
      <p:graphicFrame>
        <p:nvGraphicFramePr>
          <p:cNvPr id="13" name="Object 12">
            <a:extLst>
              <a:ext uri="{FF2B5EF4-FFF2-40B4-BE49-F238E27FC236}">
                <a16:creationId xmlns:a16="http://schemas.microsoft.com/office/drawing/2014/main" id="{6E96DC75-40A1-9B43-97E0-136391EC7409}"/>
              </a:ext>
            </a:extLst>
          </p:cNvPr>
          <p:cNvGraphicFramePr>
            <a:graphicFrameLocks noChangeAspect="1"/>
          </p:cNvGraphicFramePr>
          <p:nvPr>
            <p:extLst>
              <p:ext uri="{D42A27DB-BD31-4B8C-83A1-F6EECF244321}">
                <p14:modId xmlns:p14="http://schemas.microsoft.com/office/powerpoint/2010/main" val="2254507129"/>
              </p:ext>
            </p:extLst>
          </p:nvPr>
        </p:nvGraphicFramePr>
        <p:xfrm>
          <a:off x="6472817" y="2177679"/>
          <a:ext cx="2351094" cy="1816670"/>
        </p:xfrm>
        <a:graphic>
          <a:graphicData uri="http://schemas.openxmlformats.org/presentationml/2006/ole">
            <mc:AlternateContent xmlns:mc="http://schemas.openxmlformats.org/markup-compatibility/2006">
              <mc:Choice xmlns:v="urn:schemas-microsoft-com:vml" Requires="v">
                <p:oleObj spid="_x0000_s6192" name="Graph" r:id="rId7" imgW="4023360" imgH="3108960" progId="Origin50.Graph">
                  <p:embed/>
                </p:oleObj>
              </mc:Choice>
              <mc:Fallback>
                <p:oleObj name="Graph" r:id="rId7" imgW="4023360" imgH="3108960" progId="Origin50.Graph">
                  <p:embed/>
                  <p:pic>
                    <p:nvPicPr>
                      <p:cNvPr id="7" name="Object 6">
                        <a:extLst>
                          <a:ext uri="{FF2B5EF4-FFF2-40B4-BE49-F238E27FC236}">
                            <a16:creationId xmlns:a16="http://schemas.microsoft.com/office/drawing/2014/main" id="{6E96DC75-40A1-9B43-97E0-136391EC7409}"/>
                          </a:ext>
                        </a:extLst>
                      </p:cNvPr>
                      <p:cNvPicPr/>
                      <p:nvPr/>
                    </p:nvPicPr>
                    <p:blipFill>
                      <a:blip r:embed="rId8"/>
                      <a:stretch>
                        <a:fillRect/>
                      </a:stretch>
                    </p:blipFill>
                    <p:spPr>
                      <a:xfrm>
                        <a:off x="6472817" y="2177679"/>
                        <a:ext cx="2351094" cy="181667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A01FAA-C0CB-A044-B6D6-A251A2C91509}"/>
              </a:ext>
            </a:extLst>
          </p:cNvPr>
          <p:cNvGraphicFramePr>
            <a:graphicFrameLocks noChangeAspect="1"/>
          </p:cNvGraphicFramePr>
          <p:nvPr>
            <p:extLst>
              <p:ext uri="{D42A27DB-BD31-4B8C-83A1-F6EECF244321}">
                <p14:modId xmlns:p14="http://schemas.microsoft.com/office/powerpoint/2010/main" val="1316405598"/>
              </p:ext>
            </p:extLst>
          </p:nvPr>
        </p:nvGraphicFramePr>
        <p:xfrm>
          <a:off x="6435208" y="3899588"/>
          <a:ext cx="2717960" cy="1828542"/>
        </p:xfrm>
        <a:graphic>
          <a:graphicData uri="http://schemas.openxmlformats.org/presentationml/2006/ole">
            <mc:AlternateContent xmlns:mc="http://schemas.openxmlformats.org/markup-compatibility/2006">
              <mc:Choice xmlns:v="urn:schemas-microsoft-com:vml" Requires="v">
                <p:oleObj spid="_x0000_s6193" name="Graph" r:id="rId9" imgW="4023360" imgH="3108960" progId="Origin50.Graph">
                  <p:embed/>
                </p:oleObj>
              </mc:Choice>
              <mc:Fallback>
                <p:oleObj name="Graph" r:id="rId9" imgW="4023360" imgH="3108960" progId="Origin50.Graph">
                  <p:embed/>
                  <p:pic>
                    <p:nvPicPr>
                      <p:cNvPr id="8" name="Object 7">
                        <a:extLst>
                          <a:ext uri="{FF2B5EF4-FFF2-40B4-BE49-F238E27FC236}">
                            <a16:creationId xmlns:a16="http://schemas.microsoft.com/office/drawing/2014/main" id="{3FA01FAA-C0CB-A044-B6D6-A251A2C91509}"/>
                          </a:ext>
                        </a:extLst>
                      </p:cNvPr>
                      <p:cNvPicPr/>
                      <p:nvPr/>
                    </p:nvPicPr>
                    <p:blipFill>
                      <a:blip r:embed="rId10"/>
                      <a:stretch>
                        <a:fillRect/>
                      </a:stretch>
                    </p:blipFill>
                    <p:spPr>
                      <a:xfrm>
                        <a:off x="6435208" y="3899588"/>
                        <a:ext cx="2717960" cy="1828542"/>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5FBF019-6344-D34A-ABFF-2F30859C5996}"/>
              </a:ext>
            </a:extLst>
          </p:cNvPr>
          <p:cNvSpPr txBox="1"/>
          <p:nvPr/>
        </p:nvSpPr>
        <p:spPr>
          <a:xfrm>
            <a:off x="2401302" y="441683"/>
            <a:ext cx="4675239" cy="53860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Why </a:t>
            </a:r>
            <a:r>
              <a:rPr kumimoji="0" lang="en-US" sz="29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GaN</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𝛽-Ga</a:t>
            </a:r>
            <a:r>
              <a:rPr kumimoji="0" lang="en-US" sz="29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2</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a:t>
            </a:r>
            <a:r>
              <a:rPr kumimoji="0" lang="en-US" sz="29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3</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&amp; </a:t>
            </a:r>
            <a:r>
              <a:rPr kumimoji="0" lang="en-US" sz="29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SiC</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
        <p:nvSpPr>
          <p:cNvPr id="16" name="Subtitle 2">
            <a:extLst>
              <a:ext uri="{FF2B5EF4-FFF2-40B4-BE49-F238E27FC236}">
                <a16:creationId xmlns:a16="http://schemas.microsoft.com/office/drawing/2014/main" id="{07B0E4E2-3D3F-4EE3-9AAB-27321B4C1C02}"/>
              </a:ext>
            </a:extLst>
          </p:cNvPr>
          <p:cNvSpPr txBox="1">
            <a:spLocks/>
          </p:cNvSpPr>
          <p:nvPr/>
        </p:nvSpPr>
        <p:spPr>
          <a:xfrm>
            <a:off x="384487" y="980292"/>
            <a:ext cx="6128141" cy="473098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b="1" dirty="0"/>
              <a:t>WBG &amp; UWBG materials, devices, and circuits</a:t>
            </a:r>
          </a:p>
          <a:p>
            <a:pPr>
              <a:lnSpc>
                <a:spcPct val="100000"/>
              </a:lnSpc>
              <a:spcBef>
                <a:spcPts val="0"/>
              </a:spcBef>
            </a:pPr>
            <a:r>
              <a:rPr lang="en-US" sz="1600" dirty="0"/>
              <a:t>High radiation tolerance</a:t>
            </a:r>
          </a:p>
          <a:p>
            <a:pPr lvl="1">
              <a:lnSpc>
                <a:spcPct val="100000"/>
              </a:lnSpc>
              <a:spcBef>
                <a:spcPts val="0"/>
              </a:spcBef>
            </a:pPr>
            <a:r>
              <a:rPr lang="en-US" sz="1600" dirty="0"/>
              <a:t>Strong chemical bonding leads to high </a:t>
            </a:r>
            <a:r>
              <a:rPr lang="en-US" sz="1600" dirty="0" smtClean="0"/>
              <a:t>rad </a:t>
            </a:r>
            <a:r>
              <a:rPr lang="en-US" sz="1600" dirty="0"/>
              <a:t>hardness</a:t>
            </a:r>
          </a:p>
          <a:p>
            <a:pPr>
              <a:lnSpc>
                <a:spcPct val="100000"/>
              </a:lnSpc>
              <a:spcBef>
                <a:spcPts val="0"/>
              </a:spcBef>
            </a:pPr>
            <a:r>
              <a:rPr lang="en-US" sz="1600" dirty="0"/>
              <a:t>Wide </a:t>
            </a:r>
            <a:r>
              <a:rPr lang="en-US" sz="1600" dirty="0" err="1"/>
              <a:t>Eg</a:t>
            </a:r>
            <a:r>
              <a:rPr lang="en-US" sz="1600" dirty="0"/>
              <a:t> </a:t>
            </a:r>
            <a:r>
              <a:rPr lang="en-US" sz="1600" dirty="0">
                <a:sym typeface="Wingdings" panose="05000000000000000000" pitchFamily="2" charset="2"/>
              </a:rPr>
              <a:t> Ultra-low l</a:t>
            </a:r>
            <a:r>
              <a:rPr lang="en-US" sz="1600" dirty="0"/>
              <a:t>eakage </a:t>
            </a:r>
            <a:r>
              <a:rPr lang="en-US" sz="1600" dirty="0" smtClean="0"/>
              <a:t>currents/large </a:t>
            </a:r>
            <a:r>
              <a:rPr lang="en-US" sz="1600" dirty="0"/>
              <a:t>junction barriers</a:t>
            </a:r>
          </a:p>
          <a:p>
            <a:pPr>
              <a:lnSpc>
                <a:spcPct val="100000"/>
              </a:lnSpc>
              <a:spcBef>
                <a:spcPts val="0"/>
              </a:spcBef>
            </a:pPr>
            <a:r>
              <a:rPr lang="en-US" sz="1600" dirty="0"/>
              <a:t>Extreme environments (temperature, chemicals)</a:t>
            </a:r>
          </a:p>
          <a:p>
            <a:pPr lvl="1">
              <a:lnSpc>
                <a:spcPct val="100000"/>
              </a:lnSpc>
              <a:spcBef>
                <a:spcPts val="0"/>
              </a:spcBef>
            </a:pPr>
            <a:r>
              <a:rPr lang="en-US" sz="1600" dirty="0"/>
              <a:t>Relatively chemically inert</a:t>
            </a:r>
          </a:p>
          <a:p>
            <a:pPr>
              <a:lnSpc>
                <a:spcPct val="100000"/>
              </a:lnSpc>
              <a:spcBef>
                <a:spcPts val="0"/>
              </a:spcBef>
            </a:pPr>
            <a:r>
              <a:rPr lang="en-US" sz="1600" dirty="0"/>
              <a:t>High standoff voltages</a:t>
            </a:r>
          </a:p>
          <a:p>
            <a:pPr>
              <a:lnSpc>
                <a:spcPct val="100000"/>
              </a:lnSpc>
              <a:spcBef>
                <a:spcPts val="0"/>
              </a:spcBef>
            </a:pPr>
            <a:r>
              <a:rPr lang="en-US" sz="1600" dirty="0"/>
              <a:t>Communication/logic (</a:t>
            </a:r>
            <a:r>
              <a:rPr lang="en-US" sz="1600" dirty="0" err="1"/>
              <a:t>GaN</a:t>
            </a:r>
            <a:r>
              <a:rPr lang="en-US" sz="1600" dirty="0"/>
              <a:t> and </a:t>
            </a:r>
            <a:r>
              <a:rPr lang="el-GR" sz="1600" dirty="0"/>
              <a:t>β</a:t>
            </a:r>
            <a:r>
              <a:rPr lang="en-US" sz="1600" dirty="0"/>
              <a:t>-Ga</a:t>
            </a:r>
            <a:r>
              <a:rPr lang="en-US" sz="1600" baseline="-25000" dirty="0"/>
              <a:t>2</a:t>
            </a:r>
            <a:r>
              <a:rPr lang="en-US" sz="1600" dirty="0"/>
              <a:t>O</a:t>
            </a:r>
            <a:r>
              <a:rPr lang="en-US" sz="1600" baseline="-25000" dirty="0"/>
              <a:t>3</a:t>
            </a:r>
            <a:r>
              <a:rPr lang="en-US" sz="1600" dirty="0"/>
              <a:t>)</a:t>
            </a:r>
          </a:p>
          <a:p>
            <a:pPr lvl="1">
              <a:lnSpc>
                <a:spcPct val="100000"/>
              </a:lnSpc>
              <a:spcBef>
                <a:spcPts val="0"/>
              </a:spcBef>
            </a:pPr>
            <a:r>
              <a:rPr lang="en-US" sz="1600" dirty="0"/>
              <a:t>Direct bandgap allows integrated optical devices</a:t>
            </a:r>
          </a:p>
          <a:p>
            <a:pPr marL="0" indent="0">
              <a:lnSpc>
                <a:spcPct val="100000"/>
              </a:lnSpc>
              <a:spcBef>
                <a:spcPts val="0"/>
              </a:spcBef>
              <a:buNone/>
            </a:pPr>
            <a:endParaRPr lang="en-US" sz="1600" b="1" dirty="0"/>
          </a:p>
          <a:p>
            <a:pPr marL="0" indent="0">
              <a:lnSpc>
                <a:spcPct val="100000"/>
              </a:lnSpc>
              <a:spcBef>
                <a:spcPts val="0"/>
              </a:spcBef>
              <a:buNone/>
            </a:pPr>
            <a:r>
              <a:rPr lang="el-GR" sz="1600" b="1" dirty="0"/>
              <a:t>β</a:t>
            </a:r>
            <a:r>
              <a:rPr lang="en-US" sz="1600" b="1" dirty="0"/>
              <a:t>-Ga</a:t>
            </a:r>
            <a:r>
              <a:rPr lang="en-US" sz="1600" b="1" baseline="-25000" dirty="0"/>
              <a:t>2</a:t>
            </a:r>
            <a:r>
              <a:rPr lang="en-US" sz="1600" b="1" dirty="0"/>
              <a:t>O</a:t>
            </a:r>
            <a:r>
              <a:rPr lang="en-US" sz="1600" b="1" baseline="-25000" dirty="0"/>
              <a:t>3</a:t>
            </a:r>
            <a:r>
              <a:rPr lang="en-US" sz="1600" dirty="0"/>
              <a:t> (least mature)</a:t>
            </a:r>
          </a:p>
          <a:p>
            <a:pPr>
              <a:lnSpc>
                <a:spcPct val="100000"/>
              </a:lnSpc>
              <a:spcBef>
                <a:spcPts val="0"/>
              </a:spcBef>
            </a:pPr>
            <a:r>
              <a:rPr lang="en-US" sz="1600" dirty="0"/>
              <a:t>Melt grown </a:t>
            </a:r>
            <a:r>
              <a:rPr lang="en-US" sz="1600" dirty="0">
                <a:sym typeface="Wingdings" panose="05000000000000000000" pitchFamily="2" charset="2"/>
              </a:rPr>
              <a:t> cheap </a:t>
            </a:r>
            <a:r>
              <a:rPr lang="en-US" sz="1600" dirty="0"/>
              <a:t> easy to have very thick devices</a:t>
            </a:r>
          </a:p>
          <a:p>
            <a:pPr>
              <a:lnSpc>
                <a:spcPct val="100000"/>
              </a:lnSpc>
              <a:spcBef>
                <a:spcPts val="0"/>
              </a:spcBef>
            </a:pPr>
            <a:r>
              <a:rPr lang="en-US" sz="1600" dirty="0"/>
              <a:t>Native substrate </a:t>
            </a:r>
            <a:r>
              <a:rPr lang="en-US" sz="1600" dirty="0">
                <a:sym typeface="Wingdings" panose="05000000000000000000" pitchFamily="2" charset="2"/>
              </a:rPr>
              <a:t> potential for low defect </a:t>
            </a:r>
            <a:r>
              <a:rPr lang="en-US" sz="1600" dirty="0" smtClean="0">
                <a:sym typeface="Wingdings" panose="05000000000000000000" pitchFamily="2" charset="2"/>
              </a:rPr>
              <a:t>densities</a:t>
            </a:r>
          </a:p>
          <a:p>
            <a:pPr marL="0" indent="0">
              <a:lnSpc>
                <a:spcPct val="100000"/>
              </a:lnSpc>
              <a:spcBef>
                <a:spcPts val="0"/>
              </a:spcBef>
              <a:buNone/>
            </a:pPr>
            <a:r>
              <a:rPr lang="en-US" sz="1600" b="1" dirty="0" err="1" smtClean="0"/>
              <a:t>GaN</a:t>
            </a:r>
            <a:endParaRPr lang="en-US" sz="1600" b="1" dirty="0"/>
          </a:p>
          <a:p>
            <a:pPr>
              <a:lnSpc>
                <a:spcPct val="100000"/>
              </a:lnSpc>
              <a:spcBef>
                <a:spcPts val="0"/>
              </a:spcBef>
            </a:pPr>
            <a:r>
              <a:rPr lang="en-US" sz="1600" dirty="0"/>
              <a:t>University </a:t>
            </a:r>
            <a:r>
              <a:rPr lang="en-US" sz="1600" dirty="0" smtClean="0"/>
              <a:t>proto-type foundry </a:t>
            </a:r>
            <a:r>
              <a:rPr lang="en-US" sz="1600" dirty="0"/>
              <a:t>at </a:t>
            </a:r>
            <a:r>
              <a:rPr lang="en-US" sz="1600" dirty="0" smtClean="0"/>
              <a:t>OSU for simple devices</a:t>
            </a:r>
            <a:endParaRPr lang="en-US" sz="1600" dirty="0"/>
          </a:p>
          <a:p>
            <a:pPr>
              <a:lnSpc>
                <a:spcPct val="100000"/>
              </a:lnSpc>
              <a:spcBef>
                <a:spcPts val="0"/>
              </a:spcBef>
            </a:pPr>
            <a:r>
              <a:rPr lang="en-US" sz="1600" dirty="0"/>
              <a:t>Device models for monolithic sensor/readout </a:t>
            </a:r>
          </a:p>
          <a:p>
            <a:pPr marL="0" indent="0">
              <a:lnSpc>
                <a:spcPct val="100000"/>
              </a:lnSpc>
              <a:spcBef>
                <a:spcPts val="0"/>
              </a:spcBef>
              <a:buNone/>
            </a:pPr>
            <a:r>
              <a:rPr lang="en-US" sz="1600" b="1" dirty="0" err="1">
                <a:sym typeface="Wingdings" panose="05000000000000000000" pitchFamily="2" charset="2"/>
              </a:rPr>
              <a:t>SiC</a:t>
            </a:r>
            <a:r>
              <a:rPr lang="en-US" sz="1600" dirty="0">
                <a:sym typeface="Wingdings" panose="05000000000000000000" pitchFamily="2" charset="2"/>
              </a:rPr>
              <a:t> (most mature)</a:t>
            </a:r>
          </a:p>
          <a:p>
            <a:pPr>
              <a:lnSpc>
                <a:spcPct val="100000"/>
              </a:lnSpc>
              <a:spcBef>
                <a:spcPts val="0"/>
              </a:spcBef>
            </a:pPr>
            <a:r>
              <a:rPr lang="en-US" sz="1600" dirty="0"/>
              <a:t>High yield </a:t>
            </a:r>
            <a:r>
              <a:rPr lang="en-US" sz="1600" dirty="0">
                <a:sym typeface="Wingdings" panose="05000000000000000000" pitchFamily="2" charset="2"/>
              </a:rPr>
              <a:t> large arrays possible</a:t>
            </a:r>
          </a:p>
        </p:txBody>
      </p:sp>
    </p:spTree>
    <p:extLst>
      <p:ext uri="{BB962C8B-B14F-4D97-AF65-F5344CB8AC3E}">
        <p14:creationId xmlns:p14="http://schemas.microsoft.com/office/powerpoint/2010/main" val="3597269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AE3BC296-94FF-42DD-935A-DD330C4361D0}"/>
              </a:ext>
            </a:extLst>
          </p:cNvPr>
          <p:cNvSpPr>
            <a:spLocks noGrp="1"/>
          </p:cNvSpPr>
          <p:nvPr>
            <p:ph type="title"/>
          </p:nvPr>
        </p:nvSpPr>
        <p:spPr>
          <a:xfrm>
            <a:off x="1222286" y="279242"/>
            <a:ext cx="7886700" cy="898409"/>
          </a:xfrm>
        </p:spPr>
        <p:txBody>
          <a:bodyPr>
            <a:normAutofit/>
          </a:bodyPr>
          <a:lstStyle/>
          <a:p>
            <a:r>
              <a:rPr lang="en-US" sz="3200" b="1" dirty="0" err="1" smtClean="0">
                <a:latin typeface="+mn-lt"/>
              </a:rPr>
              <a:t>GaN</a:t>
            </a:r>
            <a:r>
              <a:rPr lang="en-US" sz="3200" b="1" dirty="0" smtClean="0">
                <a:latin typeface="+mn-lt"/>
              </a:rPr>
              <a:t> radiation response and modeling</a:t>
            </a:r>
            <a:endParaRPr lang="en-US" sz="3200" b="1" dirty="0">
              <a:latin typeface="+mn-lt"/>
            </a:endParaRPr>
          </a:p>
        </p:txBody>
      </p:sp>
      <p:sp>
        <p:nvSpPr>
          <p:cNvPr id="13" name="Slide Number Placeholder 3">
            <a:extLst>
              <a:ext uri="{FF2B5EF4-FFF2-40B4-BE49-F238E27FC236}">
                <a16:creationId xmlns:a16="http://schemas.microsoft.com/office/drawing/2014/main" id="{E3AA6040-0C73-41DA-A0AD-34C319BAF18D}"/>
              </a:ext>
            </a:extLst>
          </p:cNvPr>
          <p:cNvSpPr>
            <a:spLocks noGrp="1"/>
          </p:cNvSpPr>
          <p:nvPr>
            <p:ph type="sldNum" sz="quarter" idx="12"/>
          </p:nvPr>
        </p:nvSpPr>
        <p:spPr>
          <a:xfrm>
            <a:off x="6457950" y="6356351"/>
            <a:ext cx="2057400" cy="365125"/>
          </a:xfrm>
        </p:spPr>
        <p:txBody>
          <a:bodyPr/>
          <a:lstStyle/>
          <a:p>
            <a:fld id="{3B8D96D0-C218-6042-8A19-6BFEDAE2C29D}" type="slidenum">
              <a:rPr lang="en-US" smtClean="0"/>
              <a:t>6</a:t>
            </a:fld>
            <a:endParaRPr lang="en-US"/>
          </a:p>
        </p:txBody>
      </p:sp>
      <p:graphicFrame>
        <p:nvGraphicFramePr>
          <p:cNvPr id="14" name="Object 13">
            <a:extLst>
              <a:ext uri="{FF2B5EF4-FFF2-40B4-BE49-F238E27FC236}">
                <a16:creationId xmlns:a16="http://schemas.microsoft.com/office/drawing/2014/main" id="{94408B78-41BB-46A3-A4C9-39982B0C77C9}"/>
              </a:ext>
            </a:extLst>
          </p:cNvPr>
          <p:cNvGraphicFramePr>
            <a:graphicFrameLocks noChangeAspect="1"/>
          </p:cNvGraphicFramePr>
          <p:nvPr>
            <p:extLst>
              <p:ext uri="{D42A27DB-BD31-4B8C-83A1-F6EECF244321}">
                <p14:modId xmlns:p14="http://schemas.microsoft.com/office/powerpoint/2010/main" val="381600846"/>
              </p:ext>
            </p:extLst>
          </p:nvPr>
        </p:nvGraphicFramePr>
        <p:xfrm>
          <a:off x="2900808" y="2051863"/>
          <a:ext cx="2903386" cy="2412212"/>
        </p:xfrm>
        <a:graphic>
          <a:graphicData uri="http://schemas.openxmlformats.org/presentationml/2006/ole">
            <mc:AlternateContent xmlns:mc="http://schemas.openxmlformats.org/markup-compatibility/2006">
              <mc:Choice xmlns:v="urn:schemas-microsoft-com:vml" Requires="v">
                <p:oleObj spid="_x0000_s7233" name="Graph" r:id="rId6" imgW="3718560" imgH="2895600" progId="Origin50.Graph">
                  <p:embed/>
                </p:oleObj>
              </mc:Choice>
              <mc:Fallback>
                <p:oleObj name="Graph" r:id="rId6" imgW="3718560" imgH="2895600" progId="Origin50.Graph">
                  <p:embed/>
                  <p:pic>
                    <p:nvPicPr>
                      <p:cNvPr id="6" name="Object 5">
                        <a:extLst>
                          <a:ext uri="{FF2B5EF4-FFF2-40B4-BE49-F238E27FC236}">
                            <a16:creationId xmlns:a16="http://schemas.microsoft.com/office/drawing/2014/main" id="{94408B78-41BB-46A3-A4C9-39982B0C7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87" t="5592" r="10513" b="-1714"/>
                      <a:stretch>
                        <a:fillRect/>
                      </a:stretch>
                    </p:blipFill>
                    <p:spPr bwMode="auto">
                      <a:xfrm>
                        <a:off x="2900808" y="2051863"/>
                        <a:ext cx="2903386" cy="2412212"/>
                      </a:xfrm>
                      <a:prstGeom prst="rect">
                        <a:avLst/>
                      </a:prstGeom>
                      <a:noFill/>
                    </p:spPr>
                  </p:pic>
                </p:oleObj>
              </mc:Fallback>
            </mc:AlternateContent>
          </a:graphicData>
        </a:graphic>
      </p:graphicFrame>
      <p:sp>
        <p:nvSpPr>
          <p:cNvPr id="15" name="Arrow: Right 8">
            <a:extLst>
              <a:ext uri="{FF2B5EF4-FFF2-40B4-BE49-F238E27FC236}">
                <a16:creationId xmlns:a16="http://schemas.microsoft.com/office/drawing/2014/main" id="{544BDD36-D11B-4184-8BFD-7D1F42009D5B}"/>
              </a:ext>
            </a:extLst>
          </p:cNvPr>
          <p:cNvSpPr/>
          <p:nvPr/>
        </p:nvSpPr>
        <p:spPr>
          <a:xfrm>
            <a:off x="2355240" y="3131748"/>
            <a:ext cx="373380" cy="50291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C0D2C2-1CCB-4E93-920A-0AC6FB3DB8FB}"/>
              </a:ext>
            </a:extLst>
          </p:cNvPr>
          <p:cNvSpPr txBox="1"/>
          <p:nvPr/>
        </p:nvSpPr>
        <p:spPr>
          <a:xfrm>
            <a:off x="151181" y="1093269"/>
            <a:ext cx="2717929"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Defect characterization </a:t>
            </a:r>
            <a:r>
              <a:rPr lang="en-US" b="1" dirty="0" smtClean="0">
                <a:latin typeface="Arial" panose="020B0604020202020204" pitchFamily="34" charset="0"/>
                <a:cs typeface="Arial" panose="020B0604020202020204" pitchFamily="34" charset="0"/>
              </a:rPr>
              <a:t>before/ after </a:t>
            </a:r>
            <a:r>
              <a:rPr lang="en-US" b="1" dirty="0">
                <a:latin typeface="Arial" panose="020B0604020202020204" pitchFamily="34" charset="0"/>
                <a:cs typeface="Arial" panose="020B0604020202020204" pitchFamily="34" charset="0"/>
              </a:rPr>
              <a:t>irradiation</a:t>
            </a:r>
          </a:p>
        </p:txBody>
      </p:sp>
      <p:sp>
        <p:nvSpPr>
          <p:cNvPr id="17" name="TextBox 16">
            <a:extLst>
              <a:ext uri="{FF2B5EF4-FFF2-40B4-BE49-F238E27FC236}">
                <a16:creationId xmlns:a16="http://schemas.microsoft.com/office/drawing/2014/main" id="{7FD95D55-940F-41FA-93A9-846A4AB8E60E}"/>
              </a:ext>
            </a:extLst>
          </p:cNvPr>
          <p:cNvSpPr txBox="1"/>
          <p:nvPr/>
        </p:nvSpPr>
        <p:spPr>
          <a:xfrm>
            <a:off x="3181984" y="1096500"/>
            <a:ext cx="2860128"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Example of </a:t>
            </a:r>
            <a:r>
              <a:rPr lang="en-US" b="1" dirty="0" smtClean="0">
                <a:latin typeface="Arial" panose="020B0604020202020204" pitchFamily="34" charset="0"/>
                <a:cs typeface="Arial" panose="020B0604020202020204" pitchFamily="34" charset="0"/>
              </a:rPr>
              <a:t>trap impact </a:t>
            </a:r>
            <a:r>
              <a:rPr lang="en-US" b="1" dirty="0">
                <a:latin typeface="Arial" panose="020B0604020202020204" pitchFamily="34" charset="0"/>
                <a:cs typeface="Arial" panose="020B0604020202020204" pitchFamily="34" charset="0"/>
              </a:rPr>
              <a:t>Predicting</a:t>
            </a:r>
            <a:r>
              <a:rPr lang="en-US" dirty="0">
                <a:latin typeface="Arial" panose="020B0604020202020204" pitchFamily="34" charset="0"/>
                <a:cs typeface="Arial" panose="020B0604020202020204" pitchFamily="34" charset="0"/>
              </a:rPr>
              <a:t> threshold voltage shifts </a:t>
            </a:r>
            <a:r>
              <a:rPr lang="en-US" dirty="0" smtClean="0">
                <a:latin typeface="Arial" panose="020B0604020202020204" pitchFamily="34" charset="0"/>
                <a:cs typeface="Arial" panose="020B0604020202020204" pitchFamily="34" charset="0"/>
              </a:rPr>
              <a:t>vs </a:t>
            </a:r>
            <a:r>
              <a:rPr lang="en-US" dirty="0">
                <a:latin typeface="Arial" panose="020B0604020202020204" pitchFamily="34" charset="0"/>
                <a:cs typeface="Arial" panose="020B0604020202020204" pitchFamily="34" charset="0"/>
              </a:rPr>
              <a:t>fluence</a:t>
            </a:r>
          </a:p>
        </p:txBody>
      </p:sp>
      <p:cxnSp>
        <p:nvCxnSpPr>
          <p:cNvPr id="18" name="Straight Connector 17">
            <a:extLst>
              <a:ext uri="{FF2B5EF4-FFF2-40B4-BE49-F238E27FC236}">
                <a16:creationId xmlns:a16="http://schemas.microsoft.com/office/drawing/2014/main" id="{EAE201DA-AFD9-4300-A3C9-9B0DF4F7FF7A}"/>
              </a:ext>
            </a:extLst>
          </p:cNvPr>
          <p:cNvCxnSpPr/>
          <p:nvPr/>
        </p:nvCxnSpPr>
        <p:spPr>
          <a:xfrm>
            <a:off x="6209034" y="1154337"/>
            <a:ext cx="0" cy="437753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D0D96CC-572E-470A-8983-7B1381633E19}"/>
              </a:ext>
            </a:extLst>
          </p:cNvPr>
          <p:cNvGrpSpPr/>
          <p:nvPr/>
        </p:nvGrpSpPr>
        <p:grpSpPr>
          <a:xfrm>
            <a:off x="6485935" y="1567712"/>
            <a:ext cx="2484552" cy="1761512"/>
            <a:chOff x="3141663" y="3646488"/>
            <a:chExt cx="2943996" cy="2111375"/>
          </a:xfrm>
        </p:grpSpPr>
        <p:graphicFrame>
          <p:nvGraphicFramePr>
            <p:cNvPr id="20" name="Object 3">
              <a:extLst>
                <a:ext uri="{FF2B5EF4-FFF2-40B4-BE49-F238E27FC236}">
                  <a16:creationId xmlns:a16="http://schemas.microsoft.com/office/drawing/2014/main" id="{9D2A5B43-C5FB-46EB-9545-2706E5B402A5}"/>
                </a:ext>
              </a:extLst>
            </p:cNvPr>
            <p:cNvGraphicFramePr>
              <a:graphicFrameLocks noChangeAspect="1"/>
            </p:cNvGraphicFramePr>
            <p:nvPr/>
          </p:nvGraphicFramePr>
          <p:xfrm>
            <a:off x="3141663" y="3646488"/>
            <a:ext cx="2735262" cy="2111375"/>
          </p:xfrm>
          <a:graphic>
            <a:graphicData uri="http://schemas.openxmlformats.org/presentationml/2006/ole">
              <mc:AlternateContent xmlns:mc="http://schemas.openxmlformats.org/markup-compatibility/2006">
                <mc:Choice xmlns:v="urn:schemas-microsoft-com:vml" Requires="v">
                  <p:oleObj spid="_x0000_s7234" name="Graph" r:id="rId8" imgW="3877056" imgH="2973629" progId="Origin50.Graph">
                    <p:embed/>
                  </p:oleObj>
                </mc:Choice>
                <mc:Fallback>
                  <p:oleObj name="Graph" r:id="rId8" imgW="3877056" imgH="2973629" progId="Origin50.Graph">
                    <p:embed/>
                    <p:pic>
                      <p:nvPicPr>
                        <p:cNvPr id="16" name="Object 3">
                          <a:extLst>
                            <a:ext uri="{FF2B5EF4-FFF2-40B4-BE49-F238E27FC236}">
                              <a16:creationId xmlns:a16="http://schemas.microsoft.com/office/drawing/2014/main" id="{9D2A5B43-C5FB-46EB-9545-2706E5B402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190" t="8611" r="7076" b="3075"/>
                        <a:stretch>
                          <a:fillRect/>
                        </a:stretch>
                      </p:blipFill>
                      <p:spPr bwMode="auto">
                        <a:xfrm>
                          <a:off x="3141663" y="3646488"/>
                          <a:ext cx="2735262"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20">
              <a:extLst>
                <a:ext uri="{FF2B5EF4-FFF2-40B4-BE49-F238E27FC236}">
                  <a16:creationId xmlns:a16="http://schemas.microsoft.com/office/drawing/2014/main" id="{3DF237DA-111D-4B44-899A-9CC3CF368DA8}"/>
                </a:ext>
              </a:extLst>
            </p:cNvPr>
            <p:cNvSpPr txBox="1"/>
            <p:nvPr/>
          </p:nvSpPr>
          <p:spPr>
            <a:xfrm>
              <a:off x="4939097" y="3796107"/>
              <a:ext cx="854188" cy="224210"/>
            </a:xfrm>
            <a:prstGeom prst="rect">
              <a:avLst/>
            </a:prstGeom>
            <a:noFill/>
          </p:spPr>
          <p:txBody>
            <a:bodyPr wrap="none" lIns="0" tIns="0" rIns="0" bIns="0" rtlCol="0">
              <a:spAutoFit/>
            </a:bodyPr>
            <a:lstStyle/>
            <a:p>
              <a:r>
                <a:rPr lang="en-US" sz="1400" dirty="0"/>
                <a:t>Unstressed</a:t>
              </a:r>
            </a:p>
          </p:txBody>
        </p:sp>
        <p:sp>
          <p:nvSpPr>
            <p:cNvPr id="22" name="TextBox 21">
              <a:extLst>
                <a:ext uri="{FF2B5EF4-FFF2-40B4-BE49-F238E27FC236}">
                  <a16:creationId xmlns:a16="http://schemas.microsoft.com/office/drawing/2014/main" id="{67995D9B-5862-4629-82A7-8BEF8B121CAF}"/>
                </a:ext>
              </a:extLst>
            </p:cNvPr>
            <p:cNvSpPr txBox="1"/>
            <p:nvPr/>
          </p:nvSpPr>
          <p:spPr>
            <a:xfrm>
              <a:off x="5249845" y="5223515"/>
              <a:ext cx="647884" cy="224210"/>
            </a:xfrm>
            <a:prstGeom prst="rect">
              <a:avLst/>
            </a:prstGeom>
            <a:noFill/>
          </p:spPr>
          <p:txBody>
            <a:bodyPr wrap="none" lIns="0" tIns="0" rIns="0" bIns="0" rtlCol="0">
              <a:spAutoFit/>
            </a:bodyPr>
            <a:lstStyle/>
            <a:p>
              <a:r>
                <a:rPr lang="en-US" sz="1400" dirty="0">
                  <a:solidFill>
                    <a:srgbClr val="FF0000"/>
                  </a:solidFill>
                </a:rPr>
                <a:t>Stressed</a:t>
              </a:r>
            </a:p>
          </p:txBody>
        </p:sp>
        <p:sp>
          <p:nvSpPr>
            <p:cNvPr id="23" name="TextBox 22">
              <a:extLst>
                <a:ext uri="{FF2B5EF4-FFF2-40B4-BE49-F238E27FC236}">
                  <a16:creationId xmlns:a16="http://schemas.microsoft.com/office/drawing/2014/main" id="{E7A88AA6-F87A-4D61-A481-7D8C92570651}"/>
                </a:ext>
              </a:extLst>
            </p:cNvPr>
            <p:cNvSpPr txBox="1"/>
            <p:nvPr/>
          </p:nvSpPr>
          <p:spPr>
            <a:xfrm>
              <a:off x="4306190" y="5144215"/>
              <a:ext cx="792679" cy="224210"/>
            </a:xfrm>
            <a:prstGeom prst="rect">
              <a:avLst/>
            </a:prstGeom>
            <a:noFill/>
          </p:spPr>
          <p:txBody>
            <a:bodyPr wrap="none" lIns="0" tIns="0" rIns="0" bIns="0" rtlCol="0">
              <a:spAutoFit/>
            </a:bodyPr>
            <a:lstStyle/>
            <a:p>
              <a:r>
                <a:rPr lang="en-US" sz="1400" dirty="0"/>
                <a:t>E</a:t>
              </a:r>
              <a:r>
                <a:rPr lang="en-US" sz="1400" baseline="-25000" dirty="0"/>
                <a:t>C</a:t>
              </a:r>
              <a:r>
                <a:rPr lang="en-US" sz="1400" dirty="0"/>
                <a:t>-0.57 eV</a:t>
              </a:r>
            </a:p>
          </p:txBody>
        </p:sp>
        <p:sp>
          <p:nvSpPr>
            <p:cNvPr id="24" name="TextBox 23">
              <a:extLst>
                <a:ext uri="{FF2B5EF4-FFF2-40B4-BE49-F238E27FC236}">
                  <a16:creationId xmlns:a16="http://schemas.microsoft.com/office/drawing/2014/main" id="{B0135ACA-D4F4-4ABC-ABD6-EDCD2B68223D}"/>
                </a:ext>
              </a:extLst>
            </p:cNvPr>
            <p:cNvSpPr txBox="1"/>
            <p:nvPr/>
          </p:nvSpPr>
          <p:spPr>
            <a:xfrm>
              <a:off x="5388770" y="4523502"/>
              <a:ext cx="696889" cy="224210"/>
            </a:xfrm>
            <a:prstGeom prst="rect">
              <a:avLst/>
            </a:prstGeom>
            <a:solidFill>
              <a:schemeClr val="bg1"/>
            </a:solidFill>
          </p:spPr>
          <p:txBody>
            <a:bodyPr wrap="none" lIns="0" tIns="0" rIns="0" bIns="0" rtlCol="0">
              <a:spAutoFit/>
            </a:bodyPr>
            <a:lstStyle/>
            <a:p>
              <a:r>
                <a:rPr lang="en-US" sz="1400" dirty="0"/>
                <a:t>E</a:t>
              </a:r>
              <a:r>
                <a:rPr lang="en-US" sz="1400" baseline="-25000" dirty="0"/>
                <a:t>C</a:t>
              </a:r>
              <a:r>
                <a:rPr lang="en-US" sz="1400" dirty="0"/>
                <a:t>-1.0 eV</a:t>
              </a:r>
            </a:p>
          </p:txBody>
        </p:sp>
      </p:grpSp>
      <p:graphicFrame>
        <p:nvGraphicFramePr>
          <p:cNvPr id="26" name="Object 3">
            <a:extLst>
              <a:ext uri="{FF2B5EF4-FFF2-40B4-BE49-F238E27FC236}">
                <a16:creationId xmlns:a16="http://schemas.microsoft.com/office/drawing/2014/main" id="{E4332891-76C6-4DE9-B43B-6468AEB3410A}"/>
              </a:ext>
            </a:extLst>
          </p:cNvPr>
          <p:cNvGraphicFramePr>
            <a:graphicFrameLocks noChangeAspect="1"/>
          </p:cNvGraphicFramePr>
          <p:nvPr>
            <p:extLst>
              <p:ext uri="{D42A27DB-BD31-4B8C-83A1-F6EECF244321}">
                <p14:modId xmlns:p14="http://schemas.microsoft.com/office/powerpoint/2010/main" val="296056062"/>
              </p:ext>
            </p:extLst>
          </p:nvPr>
        </p:nvGraphicFramePr>
        <p:xfrm>
          <a:off x="6658449" y="3669228"/>
          <a:ext cx="2196063" cy="1958628"/>
        </p:xfrm>
        <a:graphic>
          <a:graphicData uri="http://schemas.openxmlformats.org/presentationml/2006/ole">
            <mc:AlternateContent xmlns:mc="http://schemas.openxmlformats.org/markup-compatibility/2006">
              <mc:Choice xmlns:v="urn:schemas-microsoft-com:vml" Requires="v">
                <p:oleObj spid="_x0000_s7235" name="Graph" r:id="rId10" imgW="3877056" imgH="2973629" progId="Origin50.Graph">
                  <p:embed/>
                </p:oleObj>
              </mc:Choice>
              <mc:Fallback>
                <p:oleObj name="Graph" r:id="rId10" imgW="3877056" imgH="2973629" progId="Origin50.Graph">
                  <p:embed/>
                  <p:pic>
                    <p:nvPicPr>
                      <p:cNvPr id="22" name="Object 3">
                        <a:extLst>
                          <a:ext uri="{FF2B5EF4-FFF2-40B4-BE49-F238E27FC236}">
                            <a16:creationId xmlns:a16="http://schemas.microsoft.com/office/drawing/2014/main" id="{E4332891-76C6-4DE9-B43B-6468AEB341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614" t="7687" r="10614" b="1538"/>
                      <a:stretch>
                        <a:fillRect/>
                      </a:stretch>
                    </p:blipFill>
                    <p:spPr bwMode="auto">
                      <a:xfrm>
                        <a:off x="6658449" y="3669228"/>
                        <a:ext cx="2196063" cy="1958628"/>
                      </a:xfrm>
                      <a:prstGeom prst="rect">
                        <a:avLst/>
                      </a:prstGeom>
                      <a:noFill/>
                      <a:ln>
                        <a:noFill/>
                      </a:ln>
                      <a:effectLst/>
                    </p:spPr>
                  </p:pic>
                </p:oleObj>
              </mc:Fallback>
            </mc:AlternateContent>
          </a:graphicData>
        </a:graphic>
      </p:graphicFrame>
      <p:sp>
        <p:nvSpPr>
          <p:cNvPr id="27" name="TextBox 26">
            <a:extLst>
              <a:ext uri="{FF2B5EF4-FFF2-40B4-BE49-F238E27FC236}">
                <a16:creationId xmlns:a16="http://schemas.microsoft.com/office/drawing/2014/main" id="{5B5FB729-B56D-4EB1-84A5-5A632507B628}"/>
              </a:ext>
            </a:extLst>
          </p:cNvPr>
          <p:cNvSpPr txBox="1"/>
          <p:nvPr/>
        </p:nvSpPr>
        <p:spPr>
          <a:xfrm>
            <a:off x="6921762" y="2141394"/>
            <a:ext cx="1063442" cy="369332"/>
          </a:xfrm>
          <a:prstGeom prst="rect">
            <a:avLst/>
          </a:prstGeom>
          <a:noFill/>
        </p:spPr>
        <p:txBody>
          <a:bodyPr wrap="square" rtlCol="0">
            <a:spAutoFit/>
          </a:bodyPr>
          <a:lstStyle/>
          <a:p>
            <a:r>
              <a:rPr lang="en-US" b="1" dirty="0" smtClean="0"/>
              <a:t>CI</a:t>
            </a:r>
            <a:r>
              <a:rPr lang="en-US" b="1" baseline="-25000" dirty="0" smtClean="0"/>
              <a:t>D</a:t>
            </a:r>
            <a:r>
              <a:rPr lang="en-US" b="1" dirty="0" smtClean="0"/>
              <a:t>-DLTS</a:t>
            </a:r>
            <a:endParaRPr lang="en-US" b="1" dirty="0"/>
          </a:p>
        </p:txBody>
      </p:sp>
      <p:sp>
        <p:nvSpPr>
          <p:cNvPr id="28" name="TextBox 27">
            <a:extLst>
              <a:ext uri="{FF2B5EF4-FFF2-40B4-BE49-F238E27FC236}">
                <a16:creationId xmlns:a16="http://schemas.microsoft.com/office/drawing/2014/main" id="{16CE3E6F-E359-4120-9A4B-A3A064C5F101}"/>
              </a:ext>
            </a:extLst>
          </p:cNvPr>
          <p:cNvSpPr txBox="1"/>
          <p:nvPr/>
        </p:nvSpPr>
        <p:spPr>
          <a:xfrm>
            <a:off x="6183981" y="993768"/>
            <a:ext cx="3055644" cy="646331"/>
          </a:xfrm>
          <a:prstGeom prst="rect">
            <a:avLst/>
          </a:prstGeom>
          <a:noFill/>
        </p:spPr>
        <p:txBody>
          <a:bodyPr wrap="square" rtlCol="0">
            <a:spAutoFit/>
          </a:bodyPr>
          <a:lstStyle/>
          <a:p>
            <a:r>
              <a:rPr lang="en-US" b="1" dirty="0" smtClean="0"/>
              <a:t>Directly measure influence of traps on device </a:t>
            </a:r>
            <a:r>
              <a:rPr lang="en-US" b="1" dirty="0"/>
              <a:t>performance</a:t>
            </a:r>
          </a:p>
        </p:txBody>
      </p:sp>
      <p:sp>
        <p:nvSpPr>
          <p:cNvPr id="29" name="TextBox 28">
            <a:extLst>
              <a:ext uri="{FF2B5EF4-FFF2-40B4-BE49-F238E27FC236}">
                <a16:creationId xmlns:a16="http://schemas.microsoft.com/office/drawing/2014/main" id="{1BEA3EFB-BC1B-48E4-BCF8-0E72D7CAED59}"/>
              </a:ext>
            </a:extLst>
          </p:cNvPr>
          <p:cNvSpPr txBox="1"/>
          <p:nvPr/>
        </p:nvSpPr>
        <p:spPr>
          <a:xfrm>
            <a:off x="6567376" y="3350890"/>
            <a:ext cx="2357440" cy="369332"/>
          </a:xfrm>
          <a:prstGeom prst="rect">
            <a:avLst/>
          </a:prstGeom>
          <a:noFill/>
        </p:spPr>
        <p:txBody>
          <a:bodyPr wrap="none" rtlCol="0">
            <a:spAutoFit/>
          </a:bodyPr>
          <a:lstStyle/>
          <a:p>
            <a:r>
              <a:rPr lang="en-US" b="1" dirty="0"/>
              <a:t>Trap impact on RF </a:t>
            </a:r>
            <a:r>
              <a:rPr lang="en-US" b="1" dirty="0" smtClean="0"/>
              <a:t>P</a:t>
            </a:r>
            <a:r>
              <a:rPr lang="en-US" b="1" baseline="-25000" dirty="0" smtClean="0"/>
              <a:t>OUT</a:t>
            </a:r>
            <a:endParaRPr lang="en-US" b="1" baseline="-25000" dirty="0"/>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7FF882E-493E-4B3A-856D-246279A5015D}"/>
                  </a:ext>
                </a:extLst>
              </p:cNvPr>
              <p:cNvSpPr/>
              <p:nvPr/>
            </p:nvSpPr>
            <p:spPr>
              <a:xfrm>
                <a:off x="2759053" y="4940973"/>
                <a:ext cx="3361081" cy="645561"/>
              </a:xfrm>
              <a:prstGeom prst="rect">
                <a:avLst/>
              </a:prstGeom>
            </p:spPr>
            <p:txBody>
              <a:bodyPr wrap="square">
                <a:spAutoFit/>
              </a:bodyPr>
              <a:lstStyle/>
              <a:p>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𝑉</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𝑇</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𝑑</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𝐴𝑙𝐺𝑎𝑁</m:t>
                        </m:r>
                      </m:sub>
                    </m:sSub>
                    <m:rad>
                      <m:radPr>
                        <m:degHide m:val="on"/>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1600" i="1">
                                <a:latin typeface="Cambria Math" panose="02040503050406030204" pitchFamily="18" charset="0"/>
                                <a:ea typeface="Times New Roman" panose="02020603050405020304" pitchFamily="18" charset="0"/>
                                <a:cs typeface="Times New Roman" panose="02020603050405020304" pitchFamily="18" charset="0"/>
                              </a:rPr>
                              <m:t>𝜀</m:t>
                            </m:r>
                          </m:den>
                        </m:f>
                      </m:e>
                    </m:rad>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rad>
                          <m:radPr>
                            <m:degHide m:val="on"/>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radPr>
                          <m:deg/>
                          <m:e>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𝑇</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𝐷𝑖</m:t>
                                    </m:r>
                                  </m:sub>
                                </m:sSub>
                              </m:e>
                            </m:d>
                            <m:sSub>
                              <m:sSub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𝐹</m:t>
                                </m:r>
                              </m:sub>
                            </m:sSub>
                          </m:e>
                        </m:rad>
                      </m:e>
                    </m:d>
                  </m:oMath>
                </a14:m>
                <a:r>
                  <a:rPr lang="en-US" sz="1600" dirty="0">
                    <a:latin typeface="Times New Roman" panose="02020603050405020304" pitchFamily="18" charset="0"/>
                    <a:ea typeface="Times New Roman" panose="02020603050405020304" pitchFamily="18" charset="0"/>
                  </a:rPr>
                  <a:t> </a:t>
                </a:r>
                <a:endParaRPr lang="en-US" sz="1600" dirty="0"/>
              </a:p>
            </p:txBody>
          </p:sp>
        </mc:Choice>
        <mc:Fallback xmlns="">
          <p:sp>
            <p:nvSpPr>
              <p:cNvPr id="32" name="Rectangle 31">
                <a:extLst>
                  <a:ext uri="{FF2B5EF4-FFF2-40B4-BE49-F238E27FC236}">
                    <a16:creationId xmlns:a16="http://schemas.microsoft.com/office/drawing/2014/main" id="{07FF882E-493E-4B3A-856D-246279A5015D}"/>
                  </a:ext>
                </a:extLst>
              </p:cNvPr>
              <p:cNvSpPr>
                <a:spLocks noRot="1" noChangeAspect="1" noMove="1" noResize="1" noEditPoints="1" noAdjustHandles="1" noChangeArrowheads="1" noChangeShapeType="1" noTextEdit="1"/>
              </p:cNvSpPr>
              <p:nvPr/>
            </p:nvSpPr>
            <p:spPr>
              <a:xfrm>
                <a:off x="2759053" y="4940973"/>
                <a:ext cx="3361081" cy="645561"/>
              </a:xfrm>
              <a:prstGeom prst="rect">
                <a:avLst/>
              </a:prstGeom>
              <a:blipFill>
                <a:blip r:embed="rId12"/>
                <a:stretch>
                  <a:fillRect/>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3DAA9B6-255E-454B-89AA-16DB54FDB2DE}"/>
              </a:ext>
            </a:extLst>
          </p:cNvPr>
          <p:cNvSpPr txBox="1"/>
          <p:nvPr/>
        </p:nvSpPr>
        <p:spPr>
          <a:xfrm>
            <a:off x="2172716" y="4726152"/>
            <a:ext cx="4147111" cy="307777"/>
          </a:xfrm>
          <a:prstGeom prst="rect">
            <a:avLst/>
          </a:prstGeom>
          <a:noFill/>
        </p:spPr>
        <p:txBody>
          <a:bodyPr wrap="square" rtlCol="0">
            <a:spAutoFit/>
          </a:bodyPr>
          <a:lstStyle/>
          <a:p>
            <a:r>
              <a:rPr lang="en-US" sz="1400" b="1" dirty="0"/>
              <a:t>Analytic model for multiple </a:t>
            </a:r>
            <a:r>
              <a:rPr lang="en-US" sz="1400" b="1" dirty="0" smtClean="0"/>
              <a:t>particles simultaneously:</a:t>
            </a:r>
            <a:endParaRPr lang="en-US" sz="1400" b="1" dirty="0"/>
          </a:p>
        </p:txBody>
      </p:sp>
      <p:pic>
        <p:nvPicPr>
          <p:cNvPr id="34" name="Picture 33">
            <a:extLst>
              <a:ext uri="{FF2B5EF4-FFF2-40B4-BE49-F238E27FC236}">
                <a16:creationId xmlns:a16="http://schemas.microsoft.com/office/drawing/2014/main" id="{69C2D78F-D73E-46E3-AB43-2A93CB90A255}"/>
              </a:ext>
            </a:extLst>
          </p:cNvPr>
          <p:cNvPicPr>
            <a:picLocks noChangeAspect="1"/>
          </p:cNvPicPr>
          <p:nvPr/>
        </p:nvPicPr>
        <p:blipFill>
          <a:blip r:embed="rId13"/>
          <a:stretch>
            <a:fillRect/>
          </a:stretch>
        </p:blipFill>
        <p:spPr>
          <a:xfrm>
            <a:off x="30217" y="1685088"/>
            <a:ext cx="2828789" cy="3590855"/>
          </a:xfrm>
          <a:prstGeom prst="rect">
            <a:avLst/>
          </a:prstGeom>
        </p:spPr>
      </p:pic>
      <p:cxnSp>
        <p:nvCxnSpPr>
          <p:cNvPr id="3" name="Straight Arrow Connector 2"/>
          <p:cNvCxnSpPr/>
          <p:nvPr/>
        </p:nvCxnSpPr>
        <p:spPr>
          <a:xfrm>
            <a:off x="8189184" y="2158215"/>
            <a:ext cx="15156" cy="7375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1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27" grpId="0"/>
      <p:bldP spid="28" grpId="0"/>
      <p:bldP spid="29"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FBF019-6344-D34A-ABFF-2F30859C5996}"/>
              </a:ext>
            </a:extLst>
          </p:cNvPr>
          <p:cNvSpPr txBox="1"/>
          <p:nvPr/>
        </p:nvSpPr>
        <p:spPr>
          <a:xfrm>
            <a:off x="1990386" y="364567"/>
            <a:ext cx="4917385" cy="53860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GaN</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2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Devices &amp; Circuits</a:t>
            </a:r>
            <a:endPar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8" name="Picture 7" descr="A close up of text on a white background&#10;&#10;Description automatically generated">
            <a:extLst>
              <a:ext uri="{FF2B5EF4-FFF2-40B4-BE49-F238E27FC236}">
                <a16:creationId xmlns:a16="http://schemas.microsoft.com/office/drawing/2014/main" id="{08AD4DB2-01E8-44D5-9AB1-3442E52F2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194" y="1087743"/>
            <a:ext cx="2655106" cy="184189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466" y="1324674"/>
            <a:ext cx="3446076" cy="1985992"/>
          </a:xfrm>
          <a:prstGeom prst="rect">
            <a:avLst/>
          </a:prstGeom>
        </p:spPr>
      </p:pic>
      <p:sp>
        <p:nvSpPr>
          <p:cNvPr id="10" name="Rectangle 9"/>
          <p:cNvSpPr/>
          <p:nvPr/>
        </p:nvSpPr>
        <p:spPr>
          <a:xfrm>
            <a:off x="414688" y="3299013"/>
            <a:ext cx="8304949"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Development of GaN-based circuits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Objective: </a:t>
            </a:r>
            <a:r>
              <a:rPr kumimoji="0" lang="en-US" sz="1800" i="1" u="none" strike="noStrike" kern="1200" cap="none" spc="0" normalizeH="0" baseline="0" noProof="0" dirty="0">
                <a:ln>
                  <a:noFill/>
                </a:ln>
                <a:solidFill>
                  <a:prstClr val="black"/>
                </a:solidFill>
                <a:effectLst/>
                <a:uLnTx/>
                <a:uFillTx/>
                <a:latin typeface="Calibri" panose="020F0502020204030204"/>
                <a:ea typeface="+mn-ea"/>
                <a:cs typeface="+mn-cs"/>
              </a:rPr>
              <a:t>To develop GaN-based front-end electronics with radiation-hard properties that can function in extreme environments</a:t>
            </a:r>
          </a:p>
          <a:p>
            <a:pPr marL="742950" lvl="1" indent="-285750">
              <a:buFont typeface="Arial" panose="020B0604020202020204" pitchFamily="34" charset="0"/>
              <a:buChar char="•"/>
              <a:defRPr/>
            </a:pPr>
            <a:r>
              <a:rPr lang="en-US" dirty="0">
                <a:solidFill>
                  <a:prstClr val="black"/>
                </a:solidFill>
                <a:latin typeface="Calibri" panose="020F0502020204030204"/>
              </a:rPr>
              <a:t>V</a:t>
            </a:r>
            <a:r>
              <a:rPr kumimoji="0" lang="en-US" b="1" i="0" u="none" strike="noStrike" kern="1200" cap="none" spc="0" normalizeH="0" baseline="0" noProof="0" dirty="0" err="1" smtClean="0">
                <a:ln>
                  <a:noFill/>
                </a:ln>
                <a:solidFill>
                  <a:prstClr val="black"/>
                </a:solidFill>
                <a:effectLst/>
                <a:uLnTx/>
                <a:uFillTx/>
                <a:latin typeface="Calibri" panose="020F0502020204030204"/>
                <a:ea typeface="+mn-ea"/>
                <a:cs typeface="+mn-cs"/>
              </a:rPr>
              <a:t>ery</a:t>
            </a:r>
            <a:r>
              <a:rPr kumimoji="0" lang="en-US"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tolerant</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V</a:t>
            </a:r>
            <a:r>
              <a:rPr kumimoji="0" lang="en-US" b="0" i="0" u="none" strike="noStrike" kern="1200" cap="none" spc="0" normalizeH="0" baseline="-25000" noProof="0" dirty="0" smtClean="0">
                <a:ln>
                  <a:noFill/>
                </a:ln>
                <a:solidFill>
                  <a:prstClr val="black"/>
                </a:solidFill>
                <a:effectLst/>
                <a:uLnTx/>
                <a:uFillTx/>
                <a:latin typeface="Calibri" panose="020F0502020204030204"/>
                <a:ea typeface="+mn-ea"/>
                <a:cs typeface="+mn-cs"/>
              </a:rPr>
              <a:t>T</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shift, leakage currents due to radiation damage</a:t>
            </a:r>
          </a:p>
          <a:p>
            <a:pPr marL="742950" lvl="1" indent="-285750">
              <a:buFont typeface="Arial" panose="020B0604020202020204" pitchFamily="34" charset="0"/>
              <a:buChar char="•"/>
              <a:defRPr/>
            </a:pPr>
            <a:r>
              <a:rPr kumimoji="0" lang="en-US" b="1" i="0" u="none" strike="noStrike" kern="1200" cap="none" spc="0" normalizeH="0" baseline="0" noProof="0" dirty="0" smtClean="0">
                <a:ln>
                  <a:noFill/>
                </a:ln>
                <a:solidFill>
                  <a:prstClr val="black"/>
                </a:solidFill>
                <a:effectLst/>
                <a:uLnTx/>
                <a:uFillTx/>
                <a:latin typeface="Calibri" panose="020F0502020204030204"/>
                <a:ea typeface="+mn-ea"/>
                <a:cs typeface="+mn-cs"/>
              </a:rPr>
              <a:t>Experimentally-informed</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 design, simulation &amp; optimization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of GaN HEMT-based monolithic circuits for logic and analog </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applications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Experimental demonstration of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radiation tolerance of fabricated GaN circuits</a:t>
            </a:r>
          </a:p>
        </p:txBody>
      </p:sp>
      <p:sp>
        <p:nvSpPr>
          <p:cNvPr id="11" name="Rectangle 10"/>
          <p:cNvSpPr/>
          <p:nvPr/>
        </p:nvSpPr>
        <p:spPr>
          <a:xfrm>
            <a:off x="4210493" y="2901451"/>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https://www.researchgate.net/publication/231909169_Overview_of_AlGaNGaN_HEMT_technology_for_L-_to_Ku-band_applications</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578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6" t="22936" r="38747" b="23381"/>
          <a:stretch/>
        </p:blipFill>
        <p:spPr bwMode="auto">
          <a:xfrm>
            <a:off x="7969592" y="166947"/>
            <a:ext cx="998756" cy="6947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FBF019-6344-D34A-ABFF-2F30859C5996}"/>
              </a:ext>
            </a:extLst>
          </p:cNvPr>
          <p:cNvSpPr txBox="1"/>
          <p:nvPr/>
        </p:nvSpPr>
        <p:spPr>
          <a:xfrm>
            <a:off x="2321981" y="219961"/>
            <a:ext cx="5319686" cy="53860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GaN</a:t>
            </a:r>
            <a:r>
              <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2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Circuit</a:t>
            </a:r>
            <a:r>
              <a:rPr kumimoji="0" lang="en-US" sz="29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Development</a:t>
            </a:r>
            <a:endParaRPr kumimoji="0" lang="en-US" sz="2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3137" y="1104420"/>
            <a:ext cx="2827906"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Current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1" u="none" strike="noStrike" kern="1200" cap="none" spc="0" normalizeH="0" baseline="0" noProof="0" dirty="0" smtClean="0">
                <a:ln>
                  <a:noFill/>
                </a:ln>
                <a:solidFill>
                  <a:srgbClr val="002060"/>
                </a:solidFill>
                <a:effectLst/>
                <a:uLnTx/>
                <a:uFillTx/>
                <a:latin typeface="Calibri" panose="020F0502020204030204"/>
                <a:ea typeface="+mn-ea"/>
                <a:cs typeface="+mn-cs"/>
              </a:rPr>
              <a:t>(</a:t>
            </a:r>
            <a:r>
              <a:rPr lang="en-US" b="1" i="1" dirty="0">
                <a:solidFill>
                  <a:srgbClr val="002060"/>
                </a:solidFill>
                <a:latin typeface="Calibri" panose="020F0502020204030204"/>
              </a:rPr>
              <a:t> </a:t>
            </a:r>
            <a:r>
              <a:rPr lang="en-US" b="1" i="1" dirty="0" smtClean="0">
                <a:solidFill>
                  <a:srgbClr val="002060"/>
                </a:solidFill>
                <a:latin typeface="Calibri" panose="020F0502020204030204"/>
              </a:rPr>
              <a:t>see </a:t>
            </a:r>
            <a:r>
              <a:rPr kumimoji="0" lang="en-US" sz="1800" b="1" i="1" u="none" strike="noStrike" kern="1200" cap="none" spc="0" normalizeH="0" baseline="0" noProof="0" dirty="0" smtClean="0">
                <a:ln>
                  <a:noFill/>
                </a:ln>
                <a:solidFill>
                  <a:srgbClr val="002060"/>
                </a:solidFill>
                <a:effectLst/>
                <a:uLnTx/>
                <a:uFillTx/>
                <a:latin typeface="Calibri" panose="020F0502020204030204"/>
                <a:ea typeface="+mn-ea"/>
                <a:cs typeface="+mn-cs"/>
              </a:rPr>
              <a:t>poster: </a:t>
            </a:r>
            <a:r>
              <a:rPr kumimoji="0" lang="en-US" sz="1800" b="1" i="1" u="none" strike="noStrike" kern="1200" cap="none" spc="0" normalizeH="0" baseline="0" noProof="0" dirty="0">
                <a:ln>
                  <a:noFill/>
                </a:ln>
                <a:solidFill>
                  <a:srgbClr val="002060"/>
                </a:solidFill>
                <a:effectLst/>
                <a:uLnTx/>
                <a:uFillTx/>
                <a:latin typeface="Calibri" panose="020F0502020204030204"/>
                <a:ea typeface="+mn-ea"/>
                <a:cs typeface="+mn-cs"/>
              </a:rPr>
              <a:t>Ashok Dheenan)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Implemented compact models for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enhancement &amp;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depletion-mode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GaN</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devices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Device models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used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simulate performance of basic NAND/NOR/INV logic gates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Clean room process flow for GaN logic circuits is being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developed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 and CMOS will be explored</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497" y="708676"/>
            <a:ext cx="4651556" cy="2988952"/>
          </a:xfrm>
          <a:prstGeom prst="rect">
            <a:avLst/>
          </a:prstGeom>
        </p:spPr>
      </p:pic>
      <p:grpSp>
        <p:nvGrpSpPr>
          <p:cNvPr id="16" name="Group 15"/>
          <p:cNvGrpSpPr>
            <a:grpSpLocks noChangeAspect="1"/>
          </p:cNvGrpSpPr>
          <p:nvPr/>
        </p:nvGrpSpPr>
        <p:grpSpPr>
          <a:xfrm>
            <a:off x="3016934" y="3380902"/>
            <a:ext cx="2452884" cy="2003900"/>
            <a:chOff x="1974644" y="2053168"/>
            <a:chExt cx="5473450" cy="4471569"/>
          </a:xfrm>
        </p:grpSpPr>
        <p:sp>
          <p:nvSpPr>
            <p:cNvPr id="17" name="Rectangle 16"/>
            <p:cNvSpPr/>
            <p:nvPr/>
          </p:nvSpPr>
          <p:spPr>
            <a:xfrm>
              <a:off x="1974644" y="5673712"/>
              <a:ext cx="5196690" cy="851025"/>
            </a:xfrm>
            <a:prstGeom prst="rect">
              <a:avLst/>
            </a:prstGeom>
            <a:solidFill>
              <a:srgbClr val="5B9BD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Substrate (Sapphire, Si, or </a:t>
              </a: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SiC</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t>
              </a:r>
            </a:p>
          </p:txBody>
        </p:sp>
        <p:grpSp>
          <p:nvGrpSpPr>
            <p:cNvPr id="18" name="Group 17"/>
            <p:cNvGrpSpPr/>
            <p:nvPr/>
          </p:nvGrpSpPr>
          <p:grpSpPr>
            <a:xfrm>
              <a:off x="1974644" y="4817212"/>
              <a:ext cx="2412619" cy="856500"/>
              <a:chOff x="1974644" y="2041350"/>
              <a:chExt cx="2412619" cy="856499"/>
            </a:xfrm>
          </p:grpSpPr>
          <p:sp>
            <p:nvSpPr>
              <p:cNvPr id="47" name="Rectangle 46"/>
              <p:cNvSpPr/>
              <p:nvPr/>
            </p:nvSpPr>
            <p:spPr>
              <a:xfrm>
                <a:off x="1974644" y="2526657"/>
                <a:ext cx="2199992" cy="371192"/>
              </a:xfrm>
              <a:prstGeom prst="rect">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GaN</a:t>
                </a: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1974644" y="2282214"/>
                <a:ext cx="2199992" cy="244443"/>
              </a:xfrm>
              <a:prstGeom prst="rect">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Al</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1-x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49" name="Rectangle 48"/>
              <p:cNvSpPr/>
              <p:nvPr/>
            </p:nvSpPr>
            <p:spPr>
              <a:xfrm>
                <a:off x="2846040" y="2044930"/>
                <a:ext cx="457200" cy="237282"/>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t>
                </a:r>
              </a:p>
            </p:txBody>
          </p:sp>
          <p:sp>
            <p:nvSpPr>
              <p:cNvPr id="50" name="Rectangle 49"/>
              <p:cNvSpPr/>
              <p:nvPr/>
            </p:nvSpPr>
            <p:spPr>
              <a:xfrm>
                <a:off x="1974644" y="2044931"/>
                <a:ext cx="411109" cy="529343"/>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a:t>
                </a:r>
              </a:p>
            </p:txBody>
          </p:sp>
          <p:sp>
            <p:nvSpPr>
              <p:cNvPr id="51" name="Rectangle 50"/>
              <p:cNvSpPr/>
              <p:nvPr/>
            </p:nvSpPr>
            <p:spPr>
              <a:xfrm>
                <a:off x="3763527" y="2041350"/>
                <a:ext cx="411109" cy="532924"/>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cxnSp>
            <p:nvCxnSpPr>
              <p:cNvPr id="52" name="Straight Connector 51"/>
              <p:cNvCxnSpPr/>
              <p:nvPr/>
            </p:nvCxnSpPr>
            <p:spPr>
              <a:xfrm>
                <a:off x="1974644" y="2574275"/>
                <a:ext cx="2199992" cy="0"/>
              </a:xfrm>
              <a:prstGeom prst="line">
                <a:avLst/>
              </a:prstGeom>
              <a:noFill/>
              <a:ln w="9525" cap="flat" cmpd="sng" algn="ctr">
                <a:solidFill>
                  <a:srgbClr val="ED7D31"/>
                </a:solidFill>
                <a:prstDash val="dash"/>
                <a:round/>
                <a:headEnd type="none" w="med" len="med"/>
                <a:tailEnd type="none" w="med" len="med"/>
              </a:ln>
              <a:effectLst/>
            </p:spPr>
          </p:cxnSp>
          <p:sp>
            <p:nvSpPr>
              <p:cNvPr id="53" name="TextBox 52"/>
              <p:cNvSpPr txBox="1"/>
              <p:nvPr/>
            </p:nvSpPr>
            <p:spPr>
              <a:xfrm>
                <a:off x="3630575" y="2512498"/>
                <a:ext cx="756688" cy="35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ED7D31"/>
                    </a:solidFill>
                    <a:effectLst/>
                    <a:uLnTx/>
                    <a:uFillTx/>
                    <a:latin typeface="Calibri" panose="020F0502020204030204"/>
                    <a:ea typeface="+mn-ea"/>
                    <a:cs typeface="+mn-cs"/>
                  </a:rPr>
                  <a:t>2DEG</a:t>
                </a:r>
              </a:p>
            </p:txBody>
          </p:sp>
        </p:grpSp>
        <p:grpSp>
          <p:nvGrpSpPr>
            <p:cNvPr id="19" name="Group 18"/>
            <p:cNvGrpSpPr/>
            <p:nvPr/>
          </p:nvGrpSpPr>
          <p:grpSpPr>
            <a:xfrm>
              <a:off x="4971340" y="4579929"/>
              <a:ext cx="2356464" cy="1093781"/>
              <a:chOff x="1974644" y="1804067"/>
              <a:chExt cx="2356464" cy="1093782"/>
            </a:xfrm>
          </p:grpSpPr>
          <p:sp>
            <p:nvSpPr>
              <p:cNvPr id="40" name="Rectangle 39"/>
              <p:cNvSpPr/>
              <p:nvPr/>
            </p:nvSpPr>
            <p:spPr>
              <a:xfrm>
                <a:off x="1974644" y="2526657"/>
                <a:ext cx="2199992" cy="371192"/>
              </a:xfrm>
              <a:prstGeom prst="rect">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GaN</a:t>
                </a: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p:cNvSpPr/>
              <p:nvPr/>
            </p:nvSpPr>
            <p:spPr>
              <a:xfrm>
                <a:off x="1974644" y="2044930"/>
                <a:ext cx="2199992" cy="481727"/>
              </a:xfrm>
              <a:prstGeom prst="rect">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Al</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1-x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42" name="Rectangle 41"/>
              <p:cNvSpPr/>
              <p:nvPr/>
            </p:nvSpPr>
            <p:spPr>
              <a:xfrm>
                <a:off x="2846041" y="1809444"/>
                <a:ext cx="457200" cy="237283"/>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t>
                </a:r>
              </a:p>
            </p:txBody>
          </p:sp>
          <p:sp>
            <p:nvSpPr>
              <p:cNvPr id="43" name="Rectangle 42"/>
              <p:cNvSpPr/>
              <p:nvPr/>
            </p:nvSpPr>
            <p:spPr>
              <a:xfrm>
                <a:off x="1974644" y="1804067"/>
                <a:ext cx="411109" cy="770208"/>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a:t>
                </a:r>
              </a:p>
            </p:txBody>
          </p:sp>
          <p:sp>
            <p:nvSpPr>
              <p:cNvPr id="44" name="Rectangle 43"/>
              <p:cNvSpPr/>
              <p:nvPr/>
            </p:nvSpPr>
            <p:spPr>
              <a:xfrm>
                <a:off x="3763527" y="1804067"/>
                <a:ext cx="411109" cy="770207"/>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cxnSp>
            <p:nvCxnSpPr>
              <p:cNvPr id="45" name="Straight Connector 44"/>
              <p:cNvCxnSpPr/>
              <p:nvPr/>
            </p:nvCxnSpPr>
            <p:spPr>
              <a:xfrm>
                <a:off x="1974644" y="2574275"/>
                <a:ext cx="2199992" cy="0"/>
              </a:xfrm>
              <a:prstGeom prst="line">
                <a:avLst/>
              </a:prstGeom>
              <a:noFill/>
              <a:ln w="9525" cap="flat" cmpd="sng" algn="ctr">
                <a:solidFill>
                  <a:srgbClr val="ED7D31"/>
                </a:solidFill>
                <a:prstDash val="dash"/>
                <a:round/>
                <a:headEnd type="none" w="med" len="med"/>
                <a:tailEnd type="none" w="med" len="med"/>
              </a:ln>
              <a:effectLst/>
            </p:spPr>
          </p:cxnSp>
          <p:sp>
            <p:nvSpPr>
              <p:cNvPr id="46" name="TextBox 45"/>
              <p:cNvSpPr txBox="1"/>
              <p:nvPr/>
            </p:nvSpPr>
            <p:spPr>
              <a:xfrm>
                <a:off x="3634071" y="2511409"/>
                <a:ext cx="697037" cy="35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ED7D31"/>
                    </a:solidFill>
                    <a:effectLst/>
                    <a:uLnTx/>
                    <a:uFillTx/>
                    <a:latin typeface="Calibri" panose="020F0502020204030204"/>
                    <a:ea typeface="+mn-ea"/>
                    <a:cs typeface="+mn-cs"/>
                  </a:rPr>
                  <a:t>2DEG</a:t>
                </a:r>
              </a:p>
            </p:txBody>
          </p:sp>
        </p:grpSp>
        <p:grpSp>
          <p:nvGrpSpPr>
            <p:cNvPr id="20" name="Group 19"/>
            <p:cNvGrpSpPr/>
            <p:nvPr/>
          </p:nvGrpSpPr>
          <p:grpSpPr>
            <a:xfrm>
              <a:off x="1974644" y="2053168"/>
              <a:ext cx="5473450" cy="2230554"/>
              <a:chOff x="1974644" y="1518321"/>
              <a:chExt cx="5473449" cy="2230554"/>
            </a:xfrm>
          </p:grpSpPr>
          <p:sp>
            <p:nvSpPr>
              <p:cNvPr id="22" name="Rectangle 21"/>
              <p:cNvSpPr/>
              <p:nvPr/>
            </p:nvSpPr>
            <p:spPr>
              <a:xfrm>
                <a:off x="1974644" y="2897849"/>
                <a:ext cx="5196689" cy="851026"/>
              </a:xfrm>
              <a:prstGeom prst="rect">
                <a:avLst/>
              </a:prstGeom>
              <a:solidFill>
                <a:srgbClr val="5B9BD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Substrate (Sapphire, Si, or </a:t>
                </a: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SiC</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23" name="Rectangle 22"/>
              <p:cNvSpPr/>
              <p:nvPr/>
            </p:nvSpPr>
            <p:spPr>
              <a:xfrm>
                <a:off x="4971340" y="2526657"/>
                <a:ext cx="2199993" cy="371192"/>
              </a:xfrm>
              <a:prstGeom prst="rect">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GaN</a:t>
                </a: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4971341" y="2282213"/>
                <a:ext cx="2199992" cy="244443"/>
              </a:xfrm>
              <a:prstGeom prst="rect">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Al</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y</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1-y</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25" name="Rectangle 24"/>
              <p:cNvSpPr/>
              <p:nvPr/>
            </p:nvSpPr>
            <p:spPr>
              <a:xfrm>
                <a:off x="4971340" y="2043302"/>
                <a:ext cx="2199993" cy="240862"/>
              </a:xfrm>
              <a:prstGeom prst="rect">
                <a:avLst/>
              </a:prstGeom>
              <a:solidFill>
                <a:srgbClr val="ED7D3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P-</a:t>
                </a: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GaN</a:t>
                </a: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5842736" y="1809196"/>
                <a:ext cx="457200" cy="240862"/>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t>
                </a:r>
              </a:p>
            </p:txBody>
          </p:sp>
          <p:sp>
            <p:nvSpPr>
              <p:cNvPr id="27" name="Rectangle 26"/>
              <p:cNvSpPr/>
              <p:nvPr/>
            </p:nvSpPr>
            <p:spPr>
              <a:xfrm>
                <a:off x="4971339" y="1809035"/>
                <a:ext cx="411109" cy="241023"/>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a:t>
                </a:r>
              </a:p>
            </p:txBody>
          </p:sp>
          <p:sp>
            <p:nvSpPr>
              <p:cNvPr id="28" name="Rectangle 27"/>
              <p:cNvSpPr/>
              <p:nvPr/>
            </p:nvSpPr>
            <p:spPr>
              <a:xfrm>
                <a:off x="6760224" y="1809035"/>
                <a:ext cx="411109" cy="241023"/>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grpSp>
            <p:nvGrpSpPr>
              <p:cNvPr id="29" name="Group 28"/>
              <p:cNvGrpSpPr/>
              <p:nvPr/>
            </p:nvGrpSpPr>
            <p:grpSpPr>
              <a:xfrm>
                <a:off x="1974644" y="2041350"/>
                <a:ext cx="2415859" cy="856499"/>
                <a:chOff x="1974644" y="2041350"/>
                <a:chExt cx="2415859" cy="856499"/>
              </a:xfrm>
            </p:grpSpPr>
            <p:sp>
              <p:nvSpPr>
                <p:cNvPr id="33" name="Rectangle 32"/>
                <p:cNvSpPr/>
                <p:nvPr/>
              </p:nvSpPr>
              <p:spPr>
                <a:xfrm>
                  <a:off x="1974644" y="2526657"/>
                  <a:ext cx="2199992" cy="371192"/>
                </a:xfrm>
                <a:prstGeom prst="rect">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white"/>
                      </a:solidFill>
                      <a:effectLst/>
                      <a:uLnTx/>
                      <a:uFillTx/>
                      <a:latin typeface="Calibri" panose="020F0502020204030204"/>
                      <a:ea typeface="+mn-ea"/>
                      <a:cs typeface="+mn-cs"/>
                    </a:rPr>
                    <a:t>GaN</a:t>
                  </a: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1974644" y="2282214"/>
                  <a:ext cx="2199992" cy="244443"/>
                </a:xfrm>
                <a:prstGeom prst="rect">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Al</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a:t>
                  </a:r>
                  <a:r>
                    <a:rPr kumimoji="0" lang="en-US" sz="800" b="0" i="0" u="none" strike="noStrike" kern="0" cap="none" spc="0" normalizeH="0" baseline="-25000" noProof="0" dirty="0">
                      <a:ln>
                        <a:noFill/>
                      </a:ln>
                      <a:solidFill>
                        <a:prstClr val="white"/>
                      </a:solidFill>
                      <a:effectLst/>
                      <a:uLnTx/>
                      <a:uFillTx/>
                      <a:latin typeface="Calibri" panose="020F0502020204030204"/>
                      <a:ea typeface="+mn-ea"/>
                      <a:cs typeface="+mn-cs"/>
                    </a:rPr>
                    <a:t>1-x</a:t>
                  </a: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35" name="Rectangle 34"/>
                <p:cNvSpPr/>
                <p:nvPr/>
              </p:nvSpPr>
              <p:spPr>
                <a:xfrm>
                  <a:off x="2846040" y="2044930"/>
                  <a:ext cx="457200" cy="237282"/>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G</a:t>
                  </a:r>
                </a:p>
              </p:txBody>
            </p:sp>
            <p:sp>
              <p:nvSpPr>
                <p:cNvPr id="36" name="Rectangle 35"/>
                <p:cNvSpPr/>
                <p:nvPr/>
              </p:nvSpPr>
              <p:spPr>
                <a:xfrm>
                  <a:off x="1974644" y="2044931"/>
                  <a:ext cx="411109" cy="529343"/>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S</a:t>
                  </a:r>
                </a:p>
              </p:txBody>
            </p:sp>
            <p:sp>
              <p:nvSpPr>
                <p:cNvPr id="37" name="Rectangle 36"/>
                <p:cNvSpPr/>
                <p:nvPr/>
              </p:nvSpPr>
              <p:spPr>
                <a:xfrm>
                  <a:off x="3763527" y="2041350"/>
                  <a:ext cx="411109" cy="532924"/>
                </a:xfrm>
                <a:prstGeom prst="rect">
                  <a:avLst/>
                </a:prstGeom>
                <a:solidFill>
                  <a:srgbClr val="A5A5A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cxnSp>
              <p:nvCxnSpPr>
                <p:cNvPr id="38" name="Straight Connector 37"/>
                <p:cNvCxnSpPr/>
                <p:nvPr/>
              </p:nvCxnSpPr>
              <p:spPr>
                <a:xfrm>
                  <a:off x="1974644" y="2574275"/>
                  <a:ext cx="2199992" cy="0"/>
                </a:xfrm>
                <a:prstGeom prst="line">
                  <a:avLst/>
                </a:prstGeom>
                <a:noFill/>
                <a:ln w="9525" cap="flat" cmpd="sng" algn="ctr">
                  <a:solidFill>
                    <a:srgbClr val="ED7D31"/>
                  </a:solidFill>
                  <a:prstDash val="dash"/>
                  <a:round/>
                  <a:headEnd type="none" w="med" len="med"/>
                  <a:tailEnd type="none" w="med" len="med"/>
                </a:ln>
                <a:effectLst/>
              </p:spPr>
            </p:cxnSp>
            <p:sp>
              <p:nvSpPr>
                <p:cNvPr id="39" name="TextBox 38"/>
                <p:cNvSpPr txBox="1"/>
                <p:nvPr/>
              </p:nvSpPr>
              <p:spPr>
                <a:xfrm>
                  <a:off x="3630575" y="2516669"/>
                  <a:ext cx="759928" cy="35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ED7D31"/>
                      </a:solidFill>
                      <a:effectLst/>
                      <a:uLnTx/>
                      <a:uFillTx/>
                      <a:latin typeface="Calibri" panose="020F0502020204030204"/>
                      <a:ea typeface="+mn-ea"/>
                      <a:cs typeface="+mn-cs"/>
                    </a:rPr>
                    <a:t>2DEG</a:t>
                  </a:r>
                </a:p>
              </p:txBody>
            </p:sp>
          </p:grpSp>
          <p:sp>
            <p:nvSpPr>
              <p:cNvPr id="30" name="TextBox 29"/>
              <p:cNvSpPr txBox="1"/>
              <p:nvPr/>
            </p:nvSpPr>
            <p:spPr>
              <a:xfrm>
                <a:off x="6596130" y="2170914"/>
                <a:ext cx="851963" cy="35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B050"/>
                    </a:solidFill>
                    <a:effectLst/>
                    <a:uLnTx/>
                    <a:uFillTx/>
                    <a:latin typeface="Calibri" panose="020F0502020204030204"/>
                    <a:ea typeface="+mn-ea"/>
                    <a:cs typeface="+mn-cs"/>
                  </a:rPr>
                  <a:t>2DHG</a:t>
                </a:r>
              </a:p>
            </p:txBody>
          </p:sp>
          <p:sp>
            <p:nvSpPr>
              <p:cNvPr id="31" name="TextBox 30"/>
              <p:cNvSpPr txBox="1"/>
              <p:nvPr/>
            </p:nvSpPr>
            <p:spPr>
              <a:xfrm>
                <a:off x="4883348" y="2043302"/>
                <a:ext cx="2444181" cy="35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B050"/>
                    </a:solidFill>
                    <a:effectLst/>
                    <a:uLnTx/>
                    <a:uFillTx/>
                    <a:latin typeface="Calibri" panose="020F0502020204030204"/>
                    <a:ea typeface="+mn-ea"/>
                    <a:cs typeface="+mn-cs"/>
                  </a:rPr>
                  <a:t>+++++++++++++++++++++++++</a:t>
                </a:r>
              </a:p>
            </p:txBody>
          </p:sp>
          <p:sp>
            <p:nvSpPr>
              <p:cNvPr id="32" name="TextBox 31"/>
              <p:cNvSpPr txBox="1"/>
              <p:nvPr/>
            </p:nvSpPr>
            <p:spPr>
              <a:xfrm>
                <a:off x="3416155" y="1518321"/>
                <a:ext cx="2313666" cy="3590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mn-cs"/>
                  </a:rPr>
                  <a:t>Complementary</a:t>
                </a:r>
              </a:p>
            </p:txBody>
          </p:sp>
        </p:grpSp>
        <p:sp>
          <p:nvSpPr>
            <p:cNvPr id="21" name="TextBox 20"/>
            <p:cNvSpPr txBox="1"/>
            <p:nvPr/>
          </p:nvSpPr>
          <p:spPr>
            <a:xfrm>
              <a:off x="3213785" y="4241561"/>
              <a:ext cx="2718405" cy="3590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mn-cs"/>
                </a:rPr>
                <a:t>Enhancement/Depletion Mode</a:t>
              </a: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782" y="1170174"/>
            <a:ext cx="1646322" cy="2097477"/>
          </a:xfrm>
          <a:prstGeom prst="rect">
            <a:avLst/>
          </a:prstGeom>
        </p:spPr>
      </p:pic>
    </p:spTree>
    <p:extLst>
      <p:ext uri="{BB962C8B-B14F-4D97-AF65-F5344CB8AC3E}">
        <p14:creationId xmlns:p14="http://schemas.microsoft.com/office/powerpoint/2010/main" val="2400612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3792</TotalTime>
  <Words>1432</Words>
  <Application>Microsoft Office PowerPoint</Application>
  <PresentationFormat>On-screen Show (4:3)</PresentationFormat>
  <Paragraphs>234</Paragraphs>
  <Slides>16</Slides>
  <Notes>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32" baseType="lpstr">
      <vt:lpstr>ＭＳ Ｐゴシック</vt:lpstr>
      <vt:lpstr>宋体</vt:lpstr>
      <vt:lpstr>Arial</vt:lpstr>
      <vt:lpstr>Calibri</vt:lpstr>
      <vt:lpstr>Calibri Light</vt:lpstr>
      <vt:lpstr>Cambria Math</vt:lpstr>
      <vt:lpstr>Georgia</vt:lpstr>
      <vt:lpstr>Roboto</vt:lpstr>
      <vt:lpstr>Roboto Condensed Light</vt:lpstr>
      <vt:lpstr>Roboto Slab</vt:lpstr>
      <vt:lpstr>Symbol</vt:lpstr>
      <vt:lpstr>Times New Roman</vt:lpstr>
      <vt:lpstr>Wingdings</vt:lpstr>
      <vt:lpstr>1_Office Theme</vt:lpstr>
      <vt:lpstr>Graph</vt:lpstr>
      <vt:lpstr>Origin50.Graph</vt:lpstr>
      <vt:lpstr>PowerPoint Presentation</vt:lpstr>
      <vt:lpstr>Ohio State Team</vt:lpstr>
      <vt:lpstr>PowerPoint Presentation</vt:lpstr>
      <vt:lpstr>Ohio State Relevant Capabilities</vt:lpstr>
      <vt:lpstr>Trap spectroscopy capabilities</vt:lpstr>
      <vt:lpstr>PowerPoint Presentation</vt:lpstr>
      <vt:lpstr>GaN radiation response and modeling</vt:lpstr>
      <vt:lpstr>PowerPoint Presentation</vt:lpstr>
      <vt:lpstr>PowerPoint Presentation</vt:lpstr>
      <vt:lpstr>β-Ga2O3: An Emerging UWBG Technology</vt:lpstr>
      <vt:lpstr>β-Ga2O3 transistor status at OSU</vt:lpstr>
      <vt:lpstr>β-Ga2O3: Radiation (neutron, proton) Effects</vt:lpstr>
      <vt:lpstr>PowerPoint Presentation</vt:lpstr>
      <vt:lpstr>PowerPoint Presentation</vt:lpstr>
      <vt:lpstr>Direct writing of metal contacts on SiC for radiation sensors (next talk-Neil Taylor)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Thrust Area 3 Novel Instrumentation for Nuclear Fuel Cycle Monitoring `</dc:title>
  <dc:creator>Microsoft Office User</dc:creator>
  <cp:lastModifiedBy>Steven A. Ringel</cp:lastModifiedBy>
  <cp:revision>141</cp:revision>
  <dcterms:created xsi:type="dcterms:W3CDTF">2019-04-11T00:32:19Z</dcterms:created>
  <dcterms:modified xsi:type="dcterms:W3CDTF">2019-11-05T16:22:56Z</dcterms:modified>
</cp:coreProperties>
</file>