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808" r:id="rId1"/>
  </p:sldMasterIdLst>
  <p:notesMasterIdLst>
    <p:notesMasterId r:id="rId24"/>
  </p:notesMasterIdLst>
  <p:handoutMasterIdLst>
    <p:handoutMasterId r:id="rId25"/>
  </p:handoutMasterIdLst>
  <p:sldIdLst>
    <p:sldId id="298" r:id="rId2"/>
    <p:sldId id="303" r:id="rId3"/>
    <p:sldId id="304" r:id="rId4"/>
    <p:sldId id="261" r:id="rId5"/>
    <p:sldId id="262" r:id="rId6"/>
    <p:sldId id="263" r:id="rId7"/>
    <p:sldId id="264" r:id="rId8"/>
    <p:sldId id="270" r:id="rId9"/>
    <p:sldId id="286" r:id="rId10"/>
    <p:sldId id="273" r:id="rId11"/>
    <p:sldId id="294" r:id="rId12"/>
    <p:sldId id="271" r:id="rId13"/>
    <p:sldId id="287" r:id="rId14"/>
    <p:sldId id="305" r:id="rId15"/>
    <p:sldId id="306" r:id="rId16"/>
    <p:sldId id="307" r:id="rId17"/>
    <p:sldId id="308" r:id="rId18"/>
    <p:sldId id="309" r:id="rId19"/>
    <p:sldId id="300" r:id="rId20"/>
    <p:sldId id="274" r:id="rId21"/>
    <p:sldId id="301" r:id="rId22"/>
    <p:sldId id="288" r:id="rId23"/>
  </p:sldIdLst>
  <p:sldSz cx="9144000" cy="6858000" type="screen4x3"/>
  <p:notesSz cx="6997700" cy="92837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300"/>
    <a:srgbClr val="CC9900"/>
    <a:srgbClr val="9D7429"/>
    <a:srgbClr val="B88730"/>
    <a:srgbClr val="FFFFFF"/>
    <a:srgbClr val="000000"/>
    <a:srgbClr val="8000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640" y="-216"/>
      </p:cViewPr>
      <p:guideLst>
        <p:guide orient="horz" pos="1872"/>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9" d="100"/>
        <a:sy n="119" d="100"/>
      </p:scale>
      <p:origin x="0" y="304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258051"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258052" name="Rectangle 4"/>
          <p:cNvSpPr>
            <a:spLocks noGrp="1" noChangeArrowheads="1"/>
          </p:cNvSpPr>
          <p:nvPr>
            <p:ph type="ftr" sz="quarter" idx="2"/>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258053" name="Rectangle 5"/>
          <p:cNvSpPr>
            <a:spLocks noGrp="1" noChangeArrowheads="1"/>
          </p:cNvSpPr>
          <p:nvPr>
            <p:ph type="sldNum" sz="quarter" idx="3"/>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5ED00DF3-84C6-B245-BEC6-98520D0DD063}" type="slidenum">
              <a:rPr lang="en-US"/>
              <a:pPr>
                <a:defRPr/>
              </a:pPr>
              <a:t>‹#›</a:t>
            </a:fld>
            <a:endParaRPr lang="en-US"/>
          </a:p>
        </p:txBody>
      </p:sp>
    </p:spTree>
    <p:extLst>
      <p:ext uri="{BB962C8B-B14F-4D97-AF65-F5344CB8AC3E}">
        <p14:creationId xmlns:p14="http://schemas.microsoft.com/office/powerpoint/2010/main" val="1246144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965575"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33450" y="4410075"/>
            <a:ext cx="5130800"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965575"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BB3B8033-D5C2-A248-997B-A5FF68FC6122}" type="slidenum">
              <a:rPr lang="en-US"/>
              <a:pPr>
                <a:defRPr/>
              </a:pPr>
              <a:t>‹#›</a:t>
            </a:fld>
            <a:endParaRPr lang="en-US"/>
          </a:p>
        </p:txBody>
      </p:sp>
    </p:spTree>
    <p:extLst>
      <p:ext uri="{BB962C8B-B14F-4D97-AF65-F5344CB8AC3E}">
        <p14:creationId xmlns:p14="http://schemas.microsoft.com/office/powerpoint/2010/main" val="2092123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8AAE0241-2972-8842-A837-4A60002A87F9}" type="slidenum">
              <a:rPr lang="en-US" smtClean="0"/>
              <a:pPr>
                <a:defRPr/>
              </a:pPr>
              <a:t>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E1BB39CD-12EA-D046-8223-8B33AFC40E79}" type="slidenum">
              <a:rPr lang="en-US" smtClean="0"/>
              <a:pPr>
                <a:defRPr/>
              </a:pPr>
              <a:t>11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It is important to remind students that net income is NOT cash flow.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A9086BB6-A93D-D64A-971F-4C6117DC5F22}" type="slidenum">
              <a:rPr lang="en-US" smtClean="0"/>
              <a:pPr>
                <a:defRPr/>
              </a:pPr>
              <a:t>12</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8183380E-C1CF-4B43-8E62-605D25A22AA1}" type="slidenum">
              <a:rPr lang="en-US" smtClean="0"/>
              <a:pPr>
                <a:defRPr/>
              </a:pPr>
              <a:t>18</a:t>
            </a:fld>
            <a:endParaRPr lang="en-US" smtClean="0"/>
          </a:p>
        </p:txBody>
      </p:sp>
      <p:sp>
        <p:nvSpPr>
          <p:cNvPr id="39939"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pPr eaLnBrk="1" hangingPunct="1">
              <a:defRPr/>
            </a:pPr>
            <a:r>
              <a:rPr lang="en-US">
                <a:cs typeface="+mn-cs"/>
              </a:rPr>
              <a:t>A common example of an agency relationship is a real estate broker – in particular if you break it down between a buyers agent and a sellers agent.  A classic conflict of interest is when the agent is paid on commission, so they may be less willing to let the buyer know that a lower price might be accepted or they may elect to only show the buyer homes that are listed at the high end of the buyer</a:t>
            </a:r>
            <a:r>
              <a:rPr lang="ja-JP" altLang="en-US">
                <a:cs typeface="+mn-cs"/>
              </a:rPr>
              <a:t>’</a:t>
            </a:r>
            <a:r>
              <a:rPr lang="en-US">
                <a:cs typeface="+mn-cs"/>
              </a:rPr>
              <a:t>s price range.</a:t>
            </a:r>
          </a:p>
          <a:p>
            <a:pPr eaLnBrk="1" hangingPunct="1">
              <a:defRPr/>
            </a:pPr>
            <a:endParaRPr lang="en-US">
              <a:cs typeface="+mn-cs"/>
            </a:endParaRPr>
          </a:p>
          <a:p>
            <a:pPr eaLnBrk="1" hangingPunct="1">
              <a:defRPr/>
            </a:pPr>
            <a:r>
              <a:rPr lang="en-US">
                <a:cs typeface="+mn-cs"/>
              </a:rPr>
              <a:t>Direct agency costs – the purchase of something for management that can</a:t>
            </a:r>
            <a:r>
              <a:rPr lang="ja-JP" altLang="en-US">
                <a:cs typeface="+mn-cs"/>
              </a:rPr>
              <a:t>’</a:t>
            </a:r>
            <a:r>
              <a:rPr lang="en-US">
                <a:cs typeface="+mn-cs"/>
              </a:rPr>
              <a:t>t be justified from a risk-return standpoint, monitoring costs.</a:t>
            </a:r>
          </a:p>
          <a:p>
            <a:pPr eaLnBrk="1" hangingPunct="1">
              <a:defRPr/>
            </a:pPr>
            <a:r>
              <a:rPr lang="en-US">
                <a:cs typeface="+mn-cs"/>
              </a:rPr>
              <a:t>Indirect agency costs – management</a:t>
            </a:r>
            <a:r>
              <a:rPr lang="ja-JP" altLang="en-US">
                <a:cs typeface="+mn-cs"/>
              </a:rPr>
              <a:t>’</a:t>
            </a:r>
            <a:r>
              <a:rPr lang="en-US">
                <a:cs typeface="+mn-cs"/>
              </a:rPr>
              <a:t>s tendency to forgo risky or expensive projects that could be justified from a risk-return standpoint.</a:t>
            </a:r>
            <a:endParaRPr lang="en-US" b="1" i="1">
              <a:effectLst>
                <a:outerShdw blurRad="38100" dist="38100" dir="2700000" algn="tl">
                  <a:srgbClr val="DDDDDD"/>
                </a:outerShdw>
              </a:effectLst>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C1DA083C-464F-6845-8AD8-492309419555}" type="slidenum">
              <a:rPr lang="en-US" smtClean="0"/>
              <a:pPr>
                <a:defRPr/>
              </a:pPr>
              <a:t>19</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97054B42-9BE6-784C-922C-3CCE16A22E3D}" type="slidenum">
              <a:rPr lang="en-US" smtClean="0"/>
              <a:pPr>
                <a:defRPr/>
              </a:pPr>
              <a:t>20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Incentives – discuss how incentives must be carefully structured. For example, tying bonuses to profits might encourage management to pursue short-run profits and forego projects that require a large initial outlay. Stock options may work, but there may be an optimal level of insider ownership. Beyond that level, management may be in too much control and may not act in the best interest of all stockholders. The type of stock can also affect the effectiveness of the incentive.</a:t>
            </a:r>
          </a:p>
          <a:p>
            <a:pPr eaLnBrk="1" hangingPunct="1">
              <a:defRPr/>
            </a:pPr>
            <a:endParaRPr lang="en-US">
              <a:cs typeface="+mn-cs"/>
            </a:endParaRPr>
          </a:p>
          <a:p>
            <a:pPr eaLnBrk="1" hangingPunct="1">
              <a:defRPr/>
            </a:pPr>
            <a:r>
              <a:rPr lang="en-US">
                <a:cs typeface="+mn-cs"/>
              </a:rPr>
              <a:t>Corporate control – ask the students why the threat of a takeover might make managers work towards the goals of stockholders.</a:t>
            </a:r>
          </a:p>
          <a:p>
            <a:pPr eaLnBrk="1" hangingPunct="1">
              <a:defRPr/>
            </a:pPr>
            <a:endParaRPr lang="en-US">
              <a:cs typeface="+mn-cs"/>
            </a:endParaRPr>
          </a:p>
          <a:p>
            <a:pPr eaLnBrk="1" hangingPunct="1">
              <a:defRPr/>
            </a:pPr>
            <a:r>
              <a:rPr lang="en-US">
                <a:cs typeface="+mn-cs"/>
              </a:rPr>
              <a:t>Other groups also have a financial stake in the firm.  They can provide a valuable monitoring tool, but they can also try to force the firm to do things that are not in the owners</a:t>
            </a:r>
            <a:r>
              <a:rPr lang="ja-JP" altLang="en-US">
                <a:cs typeface="+mn-cs"/>
              </a:rPr>
              <a:t>’</a:t>
            </a:r>
            <a:r>
              <a:rPr lang="en-US">
                <a:cs typeface="+mn-cs"/>
              </a:rPr>
              <a:t> best interest.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2E57C615-D742-4D44-A007-A143A7DB74AA}" type="slidenum">
              <a:rPr lang="en-US" smtClean="0"/>
              <a:pPr>
                <a:defRPr/>
              </a:pPr>
              <a:t>21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733BAED5-82A2-9F49-8720-26BF90BA10D5}" type="slidenum">
              <a:rPr lang="en-US" smtClean="0"/>
              <a:pPr>
                <a:defRPr/>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228600" indent="-228600" eaLnBrk="1" hangingPunct="1">
              <a:buFontTx/>
              <a:buAutoNum type="arabicPeriod"/>
              <a:defRPr/>
            </a:pPr>
            <a:r>
              <a:rPr lang="en-US">
                <a:cs typeface="+mn-cs"/>
              </a:rPr>
              <a:t>Capital budgeting</a:t>
            </a:r>
          </a:p>
          <a:p>
            <a:pPr marL="228600" indent="-228600" eaLnBrk="1" hangingPunct="1">
              <a:buFontTx/>
              <a:buAutoNum type="arabicPeriod"/>
              <a:defRPr/>
            </a:pPr>
            <a:r>
              <a:rPr lang="en-US">
                <a:cs typeface="+mn-cs"/>
              </a:rPr>
              <a:t>Capital structure</a:t>
            </a:r>
          </a:p>
          <a:p>
            <a:pPr marL="228600" indent="-228600" eaLnBrk="1" hangingPunct="1">
              <a:buFontTx/>
              <a:buAutoNum type="arabicPeriod"/>
              <a:defRPr/>
            </a:pPr>
            <a:r>
              <a:rPr lang="en-US">
                <a:cs typeface="+mn-cs"/>
              </a:rPr>
              <a:t>Working capital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73548FCF-C572-0D43-B18D-1791F49161EA}" type="slidenum">
              <a:rPr lang="en-US" smtClean="0"/>
              <a:pPr>
                <a:defRPr/>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It is sometimes helpful to relate corporate decisions to individual circumstances. For example, consider discussing how individuals choose to buy cars or homes and how this decision would affect a personal balance sheet.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FC70DE4F-6596-8F43-AB5F-4FD86BA2E1C2}" type="slidenum">
              <a:rPr lang="en-US" smtClean="0"/>
              <a:pPr>
                <a:defRPr/>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BB74F587-234A-EC47-B692-264EEA24558C}" type="slidenum">
              <a:rPr lang="en-US" smtClean="0"/>
              <a:pPr>
                <a:defRPr/>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95EC0D64-CFE0-4343-911D-5FDB5DAA389F}" type="slidenum">
              <a:rPr lang="en-US" smtClean="0"/>
              <a:pPr>
                <a:defRPr/>
              </a:pPr>
              <a:t>7</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Note, these actions explicitly relate to the three questions addressed in slide 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3ADA7EA3-EF54-1D48-A341-4F13F6C8041A}" type="slidenum">
              <a:rPr lang="en-US" smtClean="0"/>
              <a:pPr>
                <a:defRPr/>
              </a:pPr>
              <a:t>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E75B3E38-0217-0542-A53D-DBB1D7317975}" type="slidenum">
              <a:rPr lang="en-US" smtClean="0"/>
              <a:pPr>
                <a:defRPr/>
              </a:pPr>
              <a:t>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It may be beneficial to discuss S-Corporations and LLCs in the context of this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5F537290-5A38-1B46-8DB7-198DAFC90E28}" type="slidenum">
              <a:rPr lang="en-US" smtClean="0"/>
              <a:pPr>
                <a:defRPr/>
              </a:pPr>
              <a:t>10</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defRPr/>
              </a:pPr>
              <a:endParaRPr lang="en-US" sz="2400">
                <a:cs typeface="+mn-cs"/>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defRPr/>
              </a:pPr>
              <a:endParaRPr lang="en-US" sz="2400">
                <a:cs typeface="+mn-cs"/>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sp>
        <p:nvSpPr>
          <p:cNvPr id="12" name="Text Box 2065"/>
          <p:cNvSpPr txBox="1">
            <a:spLocks noChangeArrowheads="1"/>
          </p:cNvSpPr>
          <p:nvPr userDrawn="1"/>
        </p:nvSpPr>
        <p:spPr bwMode="auto">
          <a:xfrm>
            <a:off x="92075" y="6553200"/>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000" b="1" i="1" smtClean="0">
                <a:latin typeface="Times New Roman" pitchFamily="18" charset="0"/>
                <a:ea typeface="ＭＳ Ｐゴシック"/>
                <a:cs typeface="ＭＳ Ｐゴシック"/>
              </a:rPr>
              <a:t>McGraw-Hill/Irwin</a:t>
            </a:r>
            <a:endParaRPr lang="en-US" sz="1000" b="1" i="1" smtClean="0">
              <a:effectLst>
                <a:outerShdw blurRad="38100" dist="38100" dir="2700000" algn="tl">
                  <a:srgbClr val="676A55"/>
                </a:outerShdw>
              </a:effectLst>
              <a:latin typeface="Times New Roman" pitchFamily="18" charset="0"/>
              <a:ea typeface="ＭＳ Ｐゴシック"/>
              <a:cs typeface="ＭＳ Ｐゴシック"/>
            </a:endParaRPr>
          </a:p>
        </p:txBody>
      </p:sp>
      <p:sp>
        <p:nvSpPr>
          <p:cNvPr id="13" name="Text Box 2066"/>
          <p:cNvSpPr txBox="1">
            <a:spLocks noChangeArrowheads="1"/>
          </p:cNvSpPr>
          <p:nvPr userDrawn="1"/>
        </p:nvSpPr>
        <p:spPr bwMode="auto">
          <a:xfrm>
            <a:off x="3397250" y="6537325"/>
            <a:ext cx="5730875" cy="244475"/>
          </a:xfrm>
          <a:prstGeom prst="rect">
            <a:avLst/>
          </a:prstGeom>
          <a:noFill/>
          <a:ln w="9525">
            <a:noFill/>
            <a:miter lim="800000"/>
            <a:headEnd/>
            <a:tailEnd/>
          </a:ln>
          <a:effec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r" eaLnBrk="1" hangingPunct="1">
              <a:defRPr/>
            </a:pPr>
            <a:r>
              <a:rPr lang="en-US" sz="1000" b="1" i="1" smtClean="0">
                <a:solidFill>
                  <a:schemeClr val="bg1"/>
                </a:solidFill>
              </a:rPr>
              <a:t>        </a:t>
            </a:r>
            <a:r>
              <a:rPr lang="en-US" sz="1000" b="1" i="1" smtClean="0"/>
              <a:t>Copyright © 2013 by The McGraw-Hill Companies, Inc. All rights reserved.</a:t>
            </a:r>
            <a:endParaRPr lang="en-US" sz="1000" b="1" i="1" smtClean="0">
              <a:effectLst>
                <a:outerShdw blurRad="38100" dist="38100" dir="2700000" algn="tl">
                  <a:srgbClr val="000000"/>
                </a:outerShdw>
              </a:effectLst>
            </a:endParaRPr>
          </a:p>
        </p:txBody>
      </p:sp>
      <p:sp>
        <p:nvSpPr>
          <p:cNvPr id="249859"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24986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en-US" noProof="0" smtClean="0"/>
              <a:t>Click to edit Master subtitle style</a:t>
            </a:r>
          </a:p>
        </p:txBody>
      </p:sp>
    </p:spTree>
    <p:extLst>
      <p:ext uri="{BB962C8B-B14F-4D97-AF65-F5344CB8AC3E}">
        <p14:creationId xmlns:p14="http://schemas.microsoft.com/office/powerpoint/2010/main" val="87603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411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6506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959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61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9521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793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435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6263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792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264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40491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7"/>
          <p:cNvGrpSpPr>
            <a:grpSpLocks/>
          </p:cNvGrpSpPr>
          <p:nvPr/>
        </p:nvGrpSpPr>
        <p:grpSpPr bwMode="auto">
          <a:xfrm>
            <a:off x="279400" y="152400"/>
            <a:ext cx="8686800" cy="315913"/>
            <a:chOff x="176" y="96"/>
            <a:chExt cx="5472" cy="232"/>
          </a:xfrm>
        </p:grpSpPr>
        <p:sp>
          <p:nvSpPr>
            <p:cNvPr id="1031"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2"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3" name="Rectangle 11"/>
            <p:cNvSpPr>
              <a:spLocks noChangeArrowheads="1"/>
            </p:cNvSpPr>
            <p:nvPr/>
          </p:nvSpPr>
          <p:spPr bwMode="auto">
            <a:xfrm>
              <a:off x="176" y="241"/>
              <a:ext cx="5326" cy="87"/>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sp>
        <p:nvSpPr>
          <p:cNvPr id="8" name="Text Box 10"/>
          <p:cNvSpPr txBox="1">
            <a:spLocks noChangeArrowheads="1"/>
          </p:cNvSpPr>
          <p:nvPr userDrawn="1"/>
        </p:nvSpPr>
        <p:spPr bwMode="auto">
          <a:xfrm>
            <a:off x="8382000" y="6553200"/>
            <a:ext cx="762000" cy="244475"/>
          </a:xfrm>
          <a:prstGeom prst="rect">
            <a:avLst/>
          </a:prstGeom>
          <a:noFill/>
          <a:ln w="9525">
            <a:noFill/>
            <a:miter lim="800000"/>
            <a:headEnd/>
            <a:tailEnd/>
          </a:ln>
          <a:effec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r">
              <a:defRPr/>
            </a:pPr>
            <a:r>
              <a:rPr lang="en-US" sz="1000" smtClean="0">
                <a:cs typeface="Times New Roman" charset="0"/>
              </a:rPr>
              <a:t>1-</a:t>
            </a:r>
            <a:fld id="{5E4FF820-FEA4-DC44-B155-29B3B8EDA677}" type="slidenum">
              <a:rPr lang="en-US" sz="1000" smtClean="0">
                <a:cs typeface="Times New Roman" charset="0"/>
              </a:rPr>
              <a:pPr algn="r">
                <a:defRPr/>
              </a:pPr>
              <a:t>‹#›</a:t>
            </a:fld>
            <a:endParaRPr lang="en-US" sz="1000" smtClean="0">
              <a:cs typeface="Times New Roman" charset="0"/>
            </a:endParaRPr>
          </a:p>
        </p:txBody>
      </p:sp>
    </p:spTree>
  </p:cSld>
  <p:clrMap bg1="lt1" tx1="dk1" bg2="lt2" tx2="dk2" accent1="accent1" accent2="accent2" accent3="accent3" accent4="accent4" accent5="accent5" accent6="accent6" hlink="hlink" folHlink="folHlink"/>
  <p:sldLayoutIdLst>
    <p:sldLayoutId id="2147483911"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charset="0"/>
        <a:buChar char="o"/>
        <a:defRPr sz="3200">
          <a:solidFill>
            <a:schemeClr val="tx1"/>
          </a:solidFill>
          <a:latin typeface="+mn-lt"/>
          <a:ea typeface="ＭＳ Ｐゴシック" charset="0"/>
          <a:cs typeface="ＭＳ Ｐゴシック" charset="0"/>
        </a:defRPr>
      </a:lvl1pPr>
      <a:lvl2pPr marL="908050" indent="-436563" algn="l" rtl="0" eaLnBrk="0" fontAlgn="base" hangingPunct="0">
        <a:spcBef>
          <a:spcPct val="20000"/>
        </a:spcBef>
        <a:spcAft>
          <a:spcPct val="0"/>
        </a:spcAft>
        <a:buClr>
          <a:schemeClr val="accent2"/>
        </a:buClr>
        <a:buSzPct val="75000"/>
        <a:buFont typeface="Wingdings" charset="0"/>
        <a:buChar char="n"/>
        <a:defRPr sz="2800">
          <a:solidFill>
            <a:schemeClr val="tx1"/>
          </a:solidFill>
          <a:latin typeface="+mn-lt"/>
          <a:ea typeface="ＭＳ Ｐゴシック" charset="0"/>
        </a:defRPr>
      </a:lvl2pPr>
      <a:lvl3pPr marL="1377950" indent="-468313" algn="l" rtl="0" eaLnBrk="0" fontAlgn="base" hangingPunct="0">
        <a:spcBef>
          <a:spcPct val="20000"/>
        </a:spcBef>
        <a:spcAft>
          <a:spcPct val="0"/>
        </a:spcAft>
        <a:buClr>
          <a:schemeClr val="bg2"/>
        </a:buClr>
        <a:buSzPct val="65000"/>
        <a:buFont typeface="Wingdings" charset="0"/>
        <a:buChar char="o"/>
        <a:defRPr sz="2400">
          <a:solidFill>
            <a:schemeClr val="tx1"/>
          </a:solidFill>
          <a:latin typeface="+mn-lt"/>
          <a:ea typeface="ＭＳ Ｐゴシック" charset="0"/>
        </a:defRPr>
      </a:lvl3pPr>
      <a:lvl4pPr marL="1827213" indent="-438150" algn="l" rtl="0" eaLnBrk="0" fontAlgn="base" hangingPunct="0">
        <a:spcBef>
          <a:spcPct val="20000"/>
        </a:spcBef>
        <a:spcAft>
          <a:spcPct val="0"/>
        </a:spcAft>
        <a:buClr>
          <a:schemeClr val="accent2"/>
        </a:buClr>
        <a:buSzPct val="75000"/>
        <a:buFont typeface="Wingdings" charset="0"/>
        <a:buChar char="n"/>
        <a:defRPr sz="2000">
          <a:solidFill>
            <a:schemeClr val="tx1"/>
          </a:solidFill>
          <a:latin typeface="+mn-lt"/>
          <a:ea typeface="ＭＳ Ｐゴシック" charset="0"/>
        </a:defRPr>
      </a:lvl4pPr>
      <a:lvl5pPr marL="2297113" indent="-468313" algn="l" rtl="0" eaLnBrk="0" fontAlgn="base" hangingPunct="0">
        <a:spcBef>
          <a:spcPct val="20000"/>
        </a:spcBef>
        <a:spcAft>
          <a:spcPct val="0"/>
        </a:spcAft>
        <a:buClr>
          <a:schemeClr val="accent1"/>
        </a:buClr>
        <a:buSzPct val="50000"/>
        <a:buFont typeface="Wingdings" charset="0"/>
        <a:buChar char="o"/>
        <a:defRPr sz="2000">
          <a:solidFill>
            <a:schemeClr val="tx1"/>
          </a:solidFill>
          <a:latin typeface="+mn-lt"/>
          <a:ea typeface="ＭＳ Ｐゴシック" charset="0"/>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p:txBody>
          <a:bodyPr/>
          <a:lstStyle/>
          <a:p>
            <a:pPr defTabSz="809625" eaLnBrk="1" hangingPunct="1">
              <a:buFont typeface="Wingdings" charset="0"/>
              <a:buNone/>
              <a:defRPr/>
            </a:pPr>
            <a:r>
              <a:rPr lang="en-US" dirty="0">
                <a:cs typeface="+mn-cs"/>
              </a:rPr>
              <a:t>Introduction to Corporate </a:t>
            </a:r>
            <a:r>
              <a:rPr lang="en-US" dirty="0" smtClean="0">
                <a:cs typeface="+mn-cs"/>
              </a:rPr>
              <a:t>Finance – Chapter 1</a:t>
            </a:r>
            <a:endParaRPr lang="en-US" dirty="0">
              <a:cs typeface="+mn-cs"/>
            </a:endParaRPr>
          </a:p>
        </p:txBody>
      </p:sp>
      <p:sp>
        <p:nvSpPr>
          <p:cNvPr id="3075" name="Text Box 4"/>
          <p:cNvSpPr txBox="1">
            <a:spLocks noChangeArrowheads="1"/>
          </p:cNvSpPr>
          <p:nvPr/>
        </p:nvSpPr>
        <p:spPr bwMode="auto">
          <a:xfrm>
            <a:off x="914400" y="1752600"/>
            <a:ext cx="52578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spcBef>
                <a:spcPct val="50000"/>
              </a:spcBef>
              <a:defRPr/>
            </a:pPr>
            <a:r>
              <a:rPr lang="en-US" sz="8000" dirty="0" smtClean="0">
                <a:latin typeface="Monotype Corsiva" charset="0"/>
                <a:cs typeface="+mn-cs"/>
              </a:rPr>
              <a:t>Module 1.1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a:latin typeface="Times New Roman" charset="0"/>
                <a:cs typeface="+mj-cs"/>
              </a:rPr>
              <a:t>Forms of Business Organization</a:t>
            </a:r>
          </a:p>
        </p:txBody>
      </p:sp>
      <p:sp>
        <p:nvSpPr>
          <p:cNvPr id="33795" name="Rectangle 3"/>
          <p:cNvSpPr>
            <a:spLocks noGrp="1" noChangeArrowheads="1"/>
          </p:cNvSpPr>
          <p:nvPr>
            <p:ph type="body" sz="half" idx="1"/>
          </p:nvPr>
        </p:nvSpPr>
        <p:spPr>
          <a:xfrm>
            <a:off x="457200" y="1828800"/>
            <a:ext cx="8077200" cy="4302125"/>
          </a:xfrm>
        </p:spPr>
        <p:txBody>
          <a:bodyPr/>
          <a:lstStyle/>
          <a:p>
            <a:pPr eaLnBrk="1" hangingPunct="1">
              <a:lnSpc>
                <a:spcPct val="90000"/>
              </a:lnSpc>
              <a:defRPr/>
            </a:pPr>
            <a:r>
              <a:rPr lang="en-US" dirty="0">
                <a:latin typeface="Times New Roman" charset="0"/>
                <a:cs typeface="+mn-cs"/>
              </a:rPr>
              <a:t>The Sole Proprietorship</a:t>
            </a:r>
          </a:p>
          <a:p>
            <a:pPr eaLnBrk="1" hangingPunct="1">
              <a:lnSpc>
                <a:spcPct val="90000"/>
              </a:lnSpc>
              <a:defRPr/>
            </a:pPr>
            <a:r>
              <a:rPr lang="en-US" dirty="0">
                <a:latin typeface="Times New Roman" charset="0"/>
                <a:cs typeface="+mn-cs"/>
              </a:rPr>
              <a:t>The Partnership</a:t>
            </a:r>
          </a:p>
          <a:p>
            <a:pPr lvl="1" eaLnBrk="1" hangingPunct="1">
              <a:lnSpc>
                <a:spcPct val="90000"/>
              </a:lnSpc>
              <a:defRPr/>
            </a:pPr>
            <a:r>
              <a:rPr lang="en-US" dirty="0">
                <a:latin typeface="Times New Roman" charset="0"/>
              </a:rPr>
              <a:t>General Partnership</a:t>
            </a:r>
          </a:p>
          <a:p>
            <a:pPr lvl="1" eaLnBrk="1" hangingPunct="1">
              <a:lnSpc>
                <a:spcPct val="90000"/>
              </a:lnSpc>
              <a:defRPr/>
            </a:pPr>
            <a:r>
              <a:rPr lang="en-US" dirty="0">
                <a:latin typeface="Times New Roman" charset="0"/>
              </a:rPr>
              <a:t>Limited Partnership</a:t>
            </a:r>
          </a:p>
          <a:p>
            <a:pPr eaLnBrk="1" hangingPunct="1">
              <a:lnSpc>
                <a:spcPct val="90000"/>
              </a:lnSpc>
              <a:defRPr/>
            </a:pPr>
            <a:r>
              <a:rPr lang="en-US" dirty="0">
                <a:latin typeface="Times New Roman" charset="0"/>
                <a:cs typeface="+mn-cs"/>
              </a:rPr>
              <a:t>The </a:t>
            </a:r>
            <a:r>
              <a:rPr lang="en-US" dirty="0" smtClean="0">
                <a:latin typeface="Times New Roman" charset="0"/>
                <a:cs typeface="+mn-cs"/>
              </a:rPr>
              <a:t>Corporation</a:t>
            </a:r>
          </a:p>
          <a:p>
            <a:pPr eaLnBrk="1" hangingPunct="1">
              <a:lnSpc>
                <a:spcPct val="90000"/>
              </a:lnSpc>
              <a:defRPr/>
            </a:pPr>
            <a:endParaRPr lang="en-US" dirty="0">
              <a:latin typeface="Times New Roman" charset="0"/>
              <a:cs typeface="+mn-cs"/>
            </a:endParaRPr>
          </a:p>
          <a:p>
            <a:pPr lvl="1" eaLnBrk="1" hangingPunct="1">
              <a:lnSpc>
                <a:spcPct val="90000"/>
              </a:lnSpc>
              <a:defRPr/>
            </a:pPr>
            <a:r>
              <a:rPr lang="en-US" dirty="0" smtClean="0">
                <a:latin typeface="Times New Roman" charset="0"/>
                <a:cs typeface="+mn-cs"/>
              </a:rPr>
              <a:t>The sequence above is typically followed as firms grow from their founding to a corporation, often with the help of venture capitalists along the way.</a:t>
            </a:r>
            <a:endParaRPr lang="en-US" dirty="0">
              <a:latin typeface="Times New Roman" charset="0"/>
              <a:cs typeface="+mn-cs"/>
            </a:endParaRPr>
          </a:p>
          <a:p>
            <a:pPr eaLnBrk="1" hangingPunct="1">
              <a:lnSpc>
                <a:spcPct val="90000"/>
              </a:lnSpc>
              <a:buFont typeface="Wingdings" charset="0"/>
              <a:buNone/>
              <a:defRPr/>
            </a:pPr>
            <a:endParaRPr lang="en-US" dirty="0">
              <a:latin typeface="Times New Roman"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1000"/>
                                        <p:tgtEl>
                                          <p:spTgt spid="33795">
                                            <p:txEl>
                                              <p:pRg st="0" end="0"/>
                                            </p:txEl>
                                          </p:spTgt>
                                        </p:tgtEl>
                                      </p:cBhvr>
                                    </p:animEffect>
                                    <p:anim calcmode="lin" valueType="num">
                                      <p:cBhvr>
                                        <p:cTn id="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795">
                                            <p:txEl>
                                              <p:pRg st="1" end="1"/>
                                            </p:txEl>
                                          </p:spTgt>
                                        </p:tgtEl>
                                        <p:attrNameLst>
                                          <p:attrName>style.visibility</p:attrName>
                                        </p:attrNameLst>
                                      </p:cBhvr>
                                      <p:to>
                                        <p:strVal val="visible"/>
                                      </p:to>
                                    </p:set>
                                    <p:animEffect transition="in" filter="fade">
                                      <p:cBhvr>
                                        <p:cTn id="14" dur="1000"/>
                                        <p:tgtEl>
                                          <p:spTgt spid="33795">
                                            <p:txEl>
                                              <p:pRg st="1" end="1"/>
                                            </p:txEl>
                                          </p:spTgt>
                                        </p:tgtEl>
                                      </p:cBhvr>
                                    </p:animEffect>
                                    <p:anim calcmode="lin" valueType="num">
                                      <p:cBhvr>
                                        <p:cTn id="15"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379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Effect transition="in" filter="fade">
                                      <p:cBhvr>
                                        <p:cTn id="19" dur="1000"/>
                                        <p:tgtEl>
                                          <p:spTgt spid="33795">
                                            <p:txEl>
                                              <p:pRg st="2" end="2"/>
                                            </p:txEl>
                                          </p:spTgt>
                                        </p:tgtEl>
                                      </p:cBhvr>
                                    </p:animEffect>
                                    <p:anim calcmode="lin" valueType="num">
                                      <p:cBhvr>
                                        <p:cTn id="20"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379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3795">
                                            <p:txEl>
                                              <p:pRg st="3" end="3"/>
                                            </p:txEl>
                                          </p:spTgt>
                                        </p:tgtEl>
                                        <p:attrNameLst>
                                          <p:attrName>style.visibility</p:attrName>
                                        </p:attrNameLst>
                                      </p:cBhvr>
                                      <p:to>
                                        <p:strVal val="visible"/>
                                      </p:to>
                                    </p:set>
                                    <p:animEffect transition="in" filter="fade">
                                      <p:cBhvr>
                                        <p:cTn id="24" dur="1000"/>
                                        <p:tgtEl>
                                          <p:spTgt spid="33795">
                                            <p:txEl>
                                              <p:pRg st="3" end="3"/>
                                            </p:txEl>
                                          </p:spTgt>
                                        </p:tgtEl>
                                      </p:cBhvr>
                                    </p:animEffect>
                                    <p:anim calcmode="lin" valueType="num">
                                      <p:cBhvr>
                                        <p:cTn id="25"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37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Effect transition="in" filter="fade">
                                      <p:cBhvr>
                                        <p:cTn id="31" dur="1000"/>
                                        <p:tgtEl>
                                          <p:spTgt spid="33795">
                                            <p:txEl>
                                              <p:pRg st="4" end="4"/>
                                            </p:txEl>
                                          </p:spTgt>
                                        </p:tgtEl>
                                      </p:cBhvr>
                                    </p:animEffect>
                                    <p:anim calcmode="lin" valueType="num">
                                      <p:cBhvr>
                                        <p:cTn id="32"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379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3795">
                                            <p:txEl>
                                              <p:pRg st="6" end="6"/>
                                            </p:txEl>
                                          </p:spTgt>
                                        </p:tgtEl>
                                        <p:attrNameLst>
                                          <p:attrName>style.visibility</p:attrName>
                                        </p:attrNameLst>
                                      </p:cBhvr>
                                      <p:to>
                                        <p:strVal val="visible"/>
                                      </p:to>
                                    </p:set>
                                    <p:animEffect transition="in" filter="fade">
                                      <p:cBhvr>
                                        <p:cTn id="36" dur="1000"/>
                                        <p:tgtEl>
                                          <p:spTgt spid="33795">
                                            <p:txEl>
                                              <p:pRg st="6" end="6"/>
                                            </p:txEl>
                                          </p:spTgt>
                                        </p:tgtEl>
                                      </p:cBhvr>
                                    </p:animEffect>
                                    <p:anim calcmode="lin" valueType="num">
                                      <p:cBhvr>
                                        <p:cTn id="37" dur="1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37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8316913" cy="1206500"/>
          </a:xfrm>
        </p:spPr>
        <p:txBody>
          <a:bodyPr/>
          <a:lstStyle/>
          <a:p>
            <a:pPr eaLnBrk="1" hangingPunct="1">
              <a:defRPr/>
            </a:pPr>
            <a:r>
              <a:rPr lang="en-US" sz="4000">
                <a:latin typeface="Times New Roman" charset="0"/>
                <a:cs typeface="+mj-cs"/>
              </a:rPr>
              <a:t>A Comparison</a:t>
            </a:r>
          </a:p>
        </p:txBody>
      </p:sp>
      <p:grpSp>
        <p:nvGrpSpPr>
          <p:cNvPr id="23554" name="Group 110"/>
          <p:cNvGrpSpPr>
            <a:grpSpLocks/>
          </p:cNvGrpSpPr>
          <p:nvPr/>
        </p:nvGrpSpPr>
        <p:grpSpPr bwMode="auto">
          <a:xfrm>
            <a:off x="457200" y="1181100"/>
            <a:ext cx="8382000" cy="5257800"/>
            <a:chOff x="-3" y="-3"/>
            <a:chExt cx="3807" cy="4948"/>
          </a:xfrm>
        </p:grpSpPr>
        <p:grpSp>
          <p:nvGrpSpPr>
            <p:cNvPr id="23555" name="Group 108"/>
            <p:cNvGrpSpPr>
              <a:grpSpLocks/>
            </p:cNvGrpSpPr>
            <p:nvPr/>
          </p:nvGrpSpPr>
          <p:grpSpPr bwMode="auto">
            <a:xfrm>
              <a:off x="0" y="0"/>
              <a:ext cx="3801" cy="4942"/>
              <a:chOff x="0" y="0"/>
              <a:chExt cx="3801" cy="4942"/>
            </a:xfrm>
          </p:grpSpPr>
          <p:grpSp>
            <p:nvGrpSpPr>
              <p:cNvPr id="23557" name="Group 27"/>
              <p:cNvGrpSpPr>
                <a:grpSpLocks/>
              </p:cNvGrpSpPr>
              <p:nvPr/>
            </p:nvGrpSpPr>
            <p:grpSpPr bwMode="auto">
              <a:xfrm>
                <a:off x="0" y="0"/>
                <a:ext cx="1267" cy="442"/>
                <a:chOff x="0" y="0"/>
                <a:chExt cx="1267" cy="442"/>
              </a:xfrm>
            </p:grpSpPr>
            <p:sp>
              <p:nvSpPr>
                <p:cNvPr id="15467" name="Rectangle 26"/>
                <p:cNvSpPr>
                  <a:spLocks noChangeArrowheads="1"/>
                </p:cNvSpPr>
                <p:nvPr/>
              </p:nvSpPr>
              <p:spPr bwMode="auto">
                <a:xfrm>
                  <a:off x="0" y="0"/>
                  <a:ext cx="1267"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59" name="Group 25"/>
                <p:cNvGrpSpPr>
                  <a:grpSpLocks/>
                </p:cNvGrpSpPr>
                <p:nvPr/>
              </p:nvGrpSpPr>
              <p:grpSpPr bwMode="auto">
                <a:xfrm>
                  <a:off x="0" y="0"/>
                  <a:ext cx="1267" cy="442"/>
                  <a:chOff x="0" y="0"/>
                  <a:chExt cx="1267" cy="442"/>
                </a:xfrm>
              </p:grpSpPr>
              <p:sp>
                <p:nvSpPr>
                  <p:cNvPr id="15469" name="Rectangle 3"/>
                  <p:cNvSpPr>
                    <a:spLocks noChangeArrowheads="1"/>
                  </p:cNvSpPr>
                  <p:nvPr/>
                </p:nvSpPr>
                <p:spPr bwMode="auto">
                  <a:xfrm>
                    <a:off x="43" y="0"/>
                    <a:ext cx="1180"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200">
                        <a:solidFill>
                          <a:srgbClr val="000000"/>
                        </a:solidFill>
                        <a:cs typeface="Times New Roman" charset="0"/>
                      </a:rPr>
                      <a:t> </a:t>
                    </a:r>
                  </a:p>
                  <a:p>
                    <a:pPr>
                      <a:defRPr/>
                    </a:pPr>
                    <a:endParaRPr lang="en-US" sz="2400">
                      <a:solidFill>
                        <a:srgbClr val="000000"/>
                      </a:solidFill>
                      <a:cs typeface="+mn-cs"/>
                    </a:endParaRPr>
                  </a:p>
                </p:txBody>
              </p:sp>
              <p:sp>
                <p:nvSpPr>
                  <p:cNvPr id="15470" name="Rectangle 24"/>
                  <p:cNvSpPr>
                    <a:spLocks noChangeArrowheads="1"/>
                  </p:cNvSpPr>
                  <p:nvPr/>
                </p:nvSpPr>
                <p:spPr bwMode="auto">
                  <a:xfrm>
                    <a:off x="0" y="0"/>
                    <a:ext cx="1267"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58" name="Group 31"/>
              <p:cNvGrpSpPr>
                <a:grpSpLocks/>
              </p:cNvGrpSpPr>
              <p:nvPr/>
            </p:nvGrpSpPr>
            <p:grpSpPr bwMode="auto">
              <a:xfrm>
                <a:off x="1267" y="0"/>
                <a:ext cx="1267" cy="442"/>
                <a:chOff x="1267" y="0"/>
                <a:chExt cx="1267" cy="442"/>
              </a:xfrm>
            </p:grpSpPr>
            <p:sp>
              <p:nvSpPr>
                <p:cNvPr id="15463" name="Rectangle 30"/>
                <p:cNvSpPr>
                  <a:spLocks noChangeArrowheads="1"/>
                </p:cNvSpPr>
                <p:nvPr/>
              </p:nvSpPr>
              <p:spPr bwMode="auto">
                <a:xfrm>
                  <a:off x="1267" y="0"/>
                  <a:ext cx="1268"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55" name="Group 29"/>
                <p:cNvGrpSpPr>
                  <a:grpSpLocks/>
                </p:cNvGrpSpPr>
                <p:nvPr/>
              </p:nvGrpSpPr>
              <p:grpSpPr bwMode="auto">
                <a:xfrm>
                  <a:off x="1267" y="0"/>
                  <a:ext cx="1267" cy="442"/>
                  <a:chOff x="1267" y="0"/>
                  <a:chExt cx="1267" cy="442"/>
                </a:xfrm>
              </p:grpSpPr>
              <p:sp>
                <p:nvSpPr>
                  <p:cNvPr id="15465" name="Rectangle 4"/>
                  <p:cNvSpPr>
                    <a:spLocks noChangeArrowheads="1"/>
                  </p:cNvSpPr>
                  <p:nvPr/>
                </p:nvSpPr>
                <p:spPr bwMode="auto">
                  <a:xfrm>
                    <a:off x="1310" y="0"/>
                    <a:ext cx="1181"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chemeClr val="bg1"/>
                        </a:solidFill>
                        <a:cs typeface="Times New Roman" charset="0"/>
                      </a:rPr>
                      <a:t>Corporation</a:t>
                    </a:r>
                  </a:p>
                  <a:p>
                    <a:pPr>
                      <a:defRPr/>
                    </a:pPr>
                    <a:endParaRPr lang="en-US" sz="2400">
                      <a:cs typeface="+mn-cs"/>
                    </a:endParaRPr>
                  </a:p>
                </p:txBody>
              </p:sp>
              <p:sp>
                <p:nvSpPr>
                  <p:cNvPr id="15466" name="Rectangle 28"/>
                  <p:cNvSpPr>
                    <a:spLocks noChangeArrowheads="1"/>
                  </p:cNvSpPr>
                  <p:nvPr/>
                </p:nvSpPr>
                <p:spPr bwMode="auto">
                  <a:xfrm>
                    <a:off x="1267" y="0"/>
                    <a:ext cx="1268"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59" name="Group 35"/>
              <p:cNvGrpSpPr>
                <a:grpSpLocks/>
              </p:cNvGrpSpPr>
              <p:nvPr/>
            </p:nvGrpSpPr>
            <p:grpSpPr bwMode="auto">
              <a:xfrm>
                <a:off x="2534" y="0"/>
                <a:ext cx="1267" cy="442"/>
                <a:chOff x="2534" y="0"/>
                <a:chExt cx="1267" cy="442"/>
              </a:xfrm>
            </p:grpSpPr>
            <p:sp>
              <p:nvSpPr>
                <p:cNvPr id="15459" name="Rectangle 34"/>
                <p:cNvSpPr>
                  <a:spLocks noChangeArrowheads="1"/>
                </p:cNvSpPr>
                <p:nvPr/>
              </p:nvSpPr>
              <p:spPr bwMode="auto">
                <a:xfrm>
                  <a:off x="2534" y="0"/>
                  <a:ext cx="1267"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51" name="Group 33"/>
                <p:cNvGrpSpPr>
                  <a:grpSpLocks/>
                </p:cNvGrpSpPr>
                <p:nvPr/>
              </p:nvGrpSpPr>
              <p:grpSpPr bwMode="auto">
                <a:xfrm>
                  <a:off x="2534" y="0"/>
                  <a:ext cx="1267" cy="442"/>
                  <a:chOff x="2534" y="0"/>
                  <a:chExt cx="1267" cy="442"/>
                </a:xfrm>
              </p:grpSpPr>
              <p:sp>
                <p:nvSpPr>
                  <p:cNvPr id="15461" name="Rectangle 5"/>
                  <p:cNvSpPr>
                    <a:spLocks noChangeArrowheads="1"/>
                  </p:cNvSpPr>
                  <p:nvPr/>
                </p:nvSpPr>
                <p:spPr bwMode="auto">
                  <a:xfrm>
                    <a:off x="2578" y="0"/>
                    <a:ext cx="1180" cy="442"/>
                  </a:xfrm>
                  <a:prstGeom prst="rect">
                    <a:avLst/>
                  </a:prstGeom>
                  <a:solidFill>
                    <a:srgbClr val="80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chemeClr val="bg1"/>
                        </a:solidFill>
                        <a:cs typeface="Times New Roman" charset="0"/>
                      </a:rPr>
                      <a:t>Partnership</a:t>
                    </a:r>
                    <a:endParaRPr lang="en-US" sz="1200">
                      <a:solidFill>
                        <a:schemeClr val="bg1"/>
                      </a:solidFill>
                      <a:cs typeface="Times New Roman" charset="0"/>
                    </a:endParaRPr>
                  </a:p>
                  <a:p>
                    <a:pPr>
                      <a:defRPr/>
                    </a:pPr>
                    <a:endParaRPr lang="en-US" sz="2400">
                      <a:solidFill>
                        <a:schemeClr val="bg1"/>
                      </a:solidFill>
                      <a:cs typeface="+mn-cs"/>
                    </a:endParaRPr>
                  </a:p>
                </p:txBody>
              </p:sp>
              <p:sp>
                <p:nvSpPr>
                  <p:cNvPr id="15462" name="Rectangle 32"/>
                  <p:cNvSpPr>
                    <a:spLocks noChangeArrowheads="1"/>
                  </p:cNvSpPr>
                  <p:nvPr/>
                </p:nvSpPr>
                <p:spPr bwMode="auto">
                  <a:xfrm>
                    <a:off x="2534" y="0"/>
                    <a:ext cx="1267"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0" name="Group 39"/>
              <p:cNvGrpSpPr>
                <a:grpSpLocks/>
              </p:cNvGrpSpPr>
              <p:nvPr/>
            </p:nvGrpSpPr>
            <p:grpSpPr bwMode="auto">
              <a:xfrm>
                <a:off x="0" y="442"/>
                <a:ext cx="1267" cy="750"/>
                <a:chOff x="0" y="442"/>
                <a:chExt cx="1267" cy="750"/>
              </a:xfrm>
            </p:grpSpPr>
            <p:sp>
              <p:nvSpPr>
                <p:cNvPr id="15455" name="Rectangle 38"/>
                <p:cNvSpPr>
                  <a:spLocks noChangeArrowheads="1"/>
                </p:cNvSpPr>
                <p:nvPr/>
              </p:nvSpPr>
              <p:spPr bwMode="auto">
                <a:xfrm>
                  <a:off x="0" y="442"/>
                  <a:ext cx="1267"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47" name="Group 37"/>
                <p:cNvGrpSpPr>
                  <a:grpSpLocks/>
                </p:cNvGrpSpPr>
                <p:nvPr/>
              </p:nvGrpSpPr>
              <p:grpSpPr bwMode="auto">
                <a:xfrm>
                  <a:off x="0" y="442"/>
                  <a:ext cx="1267" cy="750"/>
                  <a:chOff x="0" y="442"/>
                  <a:chExt cx="1267" cy="750"/>
                </a:xfrm>
              </p:grpSpPr>
              <p:sp>
                <p:nvSpPr>
                  <p:cNvPr id="15457" name="Rectangle 6"/>
                  <p:cNvSpPr>
                    <a:spLocks noChangeArrowheads="1"/>
                  </p:cNvSpPr>
                  <p:nvPr/>
                </p:nvSpPr>
                <p:spPr bwMode="auto">
                  <a:xfrm>
                    <a:off x="43" y="442"/>
                    <a:ext cx="1180"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Liquidity</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58" name="Rectangle 36"/>
                  <p:cNvSpPr>
                    <a:spLocks noChangeArrowheads="1"/>
                  </p:cNvSpPr>
                  <p:nvPr/>
                </p:nvSpPr>
                <p:spPr bwMode="auto">
                  <a:xfrm>
                    <a:off x="0" y="442"/>
                    <a:ext cx="1267"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1" name="Group 43"/>
              <p:cNvGrpSpPr>
                <a:grpSpLocks/>
              </p:cNvGrpSpPr>
              <p:nvPr/>
            </p:nvGrpSpPr>
            <p:grpSpPr bwMode="auto">
              <a:xfrm>
                <a:off x="1267" y="442"/>
                <a:ext cx="1267" cy="750"/>
                <a:chOff x="1267" y="442"/>
                <a:chExt cx="1267" cy="750"/>
              </a:xfrm>
            </p:grpSpPr>
            <p:sp>
              <p:nvSpPr>
                <p:cNvPr id="15451" name="Rectangle 42"/>
                <p:cNvSpPr>
                  <a:spLocks noChangeArrowheads="1"/>
                </p:cNvSpPr>
                <p:nvPr/>
              </p:nvSpPr>
              <p:spPr bwMode="auto">
                <a:xfrm>
                  <a:off x="1267" y="442"/>
                  <a:ext cx="1268"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43" name="Group 41"/>
                <p:cNvGrpSpPr>
                  <a:grpSpLocks/>
                </p:cNvGrpSpPr>
                <p:nvPr/>
              </p:nvGrpSpPr>
              <p:grpSpPr bwMode="auto">
                <a:xfrm>
                  <a:off x="1267" y="442"/>
                  <a:ext cx="1267" cy="750"/>
                  <a:chOff x="1267" y="442"/>
                  <a:chExt cx="1267" cy="750"/>
                </a:xfrm>
              </p:grpSpPr>
              <p:sp>
                <p:nvSpPr>
                  <p:cNvPr id="15453" name="Rectangle 7"/>
                  <p:cNvSpPr>
                    <a:spLocks noChangeArrowheads="1"/>
                  </p:cNvSpPr>
                  <p:nvPr/>
                </p:nvSpPr>
                <p:spPr bwMode="auto">
                  <a:xfrm>
                    <a:off x="1310" y="442"/>
                    <a:ext cx="1181"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Shares can be easily exchanged</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54" name="Rectangle 40"/>
                  <p:cNvSpPr>
                    <a:spLocks noChangeArrowheads="1"/>
                  </p:cNvSpPr>
                  <p:nvPr/>
                </p:nvSpPr>
                <p:spPr bwMode="auto">
                  <a:xfrm>
                    <a:off x="1267" y="442"/>
                    <a:ext cx="1268"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2" name="Group 47"/>
              <p:cNvGrpSpPr>
                <a:grpSpLocks/>
              </p:cNvGrpSpPr>
              <p:nvPr/>
            </p:nvGrpSpPr>
            <p:grpSpPr bwMode="auto">
              <a:xfrm>
                <a:off x="2534" y="442"/>
                <a:ext cx="1267" cy="750"/>
                <a:chOff x="2534" y="442"/>
                <a:chExt cx="1267" cy="750"/>
              </a:xfrm>
            </p:grpSpPr>
            <p:sp>
              <p:nvSpPr>
                <p:cNvPr id="15447" name="Rectangle 46"/>
                <p:cNvSpPr>
                  <a:spLocks noChangeArrowheads="1"/>
                </p:cNvSpPr>
                <p:nvPr/>
              </p:nvSpPr>
              <p:spPr bwMode="auto">
                <a:xfrm>
                  <a:off x="2534" y="442"/>
                  <a:ext cx="1267"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39" name="Group 45"/>
                <p:cNvGrpSpPr>
                  <a:grpSpLocks/>
                </p:cNvGrpSpPr>
                <p:nvPr/>
              </p:nvGrpSpPr>
              <p:grpSpPr bwMode="auto">
                <a:xfrm>
                  <a:off x="2534" y="442"/>
                  <a:ext cx="1267" cy="750"/>
                  <a:chOff x="2534" y="442"/>
                  <a:chExt cx="1267" cy="750"/>
                </a:xfrm>
              </p:grpSpPr>
              <p:sp>
                <p:nvSpPr>
                  <p:cNvPr id="15449" name="Rectangle 8"/>
                  <p:cNvSpPr>
                    <a:spLocks noChangeArrowheads="1"/>
                  </p:cNvSpPr>
                  <p:nvPr/>
                </p:nvSpPr>
                <p:spPr bwMode="auto">
                  <a:xfrm>
                    <a:off x="2578" y="442"/>
                    <a:ext cx="1180"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Subject to substantial restrictions</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50" name="Rectangle 44"/>
                  <p:cNvSpPr>
                    <a:spLocks noChangeArrowheads="1"/>
                  </p:cNvSpPr>
                  <p:nvPr/>
                </p:nvSpPr>
                <p:spPr bwMode="auto">
                  <a:xfrm>
                    <a:off x="2534" y="442"/>
                    <a:ext cx="1267"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3" name="Group 51"/>
              <p:cNvGrpSpPr>
                <a:grpSpLocks/>
              </p:cNvGrpSpPr>
              <p:nvPr/>
            </p:nvGrpSpPr>
            <p:grpSpPr bwMode="auto">
              <a:xfrm>
                <a:off x="0" y="1192"/>
                <a:ext cx="1267" cy="904"/>
                <a:chOff x="0" y="1192"/>
                <a:chExt cx="1267" cy="904"/>
              </a:xfrm>
            </p:grpSpPr>
            <p:sp>
              <p:nvSpPr>
                <p:cNvPr id="15443" name="Rectangle 50"/>
                <p:cNvSpPr>
                  <a:spLocks noChangeArrowheads="1"/>
                </p:cNvSpPr>
                <p:nvPr/>
              </p:nvSpPr>
              <p:spPr bwMode="auto">
                <a:xfrm>
                  <a:off x="0" y="1192"/>
                  <a:ext cx="1267"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35" name="Group 49"/>
                <p:cNvGrpSpPr>
                  <a:grpSpLocks/>
                </p:cNvGrpSpPr>
                <p:nvPr/>
              </p:nvGrpSpPr>
              <p:grpSpPr bwMode="auto">
                <a:xfrm>
                  <a:off x="0" y="1192"/>
                  <a:ext cx="1267" cy="904"/>
                  <a:chOff x="0" y="1192"/>
                  <a:chExt cx="1267" cy="904"/>
                </a:xfrm>
              </p:grpSpPr>
              <p:sp>
                <p:nvSpPr>
                  <p:cNvPr id="15445" name="Rectangle 9"/>
                  <p:cNvSpPr>
                    <a:spLocks noChangeArrowheads="1"/>
                  </p:cNvSpPr>
                  <p:nvPr/>
                </p:nvSpPr>
                <p:spPr bwMode="auto">
                  <a:xfrm>
                    <a:off x="43" y="1192"/>
                    <a:ext cx="1180"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Voting Rights</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46" name="Rectangle 48"/>
                  <p:cNvSpPr>
                    <a:spLocks noChangeArrowheads="1"/>
                  </p:cNvSpPr>
                  <p:nvPr/>
                </p:nvSpPr>
                <p:spPr bwMode="auto">
                  <a:xfrm>
                    <a:off x="0" y="1192"/>
                    <a:ext cx="1267" cy="90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4" name="Group 55"/>
              <p:cNvGrpSpPr>
                <a:grpSpLocks/>
              </p:cNvGrpSpPr>
              <p:nvPr/>
            </p:nvGrpSpPr>
            <p:grpSpPr bwMode="auto">
              <a:xfrm>
                <a:off x="1267" y="1192"/>
                <a:ext cx="1267" cy="904"/>
                <a:chOff x="1267" y="1192"/>
                <a:chExt cx="1267" cy="904"/>
              </a:xfrm>
            </p:grpSpPr>
            <p:sp>
              <p:nvSpPr>
                <p:cNvPr id="15439" name="Rectangle 54"/>
                <p:cNvSpPr>
                  <a:spLocks noChangeArrowheads="1"/>
                </p:cNvSpPr>
                <p:nvPr/>
              </p:nvSpPr>
              <p:spPr bwMode="auto">
                <a:xfrm>
                  <a:off x="1267" y="1192"/>
                  <a:ext cx="1268"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31" name="Group 53"/>
                <p:cNvGrpSpPr>
                  <a:grpSpLocks/>
                </p:cNvGrpSpPr>
                <p:nvPr/>
              </p:nvGrpSpPr>
              <p:grpSpPr bwMode="auto">
                <a:xfrm>
                  <a:off x="1267" y="1192"/>
                  <a:ext cx="1267" cy="904"/>
                  <a:chOff x="1267" y="1192"/>
                  <a:chExt cx="1267" cy="904"/>
                </a:xfrm>
              </p:grpSpPr>
              <p:sp>
                <p:nvSpPr>
                  <p:cNvPr id="15441" name="Rectangle 10"/>
                  <p:cNvSpPr>
                    <a:spLocks noChangeArrowheads="1"/>
                  </p:cNvSpPr>
                  <p:nvPr/>
                </p:nvSpPr>
                <p:spPr bwMode="auto">
                  <a:xfrm>
                    <a:off x="1310" y="1192"/>
                    <a:ext cx="1181"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Usually each share gets one vote</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42" name="Rectangle 52"/>
                  <p:cNvSpPr>
                    <a:spLocks noChangeArrowheads="1"/>
                  </p:cNvSpPr>
                  <p:nvPr/>
                </p:nvSpPr>
                <p:spPr bwMode="auto">
                  <a:xfrm>
                    <a:off x="1267" y="1192"/>
                    <a:ext cx="1268" cy="90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5" name="Group 59"/>
              <p:cNvGrpSpPr>
                <a:grpSpLocks/>
              </p:cNvGrpSpPr>
              <p:nvPr/>
            </p:nvGrpSpPr>
            <p:grpSpPr bwMode="auto">
              <a:xfrm>
                <a:off x="2534" y="1192"/>
                <a:ext cx="1267" cy="904"/>
                <a:chOff x="2534" y="1192"/>
                <a:chExt cx="1267" cy="904"/>
              </a:xfrm>
            </p:grpSpPr>
            <p:sp>
              <p:nvSpPr>
                <p:cNvPr id="15435" name="Rectangle 58"/>
                <p:cNvSpPr>
                  <a:spLocks noChangeArrowheads="1"/>
                </p:cNvSpPr>
                <p:nvPr/>
              </p:nvSpPr>
              <p:spPr bwMode="auto">
                <a:xfrm>
                  <a:off x="2534" y="1192"/>
                  <a:ext cx="1267"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27" name="Group 57"/>
                <p:cNvGrpSpPr>
                  <a:grpSpLocks/>
                </p:cNvGrpSpPr>
                <p:nvPr/>
              </p:nvGrpSpPr>
              <p:grpSpPr bwMode="auto">
                <a:xfrm>
                  <a:off x="2534" y="1192"/>
                  <a:ext cx="1267" cy="904"/>
                  <a:chOff x="2534" y="1192"/>
                  <a:chExt cx="1267" cy="904"/>
                </a:xfrm>
              </p:grpSpPr>
              <p:sp>
                <p:nvSpPr>
                  <p:cNvPr id="15437" name="Rectangle 11"/>
                  <p:cNvSpPr>
                    <a:spLocks noChangeArrowheads="1"/>
                  </p:cNvSpPr>
                  <p:nvPr/>
                </p:nvSpPr>
                <p:spPr bwMode="auto">
                  <a:xfrm>
                    <a:off x="2578" y="1192"/>
                    <a:ext cx="1180" cy="904"/>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General Partner is in charge; limited partners may have some voting rights</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38" name="Rectangle 56"/>
                  <p:cNvSpPr>
                    <a:spLocks noChangeArrowheads="1"/>
                  </p:cNvSpPr>
                  <p:nvPr/>
                </p:nvSpPr>
                <p:spPr bwMode="auto">
                  <a:xfrm>
                    <a:off x="2534" y="1192"/>
                    <a:ext cx="1267" cy="90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6" name="Group 63"/>
              <p:cNvGrpSpPr>
                <a:grpSpLocks/>
              </p:cNvGrpSpPr>
              <p:nvPr/>
            </p:nvGrpSpPr>
            <p:grpSpPr bwMode="auto">
              <a:xfrm>
                <a:off x="0" y="2096"/>
                <a:ext cx="1267" cy="596"/>
                <a:chOff x="0" y="2096"/>
                <a:chExt cx="1267" cy="596"/>
              </a:xfrm>
            </p:grpSpPr>
            <p:sp>
              <p:nvSpPr>
                <p:cNvPr id="15431" name="Rectangle 62"/>
                <p:cNvSpPr>
                  <a:spLocks noChangeArrowheads="1"/>
                </p:cNvSpPr>
                <p:nvPr/>
              </p:nvSpPr>
              <p:spPr bwMode="auto">
                <a:xfrm>
                  <a:off x="0" y="2096"/>
                  <a:ext cx="1267"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23" name="Group 61"/>
                <p:cNvGrpSpPr>
                  <a:grpSpLocks/>
                </p:cNvGrpSpPr>
                <p:nvPr/>
              </p:nvGrpSpPr>
              <p:grpSpPr bwMode="auto">
                <a:xfrm>
                  <a:off x="0" y="2096"/>
                  <a:ext cx="1267" cy="596"/>
                  <a:chOff x="0" y="2096"/>
                  <a:chExt cx="1267" cy="596"/>
                </a:xfrm>
              </p:grpSpPr>
              <p:sp>
                <p:nvSpPr>
                  <p:cNvPr id="15433" name="Rectangle 12"/>
                  <p:cNvSpPr>
                    <a:spLocks noChangeArrowheads="1"/>
                  </p:cNvSpPr>
                  <p:nvPr/>
                </p:nvSpPr>
                <p:spPr bwMode="auto">
                  <a:xfrm>
                    <a:off x="43" y="2096"/>
                    <a:ext cx="1180"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Taxation</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34" name="Rectangle 60"/>
                  <p:cNvSpPr>
                    <a:spLocks noChangeArrowheads="1"/>
                  </p:cNvSpPr>
                  <p:nvPr/>
                </p:nvSpPr>
                <p:spPr bwMode="auto">
                  <a:xfrm>
                    <a:off x="0" y="2096"/>
                    <a:ext cx="1267" cy="596"/>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7" name="Group 67"/>
              <p:cNvGrpSpPr>
                <a:grpSpLocks/>
              </p:cNvGrpSpPr>
              <p:nvPr/>
            </p:nvGrpSpPr>
            <p:grpSpPr bwMode="auto">
              <a:xfrm>
                <a:off x="1267" y="2096"/>
                <a:ext cx="1267" cy="596"/>
                <a:chOff x="1267" y="2096"/>
                <a:chExt cx="1267" cy="596"/>
              </a:xfrm>
            </p:grpSpPr>
            <p:sp>
              <p:nvSpPr>
                <p:cNvPr id="15427" name="Rectangle 66"/>
                <p:cNvSpPr>
                  <a:spLocks noChangeArrowheads="1"/>
                </p:cNvSpPr>
                <p:nvPr/>
              </p:nvSpPr>
              <p:spPr bwMode="auto">
                <a:xfrm>
                  <a:off x="1267" y="2096"/>
                  <a:ext cx="1268"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19" name="Group 65"/>
                <p:cNvGrpSpPr>
                  <a:grpSpLocks/>
                </p:cNvGrpSpPr>
                <p:nvPr/>
              </p:nvGrpSpPr>
              <p:grpSpPr bwMode="auto">
                <a:xfrm>
                  <a:off x="1267" y="2096"/>
                  <a:ext cx="1267" cy="596"/>
                  <a:chOff x="1267" y="2096"/>
                  <a:chExt cx="1267" cy="596"/>
                </a:xfrm>
              </p:grpSpPr>
              <p:sp>
                <p:nvSpPr>
                  <p:cNvPr id="15429" name="Rectangle 13"/>
                  <p:cNvSpPr>
                    <a:spLocks noChangeArrowheads="1"/>
                  </p:cNvSpPr>
                  <p:nvPr/>
                </p:nvSpPr>
                <p:spPr bwMode="auto">
                  <a:xfrm>
                    <a:off x="1310" y="2096"/>
                    <a:ext cx="1181"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Double</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30" name="Rectangle 64"/>
                  <p:cNvSpPr>
                    <a:spLocks noChangeArrowheads="1"/>
                  </p:cNvSpPr>
                  <p:nvPr/>
                </p:nvSpPr>
                <p:spPr bwMode="auto">
                  <a:xfrm>
                    <a:off x="1267" y="2096"/>
                    <a:ext cx="1268" cy="596"/>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8" name="Group 71"/>
              <p:cNvGrpSpPr>
                <a:grpSpLocks/>
              </p:cNvGrpSpPr>
              <p:nvPr/>
            </p:nvGrpSpPr>
            <p:grpSpPr bwMode="auto">
              <a:xfrm>
                <a:off x="2534" y="2096"/>
                <a:ext cx="1267" cy="596"/>
                <a:chOff x="2534" y="2096"/>
                <a:chExt cx="1267" cy="596"/>
              </a:xfrm>
            </p:grpSpPr>
            <p:sp>
              <p:nvSpPr>
                <p:cNvPr id="15423" name="Rectangle 70"/>
                <p:cNvSpPr>
                  <a:spLocks noChangeArrowheads="1"/>
                </p:cNvSpPr>
                <p:nvPr/>
              </p:nvSpPr>
              <p:spPr bwMode="auto">
                <a:xfrm>
                  <a:off x="2534" y="2096"/>
                  <a:ext cx="1267"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15" name="Group 69"/>
                <p:cNvGrpSpPr>
                  <a:grpSpLocks/>
                </p:cNvGrpSpPr>
                <p:nvPr/>
              </p:nvGrpSpPr>
              <p:grpSpPr bwMode="auto">
                <a:xfrm>
                  <a:off x="2534" y="2096"/>
                  <a:ext cx="1267" cy="596"/>
                  <a:chOff x="2534" y="2096"/>
                  <a:chExt cx="1267" cy="596"/>
                </a:xfrm>
              </p:grpSpPr>
              <p:sp>
                <p:nvSpPr>
                  <p:cNvPr id="15425" name="Rectangle 14"/>
                  <p:cNvSpPr>
                    <a:spLocks noChangeArrowheads="1"/>
                  </p:cNvSpPr>
                  <p:nvPr/>
                </p:nvSpPr>
                <p:spPr bwMode="auto">
                  <a:xfrm>
                    <a:off x="2578" y="2096"/>
                    <a:ext cx="1180" cy="596"/>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Partners pay taxes on distributions</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26" name="Rectangle 68"/>
                  <p:cNvSpPr>
                    <a:spLocks noChangeArrowheads="1"/>
                  </p:cNvSpPr>
                  <p:nvPr/>
                </p:nvSpPr>
                <p:spPr bwMode="auto">
                  <a:xfrm>
                    <a:off x="2534" y="2096"/>
                    <a:ext cx="1267" cy="596"/>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69" name="Group 75"/>
              <p:cNvGrpSpPr>
                <a:grpSpLocks/>
              </p:cNvGrpSpPr>
              <p:nvPr/>
            </p:nvGrpSpPr>
            <p:grpSpPr bwMode="auto">
              <a:xfrm>
                <a:off x="0" y="2692"/>
                <a:ext cx="1267" cy="750"/>
                <a:chOff x="0" y="2692"/>
                <a:chExt cx="1267" cy="750"/>
              </a:xfrm>
            </p:grpSpPr>
            <p:sp>
              <p:nvSpPr>
                <p:cNvPr id="15419" name="Rectangle 74"/>
                <p:cNvSpPr>
                  <a:spLocks noChangeArrowheads="1"/>
                </p:cNvSpPr>
                <p:nvPr/>
              </p:nvSpPr>
              <p:spPr bwMode="auto">
                <a:xfrm>
                  <a:off x="0" y="2692"/>
                  <a:ext cx="1267"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11" name="Group 73"/>
                <p:cNvGrpSpPr>
                  <a:grpSpLocks/>
                </p:cNvGrpSpPr>
                <p:nvPr/>
              </p:nvGrpSpPr>
              <p:grpSpPr bwMode="auto">
                <a:xfrm>
                  <a:off x="0" y="2692"/>
                  <a:ext cx="1267" cy="750"/>
                  <a:chOff x="0" y="2692"/>
                  <a:chExt cx="1267" cy="750"/>
                </a:xfrm>
              </p:grpSpPr>
              <p:sp>
                <p:nvSpPr>
                  <p:cNvPr id="15421" name="Rectangle 15"/>
                  <p:cNvSpPr>
                    <a:spLocks noChangeArrowheads="1"/>
                  </p:cNvSpPr>
                  <p:nvPr/>
                </p:nvSpPr>
                <p:spPr bwMode="auto">
                  <a:xfrm>
                    <a:off x="43" y="2692"/>
                    <a:ext cx="1180"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Reinvestment and dividend payout</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22" name="Rectangle 72"/>
                  <p:cNvSpPr>
                    <a:spLocks noChangeArrowheads="1"/>
                  </p:cNvSpPr>
                  <p:nvPr/>
                </p:nvSpPr>
                <p:spPr bwMode="auto">
                  <a:xfrm>
                    <a:off x="0" y="2692"/>
                    <a:ext cx="1267"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0" name="Group 79"/>
              <p:cNvGrpSpPr>
                <a:grpSpLocks/>
              </p:cNvGrpSpPr>
              <p:nvPr/>
            </p:nvGrpSpPr>
            <p:grpSpPr bwMode="auto">
              <a:xfrm>
                <a:off x="1267" y="2692"/>
                <a:ext cx="1267" cy="750"/>
                <a:chOff x="1267" y="2692"/>
                <a:chExt cx="1267" cy="750"/>
              </a:xfrm>
            </p:grpSpPr>
            <p:sp>
              <p:nvSpPr>
                <p:cNvPr id="15415" name="Rectangle 78"/>
                <p:cNvSpPr>
                  <a:spLocks noChangeArrowheads="1"/>
                </p:cNvSpPr>
                <p:nvPr/>
              </p:nvSpPr>
              <p:spPr bwMode="auto">
                <a:xfrm>
                  <a:off x="1267" y="2692"/>
                  <a:ext cx="1268"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07" name="Group 77"/>
                <p:cNvGrpSpPr>
                  <a:grpSpLocks/>
                </p:cNvGrpSpPr>
                <p:nvPr/>
              </p:nvGrpSpPr>
              <p:grpSpPr bwMode="auto">
                <a:xfrm>
                  <a:off x="1267" y="2692"/>
                  <a:ext cx="1267" cy="750"/>
                  <a:chOff x="1267" y="2692"/>
                  <a:chExt cx="1267" cy="750"/>
                </a:xfrm>
              </p:grpSpPr>
              <p:sp>
                <p:nvSpPr>
                  <p:cNvPr id="15417" name="Rectangle 16"/>
                  <p:cNvSpPr>
                    <a:spLocks noChangeArrowheads="1"/>
                  </p:cNvSpPr>
                  <p:nvPr/>
                </p:nvSpPr>
                <p:spPr bwMode="auto">
                  <a:xfrm>
                    <a:off x="1310" y="2692"/>
                    <a:ext cx="1181"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Broad latitude</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18" name="Rectangle 76"/>
                  <p:cNvSpPr>
                    <a:spLocks noChangeArrowheads="1"/>
                  </p:cNvSpPr>
                  <p:nvPr/>
                </p:nvSpPr>
                <p:spPr bwMode="auto">
                  <a:xfrm>
                    <a:off x="1267" y="2692"/>
                    <a:ext cx="1268"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1" name="Group 83"/>
              <p:cNvGrpSpPr>
                <a:grpSpLocks/>
              </p:cNvGrpSpPr>
              <p:nvPr/>
            </p:nvGrpSpPr>
            <p:grpSpPr bwMode="auto">
              <a:xfrm>
                <a:off x="2534" y="2692"/>
                <a:ext cx="1267" cy="750"/>
                <a:chOff x="2534" y="2692"/>
                <a:chExt cx="1267" cy="750"/>
              </a:xfrm>
            </p:grpSpPr>
            <p:sp>
              <p:nvSpPr>
                <p:cNvPr id="15411" name="Rectangle 82"/>
                <p:cNvSpPr>
                  <a:spLocks noChangeArrowheads="1"/>
                </p:cNvSpPr>
                <p:nvPr/>
              </p:nvSpPr>
              <p:spPr bwMode="auto">
                <a:xfrm>
                  <a:off x="2534" y="2692"/>
                  <a:ext cx="1267"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603" name="Group 81"/>
                <p:cNvGrpSpPr>
                  <a:grpSpLocks/>
                </p:cNvGrpSpPr>
                <p:nvPr/>
              </p:nvGrpSpPr>
              <p:grpSpPr bwMode="auto">
                <a:xfrm>
                  <a:off x="2534" y="2692"/>
                  <a:ext cx="1267" cy="750"/>
                  <a:chOff x="2534" y="2692"/>
                  <a:chExt cx="1267" cy="750"/>
                </a:xfrm>
              </p:grpSpPr>
              <p:sp>
                <p:nvSpPr>
                  <p:cNvPr id="15413" name="Rectangle 17"/>
                  <p:cNvSpPr>
                    <a:spLocks noChangeArrowheads="1"/>
                  </p:cNvSpPr>
                  <p:nvPr/>
                </p:nvSpPr>
                <p:spPr bwMode="auto">
                  <a:xfrm>
                    <a:off x="2578" y="2692"/>
                    <a:ext cx="1180" cy="750"/>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All net cash flow is distributed to partners</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14" name="Rectangle 80"/>
                  <p:cNvSpPr>
                    <a:spLocks noChangeArrowheads="1"/>
                  </p:cNvSpPr>
                  <p:nvPr/>
                </p:nvSpPr>
                <p:spPr bwMode="auto">
                  <a:xfrm>
                    <a:off x="2534" y="2692"/>
                    <a:ext cx="1267" cy="75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2" name="Group 87"/>
              <p:cNvGrpSpPr>
                <a:grpSpLocks/>
              </p:cNvGrpSpPr>
              <p:nvPr/>
            </p:nvGrpSpPr>
            <p:grpSpPr bwMode="auto">
              <a:xfrm>
                <a:off x="0" y="3442"/>
                <a:ext cx="1267" cy="1058"/>
                <a:chOff x="0" y="3442"/>
                <a:chExt cx="1267" cy="1058"/>
              </a:xfrm>
            </p:grpSpPr>
            <p:sp>
              <p:nvSpPr>
                <p:cNvPr id="15407" name="Rectangle 86"/>
                <p:cNvSpPr>
                  <a:spLocks noChangeArrowheads="1"/>
                </p:cNvSpPr>
                <p:nvPr/>
              </p:nvSpPr>
              <p:spPr bwMode="auto">
                <a:xfrm>
                  <a:off x="0" y="3442"/>
                  <a:ext cx="1267"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99" name="Group 85"/>
                <p:cNvGrpSpPr>
                  <a:grpSpLocks/>
                </p:cNvGrpSpPr>
                <p:nvPr/>
              </p:nvGrpSpPr>
              <p:grpSpPr bwMode="auto">
                <a:xfrm>
                  <a:off x="0" y="3442"/>
                  <a:ext cx="1267" cy="1058"/>
                  <a:chOff x="0" y="3442"/>
                  <a:chExt cx="1267" cy="1058"/>
                </a:xfrm>
              </p:grpSpPr>
              <p:sp>
                <p:nvSpPr>
                  <p:cNvPr id="15409" name="Rectangle 18"/>
                  <p:cNvSpPr>
                    <a:spLocks noChangeArrowheads="1"/>
                  </p:cNvSpPr>
                  <p:nvPr/>
                </p:nvSpPr>
                <p:spPr bwMode="auto">
                  <a:xfrm>
                    <a:off x="43" y="3442"/>
                    <a:ext cx="1180"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Liability</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10" name="Rectangle 84"/>
                  <p:cNvSpPr>
                    <a:spLocks noChangeArrowheads="1"/>
                  </p:cNvSpPr>
                  <p:nvPr/>
                </p:nvSpPr>
                <p:spPr bwMode="auto">
                  <a:xfrm>
                    <a:off x="0" y="3442"/>
                    <a:ext cx="1267" cy="105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3" name="Group 91"/>
              <p:cNvGrpSpPr>
                <a:grpSpLocks/>
              </p:cNvGrpSpPr>
              <p:nvPr/>
            </p:nvGrpSpPr>
            <p:grpSpPr bwMode="auto">
              <a:xfrm>
                <a:off x="1267" y="3442"/>
                <a:ext cx="1267" cy="1058"/>
                <a:chOff x="1267" y="3442"/>
                <a:chExt cx="1267" cy="1058"/>
              </a:xfrm>
            </p:grpSpPr>
            <p:sp>
              <p:nvSpPr>
                <p:cNvPr id="15403" name="Rectangle 90"/>
                <p:cNvSpPr>
                  <a:spLocks noChangeArrowheads="1"/>
                </p:cNvSpPr>
                <p:nvPr/>
              </p:nvSpPr>
              <p:spPr bwMode="auto">
                <a:xfrm>
                  <a:off x="1267" y="3442"/>
                  <a:ext cx="1268"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95" name="Group 89"/>
                <p:cNvGrpSpPr>
                  <a:grpSpLocks/>
                </p:cNvGrpSpPr>
                <p:nvPr/>
              </p:nvGrpSpPr>
              <p:grpSpPr bwMode="auto">
                <a:xfrm>
                  <a:off x="1267" y="3442"/>
                  <a:ext cx="1267" cy="1058"/>
                  <a:chOff x="1267" y="3442"/>
                  <a:chExt cx="1267" cy="1058"/>
                </a:xfrm>
              </p:grpSpPr>
              <p:sp>
                <p:nvSpPr>
                  <p:cNvPr id="15405" name="Rectangle 19"/>
                  <p:cNvSpPr>
                    <a:spLocks noChangeArrowheads="1"/>
                  </p:cNvSpPr>
                  <p:nvPr/>
                </p:nvSpPr>
                <p:spPr bwMode="auto">
                  <a:xfrm>
                    <a:off x="1310" y="3442"/>
                    <a:ext cx="1181"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Limited liability</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06" name="Rectangle 88"/>
                  <p:cNvSpPr>
                    <a:spLocks noChangeArrowheads="1"/>
                  </p:cNvSpPr>
                  <p:nvPr/>
                </p:nvSpPr>
                <p:spPr bwMode="auto">
                  <a:xfrm>
                    <a:off x="1267" y="3442"/>
                    <a:ext cx="1268" cy="105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4" name="Group 95"/>
              <p:cNvGrpSpPr>
                <a:grpSpLocks/>
              </p:cNvGrpSpPr>
              <p:nvPr/>
            </p:nvGrpSpPr>
            <p:grpSpPr bwMode="auto">
              <a:xfrm>
                <a:off x="2534" y="3442"/>
                <a:ext cx="1267" cy="1058"/>
                <a:chOff x="2534" y="3442"/>
                <a:chExt cx="1267" cy="1058"/>
              </a:xfrm>
            </p:grpSpPr>
            <p:sp>
              <p:nvSpPr>
                <p:cNvPr id="15399" name="Rectangle 94"/>
                <p:cNvSpPr>
                  <a:spLocks noChangeArrowheads="1"/>
                </p:cNvSpPr>
                <p:nvPr/>
              </p:nvSpPr>
              <p:spPr bwMode="auto">
                <a:xfrm>
                  <a:off x="2534" y="3442"/>
                  <a:ext cx="1267"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91" name="Group 93"/>
                <p:cNvGrpSpPr>
                  <a:grpSpLocks/>
                </p:cNvGrpSpPr>
                <p:nvPr/>
              </p:nvGrpSpPr>
              <p:grpSpPr bwMode="auto">
                <a:xfrm>
                  <a:off x="2534" y="3442"/>
                  <a:ext cx="1267" cy="1058"/>
                  <a:chOff x="2534" y="3442"/>
                  <a:chExt cx="1267" cy="1058"/>
                </a:xfrm>
              </p:grpSpPr>
              <p:sp>
                <p:nvSpPr>
                  <p:cNvPr id="15401" name="Rectangle 20"/>
                  <p:cNvSpPr>
                    <a:spLocks noChangeArrowheads="1"/>
                  </p:cNvSpPr>
                  <p:nvPr/>
                </p:nvSpPr>
                <p:spPr bwMode="auto">
                  <a:xfrm>
                    <a:off x="2578" y="3442"/>
                    <a:ext cx="1180" cy="1058"/>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General partners may have unlimited liability; limited partners enjoy limited liability</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402" name="Rectangle 92"/>
                  <p:cNvSpPr>
                    <a:spLocks noChangeArrowheads="1"/>
                  </p:cNvSpPr>
                  <p:nvPr/>
                </p:nvSpPr>
                <p:spPr bwMode="auto">
                  <a:xfrm>
                    <a:off x="2534" y="3442"/>
                    <a:ext cx="1267" cy="105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5" name="Group 99"/>
              <p:cNvGrpSpPr>
                <a:grpSpLocks/>
              </p:cNvGrpSpPr>
              <p:nvPr/>
            </p:nvGrpSpPr>
            <p:grpSpPr bwMode="auto">
              <a:xfrm>
                <a:off x="0" y="4500"/>
                <a:ext cx="1267" cy="442"/>
                <a:chOff x="0" y="4500"/>
                <a:chExt cx="1267" cy="442"/>
              </a:xfrm>
            </p:grpSpPr>
            <p:sp>
              <p:nvSpPr>
                <p:cNvPr id="15395" name="Rectangle 98"/>
                <p:cNvSpPr>
                  <a:spLocks noChangeArrowheads="1"/>
                </p:cNvSpPr>
                <p:nvPr/>
              </p:nvSpPr>
              <p:spPr bwMode="auto">
                <a:xfrm>
                  <a:off x="0" y="4500"/>
                  <a:ext cx="1267"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87" name="Group 97"/>
                <p:cNvGrpSpPr>
                  <a:grpSpLocks/>
                </p:cNvGrpSpPr>
                <p:nvPr/>
              </p:nvGrpSpPr>
              <p:grpSpPr bwMode="auto">
                <a:xfrm>
                  <a:off x="0" y="4500"/>
                  <a:ext cx="1267" cy="442"/>
                  <a:chOff x="0" y="4500"/>
                  <a:chExt cx="1267" cy="442"/>
                </a:xfrm>
              </p:grpSpPr>
              <p:sp>
                <p:nvSpPr>
                  <p:cNvPr id="15397" name="Rectangle 21"/>
                  <p:cNvSpPr>
                    <a:spLocks noChangeArrowheads="1"/>
                  </p:cNvSpPr>
                  <p:nvPr/>
                </p:nvSpPr>
                <p:spPr bwMode="auto">
                  <a:xfrm>
                    <a:off x="43" y="4500"/>
                    <a:ext cx="1180"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b="1">
                        <a:solidFill>
                          <a:srgbClr val="000000"/>
                        </a:solidFill>
                        <a:cs typeface="Times New Roman" charset="0"/>
                      </a:rPr>
                      <a:t>Continuity </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398" name="Rectangle 96"/>
                  <p:cNvSpPr>
                    <a:spLocks noChangeArrowheads="1"/>
                  </p:cNvSpPr>
                  <p:nvPr/>
                </p:nvSpPr>
                <p:spPr bwMode="auto">
                  <a:xfrm>
                    <a:off x="0" y="4500"/>
                    <a:ext cx="1267"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6" name="Group 103"/>
              <p:cNvGrpSpPr>
                <a:grpSpLocks/>
              </p:cNvGrpSpPr>
              <p:nvPr/>
            </p:nvGrpSpPr>
            <p:grpSpPr bwMode="auto">
              <a:xfrm>
                <a:off x="1267" y="4500"/>
                <a:ext cx="1267" cy="442"/>
                <a:chOff x="1267" y="4500"/>
                <a:chExt cx="1267" cy="442"/>
              </a:xfrm>
            </p:grpSpPr>
            <p:sp>
              <p:nvSpPr>
                <p:cNvPr id="15391" name="Rectangle 102"/>
                <p:cNvSpPr>
                  <a:spLocks noChangeArrowheads="1"/>
                </p:cNvSpPr>
                <p:nvPr/>
              </p:nvSpPr>
              <p:spPr bwMode="auto">
                <a:xfrm>
                  <a:off x="1267" y="4500"/>
                  <a:ext cx="1268"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83" name="Group 101"/>
                <p:cNvGrpSpPr>
                  <a:grpSpLocks/>
                </p:cNvGrpSpPr>
                <p:nvPr/>
              </p:nvGrpSpPr>
              <p:grpSpPr bwMode="auto">
                <a:xfrm>
                  <a:off x="1267" y="4500"/>
                  <a:ext cx="1267" cy="442"/>
                  <a:chOff x="1267" y="4500"/>
                  <a:chExt cx="1267" cy="442"/>
                </a:xfrm>
              </p:grpSpPr>
              <p:sp>
                <p:nvSpPr>
                  <p:cNvPr id="15393" name="Rectangle 22"/>
                  <p:cNvSpPr>
                    <a:spLocks noChangeArrowheads="1"/>
                  </p:cNvSpPr>
                  <p:nvPr/>
                </p:nvSpPr>
                <p:spPr bwMode="auto">
                  <a:xfrm>
                    <a:off x="1310" y="4500"/>
                    <a:ext cx="1181"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Perpetual life</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394" name="Rectangle 100"/>
                  <p:cNvSpPr>
                    <a:spLocks noChangeArrowheads="1"/>
                  </p:cNvSpPr>
                  <p:nvPr/>
                </p:nvSpPr>
                <p:spPr bwMode="auto">
                  <a:xfrm>
                    <a:off x="1267" y="4500"/>
                    <a:ext cx="1268"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nvGrpSpPr>
              <p:cNvPr id="23577" name="Group 107"/>
              <p:cNvGrpSpPr>
                <a:grpSpLocks/>
              </p:cNvGrpSpPr>
              <p:nvPr/>
            </p:nvGrpSpPr>
            <p:grpSpPr bwMode="auto">
              <a:xfrm>
                <a:off x="2534" y="4500"/>
                <a:ext cx="1267" cy="442"/>
                <a:chOff x="2534" y="4500"/>
                <a:chExt cx="1267" cy="442"/>
              </a:xfrm>
            </p:grpSpPr>
            <p:sp>
              <p:nvSpPr>
                <p:cNvPr id="15387" name="Rectangle 106"/>
                <p:cNvSpPr>
                  <a:spLocks noChangeArrowheads="1"/>
                </p:cNvSpPr>
                <p:nvPr/>
              </p:nvSpPr>
              <p:spPr bwMode="auto">
                <a:xfrm>
                  <a:off x="2534" y="4500"/>
                  <a:ext cx="1267"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579" name="Group 105"/>
                <p:cNvGrpSpPr>
                  <a:grpSpLocks/>
                </p:cNvGrpSpPr>
                <p:nvPr/>
              </p:nvGrpSpPr>
              <p:grpSpPr bwMode="auto">
                <a:xfrm>
                  <a:off x="2534" y="4500"/>
                  <a:ext cx="1267" cy="442"/>
                  <a:chOff x="2534" y="4500"/>
                  <a:chExt cx="1267" cy="442"/>
                </a:xfrm>
              </p:grpSpPr>
              <p:sp>
                <p:nvSpPr>
                  <p:cNvPr id="15389" name="Rectangle 23"/>
                  <p:cNvSpPr>
                    <a:spLocks noChangeArrowheads="1"/>
                  </p:cNvSpPr>
                  <p:nvPr/>
                </p:nvSpPr>
                <p:spPr bwMode="auto">
                  <a:xfrm>
                    <a:off x="2578" y="4500"/>
                    <a:ext cx="1180" cy="442"/>
                  </a:xfrm>
                  <a:prstGeom prst="rect">
                    <a:avLst/>
                  </a:prstGeom>
                  <a:solidFill>
                    <a:srgbClr val="FFFFE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sz="1600">
                        <a:solidFill>
                          <a:srgbClr val="000000"/>
                        </a:solidFill>
                        <a:cs typeface="Times New Roman" charset="0"/>
                      </a:rPr>
                      <a:t>Limited life</a:t>
                    </a:r>
                    <a:endParaRPr lang="en-US" sz="1200">
                      <a:solidFill>
                        <a:srgbClr val="000000"/>
                      </a:solidFill>
                      <a:cs typeface="Times New Roman" charset="0"/>
                    </a:endParaRPr>
                  </a:p>
                  <a:p>
                    <a:pPr>
                      <a:defRPr/>
                    </a:pPr>
                    <a:endParaRPr lang="en-US" sz="2400">
                      <a:solidFill>
                        <a:srgbClr val="000000"/>
                      </a:solidFill>
                      <a:cs typeface="+mn-cs"/>
                    </a:endParaRPr>
                  </a:p>
                </p:txBody>
              </p:sp>
              <p:sp>
                <p:nvSpPr>
                  <p:cNvPr id="15390" name="Rectangle 104"/>
                  <p:cNvSpPr>
                    <a:spLocks noChangeArrowheads="1"/>
                  </p:cNvSpPr>
                  <p:nvPr/>
                </p:nvSpPr>
                <p:spPr bwMode="auto">
                  <a:xfrm>
                    <a:off x="2534" y="4500"/>
                    <a:ext cx="1267" cy="44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grpSp>
        <p:sp>
          <p:nvSpPr>
            <p:cNvPr id="15365" name="Rectangle 109"/>
            <p:cNvSpPr>
              <a:spLocks noChangeArrowheads="1"/>
            </p:cNvSpPr>
            <p:nvPr/>
          </p:nvSpPr>
          <p:spPr bwMode="auto">
            <a:xfrm>
              <a:off x="-3" y="-3"/>
              <a:ext cx="3807" cy="4948"/>
            </a:xfrm>
            <a:prstGeom prst="rect">
              <a:avLst/>
            </a:prstGeom>
            <a:noFill/>
            <a:ln w="9525"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3" name="AutoShape 9"/>
          <p:cNvSpPr>
            <a:spLocks noChangeArrowheads="1"/>
          </p:cNvSpPr>
          <p:nvPr/>
        </p:nvSpPr>
        <p:spPr bwMode="auto">
          <a:xfrm>
            <a:off x="2743200" y="3048000"/>
            <a:ext cx="1752600" cy="1447800"/>
          </a:xfrm>
          <a:prstGeom prst="rightArrow">
            <a:avLst>
              <a:gd name="adj1" fmla="val 46667"/>
              <a:gd name="adj2" fmla="val 20428"/>
            </a:avLst>
          </a:prstGeom>
          <a:solidFill>
            <a:srgbClr val="097113"/>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lnSpc>
                <a:spcPct val="70000"/>
              </a:lnSpc>
              <a:defRPr/>
            </a:pPr>
            <a:r>
              <a:rPr lang="en-US">
                <a:solidFill>
                  <a:schemeClr val="bg1"/>
                </a:solidFill>
                <a:latin typeface="Arial" charset="0"/>
                <a:cs typeface="+mn-cs"/>
              </a:rPr>
              <a:t>Cash flow</a:t>
            </a:r>
            <a:br>
              <a:rPr lang="en-US">
                <a:solidFill>
                  <a:schemeClr val="bg1"/>
                </a:solidFill>
                <a:latin typeface="Arial" charset="0"/>
                <a:cs typeface="+mn-cs"/>
              </a:rPr>
            </a:br>
            <a:r>
              <a:rPr lang="en-US">
                <a:solidFill>
                  <a:schemeClr val="bg1"/>
                </a:solidFill>
                <a:latin typeface="Arial" charset="0"/>
                <a:cs typeface="+mn-cs"/>
              </a:rPr>
              <a:t>from firm </a:t>
            </a:r>
            <a:r>
              <a:rPr lang="en-US" i="1">
                <a:solidFill>
                  <a:schemeClr val="bg1"/>
                </a:solidFill>
                <a:latin typeface="Arial" charset="0"/>
                <a:cs typeface="+mn-cs"/>
              </a:rPr>
              <a:t>(C)</a:t>
            </a:r>
            <a:endParaRPr lang="en-US">
              <a:solidFill>
                <a:schemeClr val="bg1"/>
              </a:solidFill>
              <a:latin typeface="Arial" charset="0"/>
              <a:cs typeface="+mn-cs"/>
            </a:endParaRPr>
          </a:p>
        </p:txBody>
      </p:sp>
      <p:sp>
        <p:nvSpPr>
          <p:cNvPr id="31746" name="Rectangle 2"/>
          <p:cNvSpPr>
            <a:spLocks noChangeArrowheads="1"/>
          </p:cNvSpPr>
          <p:nvPr/>
        </p:nvSpPr>
        <p:spPr bwMode="auto">
          <a:xfrm>
            <a:off x="4495800" y="2743200"/>
            <a:ext cx="361950" cy="838200"/>
          </a:xfrm>
          <a:prstGeom prst="rect">
            <a:avLst/>
          </a:prstGeom>
          <a:solidFill>
            <a:srgbClr val="097113"/>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388" name="Rectangle 3"/>
          <p:cNvSpPr>
            <a:spLocks noGrp="1" noChangeArrowheads="1"/>
          </p:cNvSpPr>
          <p:nvPr>
            <p:ph type="title"/>
          </p:nvPr>
        </p:nvSpPr>
        <p:spPr>
          <a:xfrm>
            <a:off x="533400" y="0"/>
            <a:ext cx="8316913" cy="1206500"/>
          </a:xfrm>
        </p:spPr>
        <p:txBody>
          <a:bodyPr/>
          <a:lstStyle/>
          <a:p>
            <a:pPr eaLnBrk="1" hangingPunct="1">
              <a:defRPr/>
            </a:pPr>
            <a:r>
              <a:rPr lang="en-US">
                <a:latin typeface="Times New Roman" charset="0"/>
                <a:cs typeface="+mj-cs"/>
              </a:rPr>
              <a:t>1.3 The Importance of Cash Flow</a:t>
            </a:r>
          </a:p>
        </p:txBody>
      </p:sp>
      <p:sp>
        <p:nvSpPr>
          <p:cNvPr id="31749" name="AutoShape 5"/>
          <p:cNvSpPr>
            <a:spLocks noChangeArrowheads="1"/>
          </p:cNvSpPr>
          <p:nvPr/>
        </p:nvSpPr>
        <p:spPr bwMode="auto">
          <a:xfrm rot="-5400000">
            <a:off x="4000500" y="4381500"/>
            <a:ext cx="1371600" cy="685800"/>
          </a:xfrm>
          <a:prstGeom prst="leftArrow">
            <a:avLst>
              <a:gd name="adj1" fmla="val 55426"/>
              <a:gd name="adj2" fmla="val 35454"/>
            </a:avLst>
          </a:prstGeom>
          <a:solidFill>
            <a:srgbClr val="097113"/>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a:solidFill>
                  <a:schemeClr val="bg1"/>
                </a:solidFill>
                <a:latin typeface="Arial" charset="0"/>
                <a:cs typeface="+mn-cs"/>
              </a:rPr>
              <a:t>Taxes </a:t>
            </a:r>
            <a:r>
              <a:rPr lang="en-US" i="1">
                <a:solidFill>
                  <a:schemeClr val="bg1"/>
                </a:solidFill>
                <a:latin typeface="Arial" charset="0"/>
                <a:cs typeface="+mn-cs"/>
              </a:rPr>
              <a:t>(D)</a:t>
            </a:r>
          </a:p>
        </p:txBody>
      </p:sp>
      <p:grpSp>
        <p:nvGrpSpPr>
          <p:cNvPr id="31765" name="Group 21"/>
          <p:cNvGrpSpPr>
            <a:grpSpLocks/>
          </p:cNvGrpSpPr>
          <p:nvPr/>
        </p:nvGrpSpPr>
        <p:grpSpPr bwMode="auto">
          <a:xfrm>
            <a:off x="3429000" y="5410200"/>
            <a:ext cx="2514600" cy="990600"/>
            <a:chOff x="2460" y="3408"/>
            <a:chExt cx="1584" cy="624"/>
          </a:xfrm>
        </p:grpSpPr>
        <p:sp>
          <p:nvSpPr>
            <p:cNvPr id="16406" name="AutoShape 4"/>
            <p:cNvSpPr>
              <a:spLocks noChangeArrowheads="1"/>
            </p:cNvSpPr>
            <p:nvPr/>
          </p:nvSpPr>
          <p:spPr bwMode="auto">
            <a:xfrm flipH="1" flipV="1">
              <a:off x="2460" y="3408"/>
              <a:ext cx="1584" cy="624"/>
            </a:xfrm>
            <a:prstGeom prst="cube">
              <a:avLst>
                <a:gd name="adj" fmla="val 21954"/>
              </a:avLst>
            </a:prstGeom>
            <a:solidFill>
              <a:srgbClr val="000000"/>
            </a:solidFill>
            <a:ln w="12700">
              <a:solidFill>
                <a:schemeClr val="accent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a:defRPr/>
              </a:pPr>
              <a:endParaRPr lang="en-US" sz="2400">
                <a:solidFill>
                  <a:schemeClr val="bg2"/>
                </a:solidFill>
                <a:latin typeface="Arial" charset="0"/>
                <a:cs typeface="+mn-cs"/>
              </a:endParaRPr>
            </a:p>
          </p:txBody>
        </p:sp>
        <p:sp>
          <p:nvSpPr>
            <p:cNvPr id="16407" name="Text Box 11"/>
            <p:cNvSpPr txBox="1">
              <a:spLocks noChangeArrowheads="1"/>
            </p:cNvSpPr>
            <p:nvPr/>
          </p:nvSpPr>
          <p:spPr bwMode="auto">
            <a:xfrm>
              <a:off x="2755" y="3595"/>
              <a:ext cx="995" cy="250"/>
            </a:xfrm>
            <a:prstGeom prst="rect">
              <a:avLst/>
            </a:prstGeom>
            <a:noFill/>
            <a:ln>
              <a:noFill/>
            </a:ln>
            <a:effectLst/>
            <a:extLst>
              <a:ext uri="{909E8E84-426E-40dd-AFC4-6F175D3DCCD1}">
                <a14:hiddenFill xmlns:a14="http://schemas.microsoft.com/office/drawing/2010/main">
                  <a:solidFill>
                    <a:srgbClr val="C6DAF4"/>
                  </a:solidFill>
                </a14:hiddenFill>
              </a:ex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defRPr/>
              </a:pPr>
              <a:r>
                <a:rPr lang="en-US" sz="2000" smtClean="0">
                  <a:latin typeface="Arial" charset="0"/>
                  <a:cs typeface="+mn-cs"/>
                </a:rPr>
                <a:t>Government</a:t>
              </a:r>
            </a:p>
          </p:txBody>
        </p:sp>
      </p:grpSp>
      <p:sp>
        <p:nvSpPr>
          <p:cNvPr id="31757" name="AutoShape 13"/>
          <p:cNvSpPr>
            <a:spLocks noChangeArrowheads="1"/>
          </p:cNvSpPr>
          <p:nvPr/>
        </p:nvSpPr>
        <p:spPr bwMode="auto">
          <a:xfrm>
            <a:off x="2819400" y="2362200"/>
            <a:ext cx="2038350" cy="914400"/>
          </a:xfrm>
          <a:prstGeom prst="leftArrow">
            <a:avLst>
              <a:gd name="adj1" fmla="val 54167"/>
              <a:gd name="adj2" fmla="val 47143"/>
            </a:avLst>
          </a:prstGeom>
          <a:solidFill>
            <a:srgbClr val="097113"/>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70000"/>
              </a:lnSpc>
              <a:defRPr/>
            </a:pPr>
            <a:r>
              <a:rPr lang="en-US">
                <a:solidFill>
                  <a:schemeClr val="bg1"/>
                </a:solidFill>
                <a:latin typeface="Arial" charset="0"/>
                <a:cs typeface="+mn-cs"/>
              </a:rPr>
              <a:t>Retained </a:t>
            </a:r>
            <a:br>
              <a:rPr lang="en-US">
                <a:solidFill>
                  <a:schemeClr val="bg1"/>
                </a:solidFill>
                <a:latin typeface="Arial" charset="0"/>
                <a:cs typeface="+mn-cs"/>
              </a:rPr>
            </a:br>
            <a:r>
              <a:rPr lang="en-US">
                <a:solidFill>
                  <a:schemeClr val="bg1"/>
                </a:solidFill>
                <a:latin typeface="Arial" charset="0"/>
                <a:cs typeface="+mn-cs"/>
              </a:rPr>
              <a:t>cash flows </a:t>
            </a:r>
            <a:r>
              <a:rPr lang="en-US" i="1">
                <a:solidFill>
                  <a:schemeClr val="bg1"/>
                </a:solidFill>
                <a:latin typeface="Arial" charset="0"/>
                <a:cs typeface="+mn-cs"/>
              </a:rPr>
              <a:t>(F)</a:t>
            </a:r>
            <a:endParaRPr lang="en-US">
              <a:solidFill>
                <a:schemeClr val="bg1"/>
              </a:solidFill>
              <a:latin typeface="Arial" charset="0"/>
              <a:cs typeface="+mn-cs"/>
            </a:endParaRPr>
          </a:p>
        </p:txBody>
      </p:sp>
      <p:sp>
        <p:nvSpPr>
          <p:cNvPr id="31759" name="Text Box 15"/>
          <p:cNvSpPr txBox="1">
            <a:spLocks noChangeArrowheads="1"/>
          </p:cNvSpPr>
          <p:nvPr/>
        </p:nvSpPr>
        <p:spPr bwMode="auto">
          <a:xfrm>
            <a:off x="1358900" y="2374900"/>
            <a:ext cx="1085850" cy="915988"/>
          </a:xfrm>
          <a:prstGeom prst="rect">
            <a:avLst/>
          </a:prstGeom>
          <a:solidFill>
            <a:schemeClr val="accent1"/>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defRPr/>
            </a:pPr>
            <a:r>
              <a:rPr lang="en-US" smtClean="0">
                <a:solidFill>
                  <a:schemeClr val="bg2"/>
                </a:solidFill>
                <a:latin typeface="Arial" charset="0"/>
                <a:cs typeface="+mn-cs"/>
              </a:rPr>
              <a:t>Invests</a:t>
            </a:r>
            <a:br>
              <a:rPr lang="en-US" smtClean="0">
                <a:solidFill>
                  <a:schemeClr val="bg2"/>
                </a:solidFill>
                <a:latin typeface="Arial" charset="0"/>
                <a:cs typeface="+mn-cs"/>
              </a:rPr>
            </a:br>
            <a:r>
              <a:rPr lang="en-US" smtClean="0">
                <a:solidFill>
                  <a:schemeClr val="bg2"/>
                </a:solidFill>
                <a:latin typeface="Arial" charset="0"/>
                <a:cs typeface="+mn-cs"/>
              </a:rPr>
              <a:t>in assets</a:t>
            </a:r>
            <a:br>
              <a:rPr lang="en-US" smtClean="0">
                <a:solidFill>
                  <a:schemeClr val="bg2"/>
                </a:solidFill>
                <a:latin typeface="Arial" charset="0"/>
                <a:cs typeface="+mn-cs"/>
              </a:rPr>
            </a:br>
            <a:r>
              <a:rPr lang="en-US" i="1" smtClean="0">
                <a:solidFill>
                  <a:schemeClr val="bg2"/>
                </a:solidFill>
                <a:latin typeface="Arial" charset="0"/>
                <a:cs typeface="+mn-cs"/>
              </a:rPr>
              <a:t>(B)</a:t>
            </a:r>
            <a:endParaRPr lang="en-US" smtClean="0">
              <a:solidFill>
                <a:schemeClr val="bg2"/>
              </a:solidFill>
              <a:latin typeface="Arial" charset="0"/>
              <a:cs typeface="+mn-cs"/>
            </a:endParaRPr>
          </a:p>
        </p:txBody>
      </p:sp>
      <p:sp>
        <p:nvSpPr>
          <p:cNvPr id="31760" name="AutoShape 16"/>
          <p:cNvSpPr>
            <a:spLocks noChangeArrowheads="1"/>
          </p:cNvSpPr>
          <p:nvPr/>
        </p:nvSpPr>
        <p:spPr bwMode="auto">
          <a:xfrm>
            <a:off x="4495800" y="3048000"/>
            <a:ext cx="2038350" cy="1447800"/>
          </a:xfrm>
          <a:prstGeom prst="rightArrow">
            <a:avLst>
              <a:gd name="adj1" fmla="val 46667"/>
              <a:gd name="adj2" fmla="val 23758"/>
            </a:avLst>
          </a:prstGeom>
          <a:solidFill>
            <a:srgbClr val="097113"/>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75000"/>
              </a:lnSpc>
              <a:defRPr/>
            </a:pPr>
            <a:r>
              <a:rPr lang="en-US">
                <a:solidFill>
                  <a:schemeClr val="bg1"/>
                </a:solidFill>
                <a:latin typeface="Arial" charset="0"/>
                <a:cs typeface="+mn-cs"/>
              </a:rPr>
              <a:t>Dividends and</a:t>
            </a:r>
            <a:br>
              <a:rPr lang="en-US">
                <a:solidFill>
                  <a:schemeClr val="bg1"/>
                </a:solidFill>
                <a:latin typeface="Arial" charset="0"/>
                <a:cs typeface="+mn-cs"/>
              </a:rPr>
            </a:br>
            <a:r>
              <a:rPr lang="en-US">
                <a:solidFill>
                  <a:schemeClr val="bg1"/>
                </a:solidFill>
                <a:latin typeface="Arial" charset="0"/>
                <a:cs typeface="+mn-cs"/>
              </a:rPr>
              <a:t>debt payments </a:t>
            </a:r>
            <a:r>
              <a:rPr lang="en-US" i="1">
                <a:solidFill>
                  <a:schemeClr val="bg1"/>
                </a:solidFill>
                <a:latin typeface="Arial" charset="0"/>
                <a:cs typeface="+mn-cs"/>
              </a:rPr>
              <a:t>(E)</a:t>
            </a:r>
          </a:p>
        </p:txBody>
      </p:sp>
      <p:sp>
        <p:nvSpPr>
          <p:cNvPr id="31762" name="Rectangle 18"/>
          <p:cNvSpPr>
            <a:spLocks noChangeArrowheads="1"/>
          </p:cNvSpPr>
          <p:nvPr/>
        </p:nvSpPr>
        <p:spPr bwMode="auto">
          <a:xfrm>
            <a:off x="1066800" y="3429000"/>
            <a:ext cx="1670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solidFill>
                  <a:schemeClr val="bg2"/>
                </a:solidFill>
                <a:latin typeface="Arial" charset="0"/>
                <a:cs typeface="+mn-cs"/>
              </a:rPr>
              <a:t>Current assets</a:t>
            </a:r>
            <a:br>
              <a:rPr lang="en-US">
                <a:solidFill>
                  <a:schemeClr val="bg2"/>
                </a:solidFill>
                <a:latin typeface="Arial" charset="0"/>
                <a:cs typeface="+mn-cs"/>
              </a:rPr>
            </a:br>
            <a:r>
              <a:rPr lang="en-US">
                <a:solidFill>
                  <a:schemeClr val="bg2"/>
                </a:solidFill>
                <a:latin typeface="Arial" charset="0"/>
                <a:cs typeface="+mn-cs"/>
              </a:rPr>
              <a:t>Fixed assets</a:t>
            </a:r>
          </a:p>
        </p:txBody>
      </p:sp>
      <p:sp>
        <p:nvSpPr>
          <p:cNvPr id="31763" name="Rectangle 19"/>
          <p:cNvSpPr>
            <a:spLocks noChangeArrowheads="1"/>
          </p:cNvSpPr>
          <p:nvPr/>
        </p:nvSpPr>
        <p:spPr bwMode="auto">
          <a:xfrm>
            <a:off x="6858000" y="3124200"/>
            <a:ext cx="1905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chemeClr val="bg2"/>
                </a:solidFill>
                <a:latin typeface="Arial" charset="0"/>
                <a:cs typeface="+mn-cs"/>
              </a:rPr>
              <a:t>Short-term debt</a:t>
            </a:r>
          </a:p>
          <a:p>
            <a:pPr>
              <a:spcBef>
                <a:spcPct val="50000"/>
              </a:spcBef>
              <a:defRPr/>
            </a:pPr>
            <a:r>
              <a:rPr lang="en-US">
                <a:solidFill>
                  <a:schemeClr val="bg2"/>
                </a:solidFill>
                <a:latin typeface="Arial" charset="0"/>
                <a:cs typeface="+mn-cs"/>
              </a:rPr>
              <a:t>Long-term debt</a:t>
            </a:r>
          </a:p>
          <a:p>
            <a:pPr>
              <a:spcBef>
                <a:spcPct val="50000"/>
              </a:spcBef>
              <a:defRPr/>
            </a:pPr>
            <a:r>
              <a:rPr lang="en-US">
                <a:solidFill>
                  <a:schemeClr val="bg2"/>
                </a:solidFill>
                <a:latin typeface="Arial" charset="0"/>
                <a:cs typeface="+mn-cs"/>
              </a:rPr>
              <a:t>Equity shares</a:t>
            </a:r>
          </a:p>
        </p:txBody>
      </p:sp>
      <p:sp>
        <p:nvSpPr>
          <p:cNvPr id="31766" name="Rectangle 22"/>
          <p:cNvSpPr>
            <a:spLocks noChangeArrowheads="1"/>
          </p:cNvSpPr>
          <p:nvPr/>
        </p:nvSpPr>
        <p:spPr bwMode="auto">
          <a:xfrm>
            <a:off x="533400" y="5257800"/>
            <a:ext cx="289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20000"/>
              </a:spcBef>
              <a:buClr>
                <a:srgbClr val="000000"/>
              </a:buClr>
              <a:defRPr/>
            </a:pPr>
            <a:r>
              <a:rPr lang="en-US" sz="2400">
                <a:solidFill>
                  <a:srgbClr val="644A1A"/>
                </a:solidFill>
                <a:cs typeface="+mn-cs"/>
              </a:rPr>
              <a:t>Ultimately, the firm must be a </a:t>
            </a:r>
            <a:r>
              <a:rPr lang="en-US" sz="2400" i="1">
                <a:solidFill>
                  <a:srgbClr val="644A1A"/>
                </a:solidFill>
                <a:cs typeface="+mn-cs"/>
              </a:rPr>
              <a:t>cash generating activity.</a:t>
            </a:r>
          </a:p>
        </p:txBody>
      </p:sp>
      <p:sp>
        <p:nvSpPr>
          <p:cNvPr id="31767" name="Rectangle 23"/>
          <p:cNvSpPr>
            <a:spLocks noChangeArrowheads="1"/>
          </p:cNvSpPr>
          <p:nvPr/>
        </p:nvSpPr>
        <p:spPr bwMode="auto">
          <a:xfrm>
            <a:off x="5943600" y="5105400"/>
            <a:ext cx="2895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20000"/>
              </a:spcBef>
              <a:buClr>
                <a:srgbClr val="000000"/>
              </a:buClr>
              <a:defRPr/>
            </a:pPr>
            <a:r>
              <a:rPr lang="en-US" sz="2400">
                <a:solidFill>
                  <a:srgbClr val="644A1A"/>
                </a:solidFill>
                <a:cs typeface="+mn-cs"/>
              </a:rPr>
              <a:t>The cash flows from the firm must exceed the cash flows from the financial markets</a:t>
            </a:r>
            <a:r>
              <a:rPr lang="en-US" sz="2400" i="1">
                <a:solidFill>
                  <a:srgbClr val="644A1A"/>
                </a:solidFill>
                <a:cs typeface="+mn-cs"/>
              </a:rPr>
              <a:t>.</a:t>
            </a:r>
          </a:p>
        </p:txBody>
      </p:sp>
      <p:sp>
        <p:nvSpPr>
          <p:cNvPr id="16398" name="Rectangle 24"/>
          <p:cNvSpPr>
            <a:spLocks noChangeArrowheads="1"/>
          </p:cNvSpPr>
          <p:nvPr/>
        </p:nvSpPr>
        <p:spPr bwMode="auto">
          <a:xfrm>
            <a:off x="381000" y="1676400"/>
            <a:ext cx="8534400" cy="152400"/>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1761" name="Group 17"/>
          <p:cNvGrpSpPr>
            <a:grpSpLocks/>
          </p:cNvGrpSpPr>
          <p:nvPr/>
        </p:nvGrpSpPr>
        <p:grpSpPr bwMode="auto">
          <a:xfrm>
            <a:off x="685800" y="1371600"/>
            <a:ext cx="2133600" cy="3657600"/>
            <a:chOff x="720" y="864"/>
            <a:chExt cx="1344" cy="2304"/>
          </a:xfrm>
        </p:grpSpPr>
        <p:sp>
          <p:nvSpPr>
            <p:cNvPr id="16404" name="AutoShape 7"/>
            <p:cNvSpPr>
              <a:spLocks noChangeArrowheads="1"/>
            </p:cNvSpPr>
            <p:nvPr/>
          </p:nvSpPr>
          <p:spPr bwMode="auto">
            <a:xfrm flipH="1" flipV="1">
              <a:off x="720" y="864"/>
              <a:ext cx="1344" cy="2304"/>
            </a:xfrm>
            <a:prstGeom prst="cube">
              <a:avLst>
                <a:gd name="adj" fmla="val 12194"/>
              </a:avLst>
            </a:prstGeom>
            <a:solidFill>
              <a:schemeClr val="accent1"/>
            </a:solidFill>
            <a:ln w="12700">
              <a:solidFill>
                <a:schemeClr val="accent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a:defRPr/>
              </a:pPr>
              <a:endParaRPr lang="en-US" sz="2400">
                <a:solidFill>
                  <a:schemeClr val="bg2"/>
                </a:solidFill>
                <a:latin typeface="Arial" charset="0"/>
                <a:cs typeface="+mn-cs"/>
              </a:endParaRPr>
            </a:p>
          </p:txBody>
        </p:sp>
        <p:sp>
          <p:nvSpPr>
            <p:cNvPr id="16405" name="Text Box 8"/>
            <p:cNvSpPr txBox="1">
              <a:spLocks noChangeArrowheads="1"/>
            </p:cNvSpPr>
            <p:nvPr/>
          </p:nvSpPr>
          <p:spPr bwMode="auto">
            <a:xfrm>
              <a:off x="1232" y="1040"/>
              <a:ext cx="436" cy="250"/>
            </a:xfrm>
            <a:prstGeom prst="rect">
              <a:avLst/>
            </a:prstGeom>
            <a:solidFill>
              <a:schemeClr val="accent1"/>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defRPr/>
              </a:pPr>
              <a:r>
                <a:rPr lang="en-US" sz="2000" smtClean="0">
                  <a:solidFill>
                    <a:schemeClr val="bg2"/>
                  </a:solidFill>
                  <a:latin typeface="Arial" charset="0"/>
                  <a:cs typeface="+mn-cs"/>
                </a:rPr>
                <a:t>Firm</a:t>
              </a:r>
            </a:p>
          </p:txBody>
        </p:sp>
      </p:grpSp>
      <p:sp>
        <p:nvSpPr>
          <p:cNvPr id="31756" name="AutoShape 12"/>
          <p:cNvSpPr>
            <a:spLocks noChangeArrowheads="1"/>
          </p:cNvSpPr>
          <p:nvPr/>
        </p:nvSpPr>
        <p:spPr bwMode="auto">
          <a:xfrm>
            <a:off x="2819400" y="1447800"/>
            <a:ext cx="3733800" cy="914400"/>
          </a:xfrm>
          <a:prstGeom prst="leftArrow">
            <a:avLst>
              <a:gd name="adj1" fmla="val 50000"/>
              <a:gd name="adj2" fmla="val 53594"/>
            </a:avLst>
          </a:prstGeom>
          <a:solidFill>
            <a:srgbClr val="097113"/>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a:solidFill>
                  <a:schemeClr val="bg1"/>
                </a:solidFill>
                <a:latin typeface="Arial" charset="0"/>
                <a:cs typeface="+mn-cs"/>
              </a:rPr>
              <a:t>Firm issues securities </a:t>
            </a:r>
            <a:r>
              <a:rPr lang="en-US" i="1">
                <a:solidFill>
                  <a:schemeClr val="bg1"/>
                </a:solidFill>
                <a:latin typeface="Arial" charset="0"/>
                <a:cs typeface="+mn-cs"/>
              </a:rPr>
              <a:t>(A)</a:t>
            </a:r>
            <a:endParaRPr lang="en-US">
              <a:solidFill>
                <a:schemeClr val="bg1"/>
              </a:solidFill>
              <a:latin typeface="Arial" charset="0"/>
              <a:cs typeface="+mn-cs"/>
            </a:endParaRPr>
          </a:p>
        </p:txBody>
      </p:sp>
      <p:grpSp>
        <p:nvGrpSpPr>
          <p:cNvPr id="31764" name="Group 20"/>
          <p:cNvGrpSpPr>
            <a:grpSpLocks/>
          </p:cNvGrpSpPr>
          <p:nvPr/>
        </p:nvGrpSpPr>
        <p:grpSpPr bwMode="auto">
          <a:xfrm>
            <a:off x="6553200" y="1371600"/>
            <a:ext cx="2133600" cy="3657600"/>
            <a:chOff x="4320" y="1008"/>
            <a:chExt cx="1344" cy="2304"/>
          </a:xfrm>
        </p:grpSpPr>
        <p:sp>
          <p:nvSpPr>
            <p:cNvPr id="16402" name="AutoShape 6"/>
            <p:cNvSpPr>
              <a:spLocks noChangeArrowheads="1"/>
            </p:cNvSpPr>
            <p:nvPr/>
          </p:nvSpPr>
          <p:spPr bwMode="auto">
            <a:xfrm flipH="1" flipV="1">
              <a:off x="4320" y="1008"/>
              <a:ext cx="1344" cy="2304"/>
            </a:xfrm>
            <a:prstGeom prst="cube">
              <a:avLst>
                <a:gd name="adj" fmla="val 12194"/>
              </a:avLst>
            </a:prstGeom>
            <a:solidFill>
              <a:srgbClr val="B88730"/>
            </a:solidFill>
            <a:ln w="12700">
              <a:solidFill>
                <a:schemeClr val="accent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a:defRPr/>
              </a:pPr>
              <a:endParaRPr lang="en-US" sz="2400">
                <a:solidFill>
                  <a:schemeClr val="bg2"/>
                </a:solidFill>
                <a:latin typeface="Arial" charset="0"/>
                <a:cs typeface="+mn-cs"/>
              </a:endParaRPr>
            </a:p>
          </p:txBody>
        </p:sp>
        <p:sp>
          <p:nvSpPr>
            <p:cNvPr id="16403" name="Text Box 10"/>
            <p:cNvSpPr txBox="1">
              <a:spLocks noChangeArrowheads="1"/>
            </p:cNvSpPr>
            <p:nvPr/>
          </p:nvSpPr>
          <p:spPr bwMode="auto">
            <a:xfrm>
              <a:off x="4512" y="1248"/>
              <a:ext cx="1116" cy="442"/>
            </a:xfrm>
            <a:prstGeom prst="rect">
              <a:avLst/>
            </a:prstGeom>
            <a:solidFill>
              <a:srgbClr val="B88730"/>
            </a:solidFill>
            <a:ln>
              <a:noFill/>
            </a:ln>
            <a:effectLst/>
            <a:extLst>
              <a:ext uri="{91240B29-F687-4f45-9708-019B960494DF}">
                <a14:hiddenLine xmlns:a14="http://schemas.microsoft.com/office/drawing/2010/main" w="12700">
                  <a:solidFill>
                    <a:schemeClr val="accent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defRPr/>
              </a:pPr>
              <a:r>
                <a:rPr lang="en-US" sz="2000" smtClean="0">
                  <a:solidFill>
                    <a:schemeClr val="bg2"/>
                  </a:solidFill>
                  <a:latin typeface="Arial" charset="0"/>
                  <a:cs typeface="+mn-cs"/>
                </a:rPr>
                <a:t>Financial</a:t>
              </a:r>
              <a:br>
                <a:rPr lang="en-US" sz="2000" smtClean="0">
                  <a:solidFill>
                    <a:schemeClr val="bg2"/>
                  </a:solidFill>
                  <a:latin typeface="Arial" charset="0"/>
                  <a:cs typeface="+mn-cs"/>
                </a:rPr>
              </a:br>
              <a:r>
                <a:rPr lang="en-US" sz="2000" smtClean="0">
                  <a:solidFill>
                    <a:schemeClr val="bg2"/>
                  </a:solidFill>
                  <a:latin typeface="Arial" charset="0"/>
                  <a:cs typeface="+mn-cs"/>
                </a:rPr>
                <a:t>markets</a:t>
              </a:r>
              <a:endParaRPr lang="en-US" smtClean="0">
                <a:solidFill>
                  <a:schemeClr val="bg2"/>
                </a:solidFill>
                <a:latin typeface="Arial" charset="0"/>
                <a:cs typeface="+mn-cs"/>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1761"/>
                                        </p:tgtEl>
                                        <p:attrNameLst>
                                          <p:attrName>style.visibility</p:attrName>
                                        </p:attrNameLst>
                                      </p:cBhvr>
                                      <p:to>
                                        <p:strVal val="visible"/>
                                      </p:to>
                                    </p:set>
                                    <p:anim calcmode="lin" valueType="num">
                                      <p:cBhvr additive="base">
                                        <p:cTn id="7" dur="500" fill="hold"/>
                                        <p:tgtEl>
                                          <p:spTgt spid="31761"/>
                                        </p:tgtEl>
                                        <p:attrNameLst>
                                          <p:attrName>ppt_x</p:attrName>
                                        </p:attrNameLst>
                                      </p:cBhvr>
                                      <p:tavLst>
                                        <p:tav tm="0">
                                          <p:val>
                                            <p:strVal val="0-#ppt_w/2"/>
                                          </p:val>
                                        </p:tav>
                                        <p:tav tm="100000">
                                          <p:val>
                                            <p:strVal val="#ppt_x"/>
                                          </p:val>
                                        </p:tav>
                                      </p:tavLst>
                                    </p:anim>
                                    <p:anim calcmode="lin" valueType="num">
                                      <p:cBhvr additive="base">
                                        <p:cTn id="8" dur="500" fill="hold"/>
                                        <p:tgtEl>
                                          <p:spTgt spid="3176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31764"/>
                                        </p:tgtEl>
                                        <p:attrNameLst>
                                          <p:attrName>style.visibility</p:attrName>
                                        </p:attrNameLst>
                                      </p:cBhvr>
                                      <p:to>
                                        <p:strVal val="visible"/>
                                      </p:to>
                                    </p:set>
                                    <p:anim calcmode="lin" valueType="num">
                                      <p:cBhvr additive="base">
                                        <p:cTn id="12" dur="500" fill="hold"/>
                                        <p:tgtEl>
                                          <p:spTgt spid="31764"/>
                                        </p:tgtEl>
                                        <p:attrNameLst>
                                          <p:attrName>ppt_x</p:attrName>
                                        </p:attrNameLst>
                                      </p:cBhvr>
                                      <p:tavLst>
                                        <p:tav tm="0">
                                          <p:val>
                                            <p:strVal val="1+#ppt_w/2"/>
                                          </p:val>
                                        </p:tav>
                                        <p:tav tm="100000">
                                          <p:val>
                                            <p:strVal val="#ppt_x"/>
                                          </p:val>
                                        </p:tav>
                                      </p:tavLst>
                                    </p:anim>
                                    <p:anim calcmode="lin" valueType="num">
                                      <p:cBhvr additive="base">
                                        <p:cTn id="13" dur="500" fill="hold"/>
                                        <p:tgtEl>
                                          <p:spTgt spid="3176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31756"/>
                                        </p:tgtEl>
                                        <p:attrNameLst>
                                          <p:attrName>style.visibility</p:attrName>
                                        </p:attrNameLst>
                                      </p:cBhvr>
                                      <p:to>
                                        <p:strVal val="visible"/>
                                      </p:to>
                                    </p:set>
                                    <p:animEffect transition="in" filter="wipe(right)">
                                      <p:cBhvr>
                                        <p:cTn id="17" dur="500"/>
                                        <p:tgtEl>
                                          <p:spTgt spid="317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175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31762"/>
                                        </p:tgtEl>
                                        <p:attrNameLst>
                                          <p:attrName>style.visibility</p:attrName>
                                        </p:attrNameLst>
                                      </p:cBhvr>
                                      <p:to>
                                        <p:strVal val="visible"/>
                                      </p:to>
                                    </p:se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1753"/>
                                        </p:tgtEl>
                                        <p:attrNameLst>
                                          <p:attrName>style.visibility</p:attrName>
                                        </p:attrNameLst>
                                      </p:cBhvr>
                                      <p:to>
                                        <p:strVal val="visible"/>
                                      </p:to>
                                    </p:set>
                                    <p:animEffect transition="in" filter="wipe(left)">
                                      <p:cBhvr>
                                        <p:cTn id="29" dur="500"/>
                                        <p:tgtEl>
                                          <p:spTgt spid="31753"/>
                                        </p:tgtEl>
                                      </p:cBhvr>
                                    </p:animEffect>
                                  </p:childTnLst>
                                </p:cTn>
                              </p:par>
                            </p:childTnLst>
                          </p:cTn>
                        </p:par>
                        <p:par>
                          <p:cTn id="30" fill="hold" nodeType="afterGroup">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31749"/>
                                        </p:tgtEl>
                                        <p:attrNameLst>
                                          <p:attrName>style.visibility</p:attrName>
                                        </p:attrNameLst>
                                      </p:cBhvr>
                                      <p:to>
                                        <p:strVal val="visible"/>
                                      </p:to>
                                    </p:set>
                                    <p:animEffect transition="in" filter="wipe(up)">
                                      <p:cBhvr>
                                        <p:cTn id="33" dur="500"/>
                                        <p:tgtEl>
                                          <p:spTgt spid="31749"/>
                                        </p:tgtEl>
                                      </p:cBhvr>
                                    </p:animEffect>
                                  </p:childTnLst>
                                </p:cTn>
                              </p:par>
                            </p:childTnLst>
                          </p:cTn>
                        </p:par>
                        <p:par>
                          <p:cTn id="34" fill="hold" nodeType="afterGroup">
                            <p:stCondLst>
                              <p:cond delay="1500"/>
                            </p:stCondLst>
                            <p:childTnLst>
                              <p:par>
                                <p:cTn id="35" presetID="2" presetClass="entr" presetSubtype="4" fill="hold" nodeType="afterEffect">
                                  <p:stCondLst>
                                    <p:cond delay="0"/>
                                  </p:stCondLst>
                                  <p:childTnLst>
                                    <p:set>
                                      <p:cBhvr>
                                        <p:cTn id="36" dur="1" fill="hold">
                                          <p:stCondLst>
                                            <p:cond delay="0"/>
                                          </p:stCondLst>
                                        </p:cTn>
                                        <p:tgtEl>
                                          <p:spTgt spid="31765"/>
                                        </p:tgtEl>
                                        <p:attrNameLst>
                                          <p:attrName>style.visibility</p:attrName>
                                        </p:attrNameLst>
                                      </p:cBhvr>
                                      <p:to>
                                        <p:strVal val="visible"/>
                                      </p:to>
                                    </p:set>
                                    <p:anim calcmode="lin" valueType="num">
                                      <p:cBhvr additive="base">
                                        <p:cTn id="37" dur="500" fill="hold"/>
                                        <p:tgtEl>
                                          <p:spTgt spid="31765"/>
                                        </p:tgtEl>
                                        <p:attrNameLst>
                                          <p:attrName>ppt_x</p:attrName>
                                        </p:attrNameLst>
                                      </p:cBhvr>
                                      <p:tavLst>
                                        <p:tav tm="0">
                                          <p:val>
                                            <p:strVal val="#ppt_x"/>
                                          </p:val>
                                        </p:tav>
                                        <p:tav tm="100000">
                                          <p:val>
                                            <p:strVal val="#ppt_x"/>
                                          </p:val>
                                        </p:tav>
                                      </p:tavLst>
                                    </p:anim>
                                    <p:anim calcmode="lin" valueType="num">
                                      <p:cBhvr additive="base">
                                        <p:cTn id="38" dur="500" fill="hold"/>
                                        <p:tgtEl>
                                          <p:spTgt spid="3176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1760"/>
                                        </p:tgtEl>
                                        <p:attrNameLst>
                                          <p:attrName>style.visibility</p:attrName>
                                        </p:attrNameLst>
                                      </p:cBhvr>
                                      <p:to>
                                        <p:strVal val="visible"/>
                                      </p:to>
                                    </p:set>
                                    <p:animEffect transition="in" filter="wipe(left)">
                                      <p:cBhvr>
                                        <p:cTn id="43" dur="500"/>
                                        <p:tgtEl>
                                          <p:spTgt spid="31760"/>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3176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31746"/>
                                        </p:tgtEl>
                                        <p:attrNameLst>
                                          <p:attrName>style.visibility</p:attrName>
                                        </p:attrNameLst>
                                      </p:cBhvr>
                                      <p:to>
                                        <p:strVal val="visible"/>
                                      </p:to>
                                    </p:set>
                                    <p:animEffect transition="in" filter="wipe(down)">
                                      <p:cBhvr>
                                        <p:cTn id="51" dur="500"/>
                                        <p:tgtEl>
                                          <p:spTgt spid="31746"/>
                                        </p:tgtEl>
                                      </p:cBhvr>
                                    </p:animEffect>
                                  </p:childTnLst>
                                </p:cTn>
                              </p:par>
                            </p:childTnLst>
                          </p:cTn>
                        </p:par>
                        <p:par>
                          <p:cTn id="52" fill="hold" nodeType="afterGroup">
                            <p:stCondLst>
                              <p:cond delay="500"/>
                            </p:stCondLst>
                            <p:childTnLst>
                              <p:par>
                                <p:cTn id="53" presetID="22" presetClass="entr" presetSubtype="2" fill="hold" grpId="0" nodeType="afterEffect">
                                  <p:stCondLst>
                                    <p:cond delay="0"/>
                                  </p:stCondLst>
                                  <p:childTnLst>
                                    <p:set>
                                      <p:cBhvr>
                                        <p:cTn id="54" dur="1" fill="hold">
                                          <p:stCondLst>
                                            <p:cond delay="0"/>
                                          </p:stCondLst>
                                        </p:cTn>
                                        <p:tgtEl>
                                          <p:spTgt spid="31757"/>
                                        </p:tgtEl>
                                        <p:attrNameLst>
                                          <p:attrName>style.visibility</p:attrName>
                                        </p:attrNameLst>
                                      </p:cBhvr>
                                      <p:to>
                                        <p:strVal val="visible"/>
                                      </p:to>
                                    </p:set>
                                    <p:animEffect transition="in" filter="wipe(right)">
                                      <p:cBhvr>
                                        <p:cTn id="55" dur="500"/>
                                        <p:tgtEl>
                                          <p:spTgt spid="3175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31766"/>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31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nimBg="1" autoUpdateAnimBg="0"/>
      <p:bldP spid="31746" grpId="0" animBg="1"/>
      <p:bldP spid="31749" grpId="0" animBg="1" autoUpdateAnimBg="0"/>
      <p:bldP spid="31757" grpId="0" animBg="1" autoUpdateAnimBg="0"/>
      <p:bldP spid="31759" grpId="0" animBg="1" autoUpdateAnimBg="0"/>
      <p:bldP spid="31760" grpId="0" animBg="1" autoUpdateAnimBg="0"/>
      <p:bldP spid="31762" grpId="0" autoUpdateAnimBg="0"/>
      <p:bldP spid="31763" grpId="0" autoUpdateAnimBg="0"/>
      <p:bldP spid="31766" grpId="0" autoUpdateAnimBg="0"/>
      <p:bldP spid="31767" grpId="0" autoUpdateAnimBg="0"/>
      <p:bldP spid="3175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spcAft>
                <a:spcPts val="600"/>
              </a:spcAft>
              <a:defRPr/>
            </a:pPr>
            <a:r>
              <a:rPr lang="en-US" sz="4000">
                <a:latin typeface="Times New Roman" charset="0"/>
                <a:cs typeface="+mj-cs"/>
              </a:rPr>
              <a:t>1.4 The Goal of Financial Management</a:t>
            </a:r>
          </a:p>
        </p:txBody>
      </p:sp>
      <p:sp>
        <p:nvSpPr>
          <p:cNvPr id="65539" name="Rectangle 3"/>
          <p:cNvSpPr>
            <a:spLocks noGrp="1" noChangeArrowheads="1"/>
          </p:cNvSpPr>
          <p:nvPr>
            <p:ph type="body" idx="1"/>
          </p:nvPr>
        </p:nvSpPr>
        <p:spPr/>
        <p:txBody>
          <a:bodyPr/>
          <a:lstStyle/>
          <a:p>
            <a:pPr eaLnBrk="1" hangingPunct="1">
              <a:defRPr/>
            </a:pPr>
            <a:r>
              <a:rPr lang="en-US" dirty="0">
                <a:latin typeface="Times New Roman" charset="0"/>
                <a:cs typeface="+mn-cs"/>
              </a:rPr>
              <a:t>What is the correct goal?</a:t>
            </a:r>
          </a:p>
          <a:p>
            <a:pPr lvl="1" eaLnBrk="1" hangingPunct="1">
              <a:defRPr/>
            </a:pPr>
            <a:r>
              <a:rPr lang="en-US" dirty="0">
                <a:latin typeface="Times New Roman" charset="0"/>
              </a:rPr>
              <a:t>Maximize profit?</a:t>
            </a:r>
          </a:p>
          <a:p>
            <a:pPr lvl="1" eaLnBrk="1" hangingPunct="1">
              <a:defRPr/>
            </a:pPr>
            <a:r>
              <a:rPr lang="en-US" dirty="0">
                <a:latin typeface="Times New Roman" charset="0"/>
              </a:rPr>
              <a:t>Minimize costs?</a:t>
            </a:r>
          </a:p>
          <a:p>
            <a:pPr lvl="1" eaLnBrk="1" hangingPunct="1">
              <a:defRPr/>
            </a:pPr>
            <a:r>
              <a:rPr lang="en-US" dirty="0">
                <a:latin typeface="Times New Roman" charset="0"/>
              </a:rPr>
              <a:t>Maximize market share?</a:t>
            </a:r>
          </a:p>
          <a:p>
            <a:pPr lvl="1" eaLnBrk="1" hangingPunct="1">
              <a:defRPr/>
            </a:pPr>
            <a:r>
              <a:rPr lang="en-US" b="1" dirty="0">
                <a:solidFill>
                  <a:srgbClr val="162E36"/>
                </a:solidFill>
                <a:latin typeface="Times New Roman" charset="0"/>
              </a:rPr>
              <a:t>Maximize shareholder wealth?</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000"/>
                                        <p:tgtEl>
                                          <p:spTgt spid="65539">
                                            <p:txEl>
                                              <p:pRg st="0" end="0"/>
                                            </p:txEl>
                                          </p:spTgt>
                                        </p:tgtEl>
                                      </p:cBhvr>
                                    </p:animEffect>
                                    <p:anim calcmode="lin" valueType="num">
                                      <p:cBhvr>
                                        <p:cTn id="8" dur="10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55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5539">
                                            <p:txEl>
                                              <p:pRg st="1" end="1"/>
                                            </p:txEl>
                                          </p:spTgt>
                                        </p:tgtEl>
                                        <p:attrNameLst>
                                          <p:attrName>style.visibility</p:attrName>
                                        </p:attrNameLst>
                                      </p:cBhvr>
                                      <p:to>
                                        <p:strVal val="visible"/>
                                      </p:to>
                                    </p:set>
                                    <p:animEffect transition="in" filter="fade">
                                      <p:cBhvr>
                                        <p:cTn id="14" dur="1000"/>
                                        <p:tgtEl>
                                          <p:spTgt spid="65539">
                                            <p:txEl>
                                              <p:pRg st="1" end="1"/>
                                            </p:txEl>
                                          </p:spTgt>
                                        </p:tgtEl>
                                      </p:cBhvr>
                                    </p:animEffect>
                                    <p:anim calcmode="lin" valueType="num">
                                      <p:cBhvr>
                                        <p:cTn id="15"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55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5539">
                                            <p:txEl>
                                              <p:pRg st="2" end="2"/>
                                            </p:txEl>
                                          </p:spTgt>
                                        </p:tgtEl>
                                        <p:attrNameLst>
                                          <p:attrName>style.visibility</p:attrName>
                                        </p:attrNameLst>
                                      </p:cBhvr>
                                      <p:to>
                                        <p:strVal val="visible"/>
                                      </p:to>
                                    </p:set>
                                    <p:animEffect transition="in" filter="fade">
                                      <p:cBhvr>
                                        <p:cTn id="21" dur="1000"/>
                                        <p:tgtEl>
                                          <p:spTgt spid="65539">
                                            <p:txEl>
                                              <p:pRg st="2" end="2"/>
                                            </p:txEl>
                                          </p:spTgt>
                                        </p:tgtEl>
                                      </p:cBhvr>
                                    </p:animEffect>
                                    <p:anim calcmode="lin" valueType="num">
                                      <p:cBhvr>
                                        <p:cTn id="22"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55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5539">
                                            <p:txEl>
                                              <p:pRg st="3" end="3"/>
                                            </p:txEl>
                                          </p:spTgt>
                                        </p:tgtEl>
                                        <p:attrNameLst>
                                          <p:attrName>style.visibility</p:attrName>
                                        </p:attrNameLst>
                                      </p:cBhvr>
                                      <p:to>
                                        <p:strVal val="visible"/>
                                      </p:to>
                                    </p:set>
                                    <p:animEffect transition="in" filter="fade">
                                      <p:cBhvr>
                                        <p:cTn id="28" dur="1000"/>
                                        <p:tgtEl>
                                          <p:spTgt spid="65539">
                                            <p:txEl>
                                              <p:pRg st="3" end="3"/>
                                            </p:txEl>
                                          </p:spTgt>
                                        </p:tgtEl>
                                      </p:cBhvr>
                                    </p:animEffect>
                                    <p:anim calcmode="lin" valueType="num">
                                      <p:cBhvr>
                                        <p:cTn id="29" dur="1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55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5539">
                                            <p:txEl>
                                              <p:pRg st="4" end="4"/>
                                            </p:txEl>
                                          </p:spTgt>
                                        </p:tgtEl>
                                        <p:attrNameLst>
                                          <p:attrName>style.visibility</p:attrName>
                                        </p:attrNameLst>
                                      </p:cBhvr>
                                      <p:to>
                                        <p:strVal val="visible"/>
                                      </p:to>
                                    </p:set>
                                    <p:animEffect transition="in" filter="fade">
                                      <p:cBhvr>
                                        <p:cTn id="35" dur="1000"/>
                                        <p:tgtEl>
                                          <p:spTgt spid="65539">
                                            <p:txEl>
                                              <p:pRg st="4" end="4"/>
                                            </p:txEl>
                                          </p:spTgt>
                                        </p:tgtEl>
                                      </p:cBhvr>
                                    </p:animEffect>
                                    <p:anim calcmode="lin" valueType="num">
                                      <p:cBhvr>
                                        <p:cTn id="36" dur="10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55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1"/>
                </a:solidFill>
                <a:ea typeface="+mj-ea"/>
                <a:cs typeface="+mj-cs"/>
              </a:rPr>
              <a:t>Maximizing shareholder value vs. </a:t>
            </a:r>
            <a:r>
              <a:rPr lang="en-US" dirty="0" smtClean="0">
                <a:solidFill>
                  <a:schemeClr val="tx1"/>
                </a:solidFill>
                <a:ea typeface="+mj-ea"/>
                <a:cs typeface="+mj-cs"/>
              </a:rPr>
              <a:t>profit maximization</a:t>
            </a:r>
            <a:endParaRPr lang="en-US" dirty="0">
              <a:solidFill>
                <a:schemeClr val="tx1"/>
              </a:solidFill>
              <a:ea typeface="+mj-ea"/>
              <a:cs typeface="+mj-cs"/>
            </a:endParaRPr>
          </a:p>
        </p:txBody>
      </p:sp>
      <p:sp>
        <p:nvSpPr>
          <p:cNvPr id="9219" name="Rectangle 3"/>
          <p:cNvSpPr>
            <a:spLocks noGrp="1" noChangeArrowheads="1"/>
          </p:cNvSpPr>
          <p:nvPr>
            <p:ph idx="1"/>
          </p:nvPr>
        </p:nvSpPr>
        <p:spPr/>
        <p:txBody>
          <a:bodyPr rtlCol="0">
            <a:normAutofit fontScale="92500"/>
          </a:bodyPr>
          <a:lstStyle/>
          <a:p>
            <a:pPr marL="438912" indent="-320040" eaLnBrk="1" fontAlgn="auto" hangingPunct="1">
              <a:spcBef>
                <a:spcPts val="0"/>
              </a:spcBef>
              <a:spcAft>
                <a:spcPts val="0"/>
              </a:spcAft>
              <a:buFont typeface="Wingdings 2"/>
              <a:buChar char=""/>
              <a:defRPr/>
            </a:pPr>
            <a:r>
              <a:rPr lang="en-US" dirty="0">
                <a:ea typeface="+mn-ea"/>
                <a:cs typeface="+mn-cs"/>
              </a:rPr>
              <a:t>Shareholder value is the present (discounted) </a:t>
            </a:r>
            <a:r>
              <a:rPr lang="en-US" dirty="0" smtClean="0">
                <a:ea typeface="+mn-ea"/>
                <a:cs typeface="+mn-cs"/>
              </a:rPr>
              <a:t>value of </a:t>
            </a:r>
            <a:r>
              <a:rPr lang="en-US" dirty="0">
                <a:ea typeface="+mn-ea"/>
                <a:cs typeface="+mn-cs"/>
              </a:rPr>
              <a:t>:</a:t>
            </a:r>
          </a:p>
          <a:p>
            <a:pPr marL="731520" lvl="1" indent="-274320" eaLnBrk="1" fontAlgn="auto" hangingPunct="1">
              <a:spcAft>
                <a:spcPts val="0"/>
              </a:spcAft>
              <a:buFont typeface="Wingdings"/>
              <a:buChar char=""/>
              <a:defRPr/>
            </a:pPr>
            <a:r>
              <a:rPr lang="en-US" dirty="0">
                <a:ea typeface="+mn-ea"/>
              </a:rPr>
              <a:t>Current-period </a:t>
            </a:r>
            <a:r>
              <a:rPr lang="en-US" dirty="0" smtClean="0">
                <a:ea typeface="+mn-ea"/>
              </a:rPr>
              <a:t>profits available to shareholders </a:t>
            </a:r>
            <a:r>
              <a:rPr lang="en-US" u="sng" dirty="0">
                <a:ea typeface="+mn-ea"/>
              </a:rPr>
              <a:t>and</a:t>
            </a:r>
            <a:r>
              <a:rPr lang="en-US" dirty="0">
                <a:ea typeface="+mn-ea"/>
              </a:rPr>
              <a:t> </a:t>
            </a:r>
          </a:p>
          <a:p>
            <a:pPr marL="731520" lvl="1" indent="-274320" eaLnBrk="1" fontAlgn="auto" hangingPunct="1">
              <a:spcAft>
                <a:spcPts val="0"/>
              </a:spcAft>
              <a:buFont typeface="Wingdings"/>
              <a:buChar char=""/>
              <a:defRPr/>
            </a:pPr>
            <a:r>
              <a:rPr lang="en-US" u="sng" dirty="0">
                <a:ea typeface="+mn-ea"/>
              </a:rPr>
              <a:t>Anticipated future </a:t>
            </a:r>
            <a:r>
              <a:rPr lang="en-US" u="sng" dirty="0" smtClean="0">
                <a:ea typeface="+mn-ea"/>
              </a:rPr>
              <a:t>profits</a:t>
            </a:r>
            <a:r>
              <a:rPr lang="en-US" dirty="0" smtClean="0">
                <a:ea typeface="+mn-ea"/>
              </a:rPr>
              <a:t> in </a:t>
            </a:r>
            <a:r>
              <a:rPr lang="en-US" dirty="0">
                <a:ea typeface="+mn-ea"/>
              </a:rPr>
              <a:t>excess of capital </a:t>
            </a:r>
            <a:r>
              <a:rPr lang="en-US" dirty="0" smtClean="0">
                <a:ea typeface="+mn-ea"/>
              </a:rPr>
              <a:t>investment, available to shareholders</a:t>
            </a:r>
            <a:endParaRPr lang="en-US" dirty="0">
              <a:ea typeface="+mn-ea"/>
            </a:endParaRPr>
          </a:p>
          <a:p>
            <a:pPr marL="731520" lvl="1" indent="-274320" eaLnBrk="1" fontAlgn="auto" hangingPunct="1">
              <a:spcAft>
                <a:spcPts val="0"/>
              </a:spcAft>
              <a:buFont typeface="Wingdings"/>
              <a:buChar char=""/>
              <a:defRPr/>
            </a:pPr>
            <a:endParaRPr lang="en-US" dirty="0">
              <a:ea typeface="+mn-ea"/>
            </a:endParaRPr>
          </a:p>
          <a:p>
            <a:pPr marL="438912" indent="-320040" eaLnBrk="1" fontAlgn="auto" hangingPunct="1">
              <a:spcBef>
                <a:spcPts val="0"/>
              </a:spcBef>
              <a:spcAft>
                <a:spcPts val="0"/>
              </a:spcAft>
              <a:buFont typeface="Wingdings 2"/>
              <a:buChar char=""/>
              <a:defRPr/>
            </a:pPr>
            <a:r>
              <a:rPr lang="en-US" dirty="0">
                <a:ea typeface="+mn-ea"/>
                <a:cs typeface="+mn-cs"/>
              </a:rPr>
              <a:t>Maximizing shareholder wealth </a:t>
            </a:r>
            <a:r>
              <a:rPr lang="en-US" dirty="0" smtClean="0">
                <a:ea typeface="+mn-ea"/>
                <a:cs typeface="+mn-cs"/>
              </a:rPr>
              <a:t>often considers </a:t>
            </a:r>
            <a:r>
              <a:rPr lang="en-US" i="1" dirty="0" smtClean="0">
                <a:solidFill>
                  <a:srgbClr val="FF0000"/>
                </a:solidFill>
                <a:ea typeface="+mn-ea"/>
                <a:cs typeface="+mn-cs"/>
              </a:rPr>
              <a:t>tradeoffs</a:t>
            </a:r>
            <a:r>
              <a:rPr lang="en-US" dirty="0" smtClean="0">
                <a:ea typeface="+mn-ea"/>
                <a:cs typeface="+mn-cs"/>
              </a:rPr>
              <a:t> </a:t>
            </a:r>
            <a:r>
              <a:rPr lang="en-US" dirty="0">
                <a:ea typeface="+mn-ea"/>
                <a:cs typeface="+mn-cs"/>
              </a:rPr>
              <a:t>between current and future profits, and the </a:t>
            </a:r>
            <a:r>
              <a:rPr lang="en-US" dirty="0">
                <a:solidFill>
                  <a:srgbClr val="FF0000"/>
                </a:solidFill>
                <a:ea typeface="+mn-ea"/>
                <a:cs typeface="+mn-cs"/>
              </a:rPr>
              <a:t>risk</a:t>
            </a:r>
            <a:r>
              <a:rPr lang="en-US" dirty="0">
                <a:ea typeface="+mn-ea"/>
                <a:cs typeface="+mn-cs"/>
              </a:rPr>
              <a:t> of obtaining their profits.</a:t>
            </a:r>
          </a:p>
          <a:p>
            <a:pPr marL="438912" indent="-320040" eaLnBrk="1" fontAlgn="auto" hangingPunct="1">
              <a:spcBef>
                <a:spcPts val="0"/>
              </a:spcBef>
              <a:spcAft>
                <a:spcPts val="0"/>
              </a:spcAft>
              <a:buFont typeface="Wingdings 2"/>
              <a:buChar char=""/>
              <a:defRPr/>
            </a:pPr>
            <a:endParaRPr lang="en-US" dirty="0">
              <a:ea typeface="+mn-ea"/>
              <a:cs typeface="+mn-cs"/>
            </a:endParaRPr>
          </a:p>
        </p:txBody>
      </p:sp>
      <p:sp>
        <p:nvSpPr>
          <p:cNvPr id="29699"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9162181-EDCD-6B48-A848-D38108F53BF8}" type="slidenum">
              <a:rPr lang="en-US" sz="1800">
                <a:solidFill>
                  <a:srgbClr val="3F3F3F"/>
                </a:solidFill>
                <a:latin typeface="Arial" charset="0"/>
              </a:rPr>
              <a:pPr eaLnBrk="1" hangingPunct="1"/>
              <a:t>13</a:t>
            </a:fld>
            <a:endParaRPr lang="en-US" sz="1800">
              <a:solidFill>
                <a:srgbClr val="3F3F3F"/>
              </a:solidFill>
              <a:latin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dirty="0">
                <a:solidFill>
                  <a:srgbClr val="FFFFE3"/>
                </a:solidFill>
                <a:ea typeface="+mj-ea"/>
                <a:cs typeface="+mj-cs"/>
              </a:rPr>
              <a:t>Shareholders vs. ‘Stakeholders’</a:t>
            </a:r>
          </a:p>
        </p:txBody>
      </p:sp>
      <p:sp>
        <p:nvSpPr>
          <p:cNvPr id="12291" name="Rectangle 3"/>
          <p:cNvSpPr>
            <a:spLocks noGrp="1" noChangeArrowheads="1"/>
          </p:cNvSpPr>
          <p:nvPr>
            <p:ph idx="1"/>
          </p:nvPr>
        </p:nvSpPr>
        <p:spPr/>
        <p:txBody>
          <a:bodyPr>
            <a:normAutofit lnSpcReduction="10000"/>
          </a:bodyPr>
          <a:lstStyle/>
          <a:p>
            <a:pPr eaLnBrk="1" hangingPunct="1">
              <a:lnSpc>
                <a:spcPct val="80000"/>
              </a:lnSpc>
              <a:defRPr/>
            </a:pPr>
            <a:r>
              <a:rPr lang="en-US" sz="3000">
                <a:latin typeface="Corbel" charset="0"/>
                <a:cs typeface="+mn-cs"/>
              </a:rPr>
              <a:t>Does maximizing shareholder wealth imply taking extreme positions toward other claimants?  Does such a firm:</a:t>
            </a:r>
          </a:p>
          <a:p>
            <a:pPr lvl="1" eaLnBrk="1" hangingPunct="1">
              <a:lnSpc>
                <a:spcPct val="80000"/>
              </a:lnSpc>
              <a:defRPr/>
            </a:pPr>
            <a:r>
              <a:rPr lang="en-US" sz="2600">
                <a:latin typeface="Corbel" charset="0"/>
              </a:rPr>
              <a:t>Hire employees in the </a:t>
            </a:r>
            <a:r>
              <a:rPr lang="ja-JP" altLang="en-US" sz="2600">
                <a:latin typeface="Corbel" charset="0"/>
              </a:rPr>
              <a:t>‘</a:t>
            </a:r>
            <a:r>
              <a:rPr lang="en-US" sz="2600">
                <a:latin typeface="Corbel" charset="0"/>
              </a:rPr>
              <a:t>day labor</a:t>
            </a:r>
            <a:r>
              <a:rPr lang="ja-JP" altLang="en-US" sz="2600">
                <a:latin typeface="Corbel" charset="0"/>
              </a:rPr>
              <a:t>’</a:t>
            </a:r>
            <a:r>
              <a:rPr lang="en-US" sz="2600">
                <a:latin typeface="Corbel" charset="0"/>
              </a:rPr>
              <a:t> market, with absolutely no implication of continued employment?</a:t>
            </a:r>
          </a:p>
          <a:p>
            <a:pPr lvl="1" eaLnBrk="1" hangingPunct="1">
              <a:lnSpc>
                <a:spcPct val="80000"/>
              </a:lnSpc>
              <a:defRPr/>
            </a:pPr>
            <a:r>
              <a:rPr lang="en-US" sz="2600">
                <a:latin typeface="Corbel" charset="0"/>
              </a:rPr>
              <a:t>Refuse to make charitable contributions?</a:t>
            </a:r>
          </a:p>
          <a:p>
            <a:pPr lvl="1" eaLnBrk="1" hangingPunct="1">
              <a:lnSpc>
                <a:spcPct val="80000"/>
              </a:lnSpc>
              <a:defRPr/>
            </a:pPr>
            <a:r>
              <a:rPr lang="en-US" sz="2600">
                <a:latin typeface="Corbel" charset="0"/>
              </a:rPr>
              <a:t>Try to get as much profit as possible in every customer transaction?</a:t>
            </a:r>
          </a:p>
          <a:p>
            <a:pPr eaLnBrk="1" hangingPunct="1">
              <a:lnSpc>
                <a:spcPct val="80000"/>
              </a:lnSpc>
              <a:defRPr/>
            </a:pPr>
            <a:endParaRPr lang="en-US" sz="3000">
              <a:latin typeface="Corbel" charset="0"/>
              <a:cs typeface="+mn-cs"/>
            </a:endParaRPr>
          </a:p>
          <a:p>
            <a:pPr eaLnBrk="1" hangingPunct="1">
              <a:lnSpc>
                <a:spcPct val="80000"/>
              </a:lnSpc>
              <a:defRPr/>
            </a:pPr>
            <a:r>
              <a:rPr lang="en-US" sz="3000">
                <a:latin typeface="Corbel" charset="0"/>
                <a:cs typeface="+mn-cs"/>
              </a:rPr>
              <a:t>Maximizing shareholder wealth requires a </a:t>
            </a:r>
            <a:r>
              <a:rPr lang="en-US" sz="3000" u="sng">
                <a:latin typeface="Corbel" charset="0"/>
                <a:cs typeface="+mn-cs"/>
              </a:rPr>
              <a:t>careful balancing of interests</a:t>
            </a:r>
          </a:p>
        </p:txBody>
      </p:sp>
      <p:sp>
        <p:nvSpPr>
          <p:cNvPr id="30723"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2670AF-D805-1349-B644-43590ACD8F14}" type="slidenum">
              <a:rPr lang="en-US" sz="1800">
                <a:solidFill>
                  <a:srgbClr val="3F3F3F"/>
                </a:solidFill>
                <a:latin typeface="Arial" charset="0"/>
              </a:rPr>
              <a:pPr eaLnBrk="1" hangingPunct="1"/>
              <a:t>14</a:t>
            </a:fld>
            <a:endParaRPr lang="en-US" sz="1800">
              <a:solidFill>
                <a:srgbClr val="3F3F3F"/>
              </a:solidFill>
              <a:latin typeface="Arial" charset="0"/>
            </a:endParaRP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914400"/>
          </a:xfrm>
        </p:spPr>
        <p:txBody>
          <a:bodyPr>
            <a:normAutofit/>
          </a:bodyPr>
          <a:lstStyle/>
          <a:p>
            <a:pPr eaLnBrk="1" fontAlgn="auto" hangingPunct="1">
              <a:spcAft>
                <a:spcPts val="0"/>
              </a:spcAft>
              <a:defRPr/>
            </a:pPr>
            <a:r>
              <a:rPr lang="en-US" dirty="0">
                <a:solidFill>
                  <a:srgbClr val="FFFFE3"/>
                </a:solidFill>
                <a:ea typeface="+mj-ea"/>
                <a:cs typeface="+mj-cs"/>
              </a:rPr>
              <a:t>How to create shareholder value?</a:t>
            </a:r>
          </a:p>
        </p:txBody>
      </p:sp>
      <p:sp>
        <p:nvSpPr>
          <p:cNvPr id="10243" name="Rectangle 3"/>
          <p:cNvSpPr>
            <a:spLocks noGrp="1" noChangeArrowheads="1"/>
          </p:cNvSpPr>
          <p:nvPr>
            <p:ph idx="1"/>
          </p:nvPr>
        </p:nvSpPr>
        <p:spPr>
          <a:xfrm>
            <a:off x="304800" y="1524000"/>
            <a:ext cx="8382000" cy="5181600"/>
          </a:xfrm>
        </p:spPr>
        <p:txBody>
          <a:bodyPr>
            <a:normAutofit/>
          </a:bodyPr>
          <a:lstStyle/>
          <a:p>
            <a:pPr eaLnBrk="1" hangingPunct="1">
              <a:lnSpc>
                <a:spcPct val="80000"/>
              </a:lnSpc>
              <a:defRPr/>
            </a:pPr>
            <a:r>
              <a:rPr lang="en-US" sz="2000" dirty="0">
                <a:latin typeface="Corbel" charset="0"/>
                <a:cs typeface="+mn-cs"/>
              </a:rPr>
              <a:t>Investment and production decisions </a:t>
            </a:r>
            <a:r>
              <a:rPr lang="en-US" sz="2000" dirty="0" smtClean="0">
                <a:latin typeface="Corbel" charset="0"/>
                <a:cs typeface="+mn-cs"/>
              </a:rPr>
              <a:t>must ultimately </a:t>
            </a:r>
            <a:r>
              <a:rPr lang="en-US" sz="2000" dirty="0">
                <a:latin typeface="Corbel" charset="0"/>
                <a:cs typeface="+mn-cs"/>
              </a:rPr>
              <a:t>stay focused on satisfying </a:t>
            </a:r>
            <a:r>
              <a:rPr lang="en-US" sz="2000" u="sng" dirty="0">
                <a:latin typeface="Corbel" charset="0"/>
                <a:cs typeface="+mn-cs"/>
              </a:rPr>
              <a:t>consumer needs and wants</a:t>
            </a:r>
          </a:p>
          <a:p>
            <a:pPr eaLnBrk="1" hangingPunct="1">
              <a:lnSpc>
                <a:spcPct val="80000"/>
              </a:lnSpc>
              <a:defRPr/>
            </a:pPr>
            <a:endParaRPr lang="en-US" sz="2000" dirty="0">
              <a:latin typeface="Corbel" charset="0"/>
              <a:cs typeface="+mn-cs"/>
            </a:endParaRPr>
          </a:p>
          <a:p>
            <a:pPr lvl="1" eaLnBrk="1" hangingPunct="1">
              <a:lnSpc>
                <a:spcPct val="80000"/>
              </a:lnSpc>
              <a:defRPr/>
            </a:pPr>
            <a:r>
              <a:rPr lang="ja-JP" altLang="en-US" sz="1700" dirty="0">
                <a:latin typeface="Corbel" charset="0"/>
              </a:rPr>
              <a:t>“</a:t>
            </a:r>
            <a:r>
              <a:rPr lang="en-US" sz="1700" dirty="0">
                <a:latin typeface="Corbel" charset="0"/>
              </a:rPr>
              <a:t>Almost 50 years ago, Sam Walton started </a:t>
            </a:r>
            <a:r>
              <a:rPr lang="en-US" sz="1700" dirty="0" err="1">
                <a:latin typeface="Corbel" charset="0"/>
              </a:rPr>
              <a:t>Walmart</a:t>
            </a:r>
            <a:r>
              <a:rPr lang="en-US" sz="1700" dirty="0">
                <a:latin typeface="Corbel" charset="0"/>
              </a:rPr>
              <a:t> with a single store in Rogers, Ark., </a:t>
            </a:r>
            <a:r>
              <a:rPr lang="en-US" sz="1700" u="sng" dirty="0">
                <a:latin typeface="Corbel" charset="0"/>
              </a:rPr>
              <a:t>dedicated to providing customers with a broad assortment of merchandise at great prices</a:t>
            </a:r>
            <a:r>
              <a:rPr lang="en-US" sz="1700" dirty="0">
                <a:latin typeface="Corbel" charset="0"/>
              </a:rPr>
              <a:t>. Sam told </a:t>
            </a:r>
            <a:r>
              <a:rPr lang="en-US" sz="1700" dirty="0" err="1">
                <a:latin typeface="Corbel" charset="0"/>
              </a:rPr>
              <a:t>Walmart</a:t>
            </a:r>
            <a:r>
              <a:rPr lang="en-US" sz="1700" dirty="0">
                <a:latin typeface="Corbel" charset="0"/>
              </a:rPr>
              <a:t> associates: "</a:t>
            </a:r>
            <a:r>
              <a:rPr lang="en-US" sz="1700" i="1" dirty="0">
                <a:latin typeface="Corbel" charset="0"/>
              </a:rPr>
              <a:t>Customers are the reason why we're in business. And when we exceed their expectations, we're at our best</a:t>
            </a:r>
            <a:r>
              <a:rPr lang="en-US" sz="1700" dirty="0">
                <a:latin typeface="Corbel" charset="0"/>
              </a:rPr>
              <a:t>." From the day the doors opened in Rogers, on July 2, 1962, </a:t>
            </a:r>
            <a:r>
              <a:rPr lang="en-US" sz="1700" dirty="0" err="1">
                <a:latin typeface="Corbel" charset="0"/>
              </a:rPr>
              <a:t>Walmart's</a:t>
            </a:r>
            <a:r>
              <a:rPr lang="en-US" sz="1700" dirty="0">
                <a:latin typeface="Corbel" charset="0"/>
              </a:rPr>
              <a:t> culture has been built on a common purpose: saving people money so they can live better. </a:t>
            </a:r>
            <a:r>
              <a:rPr lang="ja-JP" altLang="en-US" sz="1700" dirty="0">
                <a:latin typeface="Corbel" charset="0"/>
              </a:rPr>
              <a:t>”</a:t>
            </a:r>
            <a:endParaRPr lang="en-US" sz="1700" dirty="0">
              <a:latin typeface="Corbel" charset="0"/>
            </a:endParaRPr>
          </a:p>
          <a:p>
            <a:pPr lvl="2" eaLnBrk="1" hangingPunct="1">
              <a:lnSpc>
                <a:spcPct val="80000"/>
              </a:lnSpc>
              <a:defRPr/>
            </a:pPr>
            <a:r>
              <a:rPr lang="en-US" sz="1400" dirty="0">
                <a:latin typeface="Corbel" charset="0"/>
              </a:rPr>
              <a:t>Michael Duke, CEO, </a:t>
            </a:r>
            <a:r>
              <a:rPr lang="en-US" sz="1400" dirty="0" err="1">
                <a:latin typeface="Corbel" charset="0"/>
              </a:rPr>
              <a:t>Walmart</a:t>
            </a:r>
            <a:r>
              <a:rPr lang="en-US" sz="1400" dirty="0">
                <a:latin typeface="Corbel" charset="0"/>
              </a:rPr>
              <a:t>, 2012 Annual Report</a:t>
            </a:r>
          </a:p>
          <a:p>
            <a:pPr lvl="3" eaLnBrk="1" hangingPunct="1">
              <a:lnSpc>
                <a:spcPct val="80000"/>
              </a:lnSpc>
              <a:defRPr/>
            </a:pPr>
            <a:endParaRPr lang="en-US" sz="1000" dirty="0">
              <a:latin typeface="Corbel" charset="0"/>
            </a:endParaRPr>
          </a:p>
          <a:p>
            <a:pPr eaLnBrk="1" hangingPunct="1">
              <a:lnSpc>
                <a:spcPct val="80000"/>
              </a:lnSpc>
              <a:defRPr/>
            </a:pPr>
            <a:r>
              <a:rPr lang="en-US" sz="2000" dirty="0">
                <a:latin typeface="Corbel" charset="0"/>
                <a:cs typeface="+mn-cs"/>
              </a:rPr>
              <a:t>If managers do not focus on efficient employment of assets, what is likely to happen?</a:t>
            </a:r>
          </a:p>
          <a:p>
            <a:pPr lvl="1" eaLnBrk="1" hangingPunct="1">
              <a:lnSpc>
                <a:spcPct val="80000"/>
              </a:lnSpc>
              <a:defRPr/>
            </a:pPr>
            <a:r>
              <a:rPr lang="en-US" sz="1700" dirty="0">
                <a:solidFill>
                  <a:srgbClr val="FF0000"/>
                </a:solidFill>
                <a:latin typeface="Corbel" charset="0"/>
              </a:rPr>
              <a:t>Someone will buy them (</a:t>
            </a:r>
            <a:r>
              <a:rPr lang="ja-JP" altLang="en-US" sz="1700" dirty="0">
                <a:solidFill>
                  <a:srgbClr val="FF0000"/>
                </a:solidFill>
                <a:latin typeface="Corbel" charset="0"/>
              </a:rPr>
              <a:t>“</a:t>
            </a:r>
            <a:r>
              <a:rPr lang="en-US" sz="1700" dirty="0">
                <a:solidFill>
                  <a:srgbClr val="FF0000"/>
                </a:solidFill>
                <a:latin typeface="Corbel" charset="0"/>
              </a:rPr>
              <a:t>market for corporate control</a:t>
            </a:r>
            <a:r>
              <a:rPr lang="ja-JP" altLang="en-US" sz="1700" dirty="0">
                <a:solidFill>
                  <a:srgbClr val="FF0000"/>
                </a:solidFill>
                <a:latin typeface="Corbel" charset="0"/>
              </a:rPr>
              <a:t>”</a:t>
            </a:r>
            <a:r>
              <a:rPr lang="en-US" sz="1700" dirty="0">
                <a:solidFill>
                  <a:srgbClr val="FF0000"/>
                </a:solidFill>
                <a:latin typeface="Corbel" charset="0"/>
              </a:rPr>
              <a:t>)</a:t>
            </a:r>
          </a:p>
          <a:p>
            <a:pPr lvl="1" eaLnBrk="1" hangingPunct="1">
              <a:lnSpc>
                <a:spcPct val="80000"/>
              </a:lnSpc>
              <a:defRPr/>
            </a:pPr>
            <a:r>
              <a:rPr lang="en-US" sz="1700" dirty="0">
                <a:solidFill>
                  <a:srgbClr val="FF0000"/>
                </a:solidFill>
                <a:latin typeface="Corbel" charset="0"/>
              </a:rPr>
              <a:t>No one buys them, and they slowly go broke (bankruptcy)</a:t>
            </a:r>
            <a:endParaRPr lang="en-US" sz="1700" dirty="0">
              <a:latin typeface="Corbel" charset="0"/>
            </a:endParaRPr>
          </a:p>
          <a:p>
            <a:pPr lvl="1" eaLnBrk="1" hangingPunct="1">
              <a:lnSpc>
                <a:spcPct val="80000"/>
              </a:lnSpc>
              <a:defRPr/>
            </a:pPr>
            <a:endParaRPr lang="en-US" sz="1700" dirty="0">
              <a:latin typeface="Corbel" charset="0"/>
            </a:endParaRPr>
          </a:p>
          <a:p>
            <a:pPr eaLnBrk="1" hangingPunct="1">
              <a:lnSpc>
                <a:spcPct val="80000"/>
              </a:lnSpc>
              <a:defRPr/>
            </a:pPr>
            <a:r>
              <a:rPr lang="en-US" sz="2000" dirty="0">
                <a:latin typeface="Corbel" charset="0"/>
                <a:cs typeface="+mn-cs"/>
              </a:rPr>
              <a:t>How do we know if managers do a good job?</a:t>
            </a:r>
          </a:p>
          <a:p>
            <a:pPr lvl="1" eaLnBrk="1" hangingPunct="1">
              <a:lnSpc>
                <a:spcPct val="80000"/>
              </a:lnSpc>
              <a:defRPr/>
            </a:pPr>
            <a:r>
              <a:rPr lang="en-US" sz="1700" dirty="0">
                <a:latin typeface="Corbel" charset="0"/>
              </a:rPr>
              <a:t>Stock </a:t>
            </a:r>
            <a:r>
              <a:rPr lang="en-US" sz="1700" dirty="0" smtClean="0">
                <a:latin typeface="Corbel" charset="0"/>
              </a:rPr>
              <a:t>prices reflect market assessment of managers decisions </a:t>
            </a:r>
            <a:r>
              <a:rPr lang="en-US" sz="1700" dirty="0">
                <a:latin typeface="Corbel" charset="0"/>
              </a:rPr>
              <a:t>(assumes a reasonably efficient market)</a:t>
            </a:r>
          </a:p>
          <a:p>
            <a:pPr lvl="1" eaLnBrk="1" hangingPunct="1">
              <a:lnSpc>
                <a:spcPct val="80000"/>
              </a:lnSpc>
              <a:defRPr/>
            </a:pPr>
            <a:r>
              <a:rPr lang="en-US" sz="1700" dirty="0">
                <a:latin typeface="Corbel" charset="0"/>
              </a:rPr>
              <a:t>Audited financial reports (assumes honesty)</a:t>
            </a:r>
          </a:p>
          <a:p>
            <a:pPr lvl="1" eaLnBrk="1" hangingPunct="1">
              <a:lnSpc>
                <a:spcPct val="80000"/>
              </a:lnSpc>
              <a:defRPr/>
            </a:pPr>
            <a:endParaRPr lang="en-US" sz="1700" dirty="0">
              <a:solidFill>
                <a:srgbClr val="FF0000"/>
              </a:solidFill>
              <a:latin typeface="Corbel" charset="0"/>
            </a:endParaRPr>
          </a:p>
        </p:txBody>
      </p:sp>
      <p:sp>
        <p:nvSpPr>
          <p:cNvPr id="31747"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036E59D-9040-3E4E-A73E-F80C9B2263B9}" type="slidenum">
              <a:rPr lang="en-US" sz="1800">
                <a:solidFill>
                  <a:srgbClr val="3F3F3F"/>
                </a:solidFill>
                <a:latin typeface="Arial" charset="0"/>
              </a:rPr>
              <a:pPr eaLnBrk="1" hangingPunct="1"/>
              <a:t>15</a:t>
            </a:fld>
            <a:endParaRPr lang="en-US" sz="1800">
              <a:solidFill>
                <a:srgbClr val="3F3F3F"/>
              </a:solidFill>
              <a:latin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FFFFE3"/>
                </a:solidFill>
                <a:ea typeface="+mj-ea"/>
                <a:cs typeface="+mj-cs"/>
              </a:rPr>
              <a:t>CEO’s focus on shareholder value</a:t>
            </a:r>
            <a:endParaRPr lang="en-US" dirty="0">
              <a:solidFill>
                <a:srgbClr val="FFFFE3"/>
              </a:solidFill>
              <a:ea typeface="+mj-ea"/>
              <a:cs typeface="+mj-cs"/>
            </a:endParaRPr>
          </a:p>
        </p:txBody>
      </p:sp>
      <p:sp>
        <p:nvSpPr>
          <p:cNvPr id="11267" name="Rectangle 3"/>
          <p:cNvSpPr>
            <a:spLocks noGrp="1" noChangeArrowheads="1"/>
          </p:cNvSpPr>
          <p:nvPr>
            <p:ph idx="1"/>
          </p:nvPr>
        </p:nvSpPr>
        <p:spPr>
          <a:xfrm>
            <a:off x="304800" y="1524000"/>
            <a:ext cx="8382000" cy="4876800"/>
          </a:xfrm>
        </p:spPr>
        <p:txBody>
          <a:bodyPr>
            <a:normAutofit lnSpcReduction="10000"/>
          </a:bodyPr>
          <a:lstStyle/>
          <a:p>
            <a:pPr lvl="1" eaLnBrk="1" hangingPunct="1">
              <a:lnSpc>
                <a:spcPct val="90000"/>
              </a:lnSpc>
              <a:defRPr/>
            </a:pPr>
            <a:endParaRPr lang="en-US" sz="2400" dirty="0">
              <a:latin typeface="Corbel" charset="0"/>
            </a:endParaRPr>
          </a:p>
          <a:p>
            <a:pPr lvl="1" eaLnBrk="1" hangingPunct="1">
              <a:lnSpc>
                <a:spcPct val="90000"/>
              </a:lnSpc>
              <a:defRPr/>
            </a:pPr>
            <a:r>
              <a:rPr lang="ja-JP" altLang="en-US" sz="2400" dirty="0">
                <a:latin typeface="Corbel" charset="0"/>
              </a:rPr>
              <a:t>“</a:t>
            </a:r>
            <a:r>
              <a:rPr lang="en-US" sz="2400" dirty="0">
                <a:latin typeface="Corbel" charset="0"/>
              </a:rPr>
              <a:t>We continue to deliver strong returns to shareholders and returned $11.3 billion to them through dividends and share repurchases during the year. We were disciplined and focused on improving our business, and we made good progress.</a:t>
            </a:r>
            <a:r>
              <a:rPr lang="ja-JP" altLang="en-US" sz="2400" dirty="0">
                <a:latin typeface="Corbel" charset="0"/>
              </a:rPr>
              <a:t>”</a:t>
            </a:r>
            <a:endParaRPr lang="en-US" sz="2400" dirty="0">
              <a:latin typeface="Corbel" charset="0"/>
            </a:endParaRPr>
          </a:p>
          <a:p>
            <a:pPr lvl="1" eaLnBrk="1" hangingPunct="1">
              <a:lnSpc>
                <a:spcPct val="90000"/>
              </a:lnSpc>
              <a:defRPr/>
            </a:pPr>
            <a:r>
              <a:rPr lang="ja-JP" altLang="en-US" sz="2400" dirty="0">
                <a:latin typeface="Corbel" charset="0"/>
              </a:rPr>
              <a:t>“</a:t>
            </a:r>
            <a:r>
              <a:rPr lang="en-US" sz="2400" dirty="0">
                <a:latin typeface="Corbel" charset="0"/>
              </a:rPr>
              <a:t>Though we are never satisfied, I am pleased with our progress over the past year. </a:t>
            </a:r>
            <a:r>
              <a:rPr lang="en-US" sz="2400" i="1" dirty="0">
                <a:latin typeface="Corbel" charset="0"/>
              </a:rPr>
              <a:t>Looking ahead, we have a clear understanding of what we need to do at </a:t>
            </a:r>
            <a:r>
              <a:rPr lang="en-US" sz="2400" i="1" dirty="0" err="1">
                <a:latin typeface="Corbel" charset="0"/>
              </a:rPr>
              <a:t>Walmart</a:t>
            </a:r>
            <a:r>
              <a:rPr lang="en-US" sz="2400" i="1" dirty="0">
                <a:latin typeface="Corbel" charset="0"/>
              </a:rPr>
              <a:t> to drive long–term shareholder value and deliver on our mission.</a:t>
            </a:r>
            <a:r>
              <a:rPr lang="ja-JP" altLang="en-US" sz="2400" i="1" dirty="0">
                <a:latin typeface="Corbel" charset="0"/>
              </a:rPr>
              <a:t>”</a:t>
            </a:r>
            <a:endParaRPr lang="en-US" sz="2400" i="1" dirty="0">
              <a:latin typeface="Corbel" charset="0"/>
            </a:endParaRPr>
          </a:p>
          <a:p>
            <a:pPr lvl="1" eaLnBrk="1" hangingPunct="1">
              <a:lnSpc>
                <a:spcPct val="90000"/>
              </a:lnSpc>
              <a:defRPr/>
            </a:pPr>
            <a:endParaRPr lang="en-US" sz="2400" dirty="0">
              <a:latin typeface="Corbel" charset="0"/>
            </a:endParaRPr>
          </a:p>
          <a:p>
            <a:pPr lvl="4" eaLnBrk="1" hangingPunct="1">
              <a:lnSpc>
                <a:spcPct val="90000"/>
              </a:lnSpc>
              <a:defRPr/>
            </a:pPr>
            <a:r>
              <a:rPr sz="1700" dirty="0">
                <a:latin typeface="Corbel" charset="0"/>
              </a:rPr>
              <a:t>Walter Duke, CEO, Walmart, 2012 Annual Report.</a:t>
            </a:r>
          </a:p>
          <a:p>
            <a:pPr lvl="4" eaLnBrk="1" hangingPunct="1">
              <a:lnSpc>
                <a:spcPct val="90000"/>
              </a:lnSpc>
              <a:defRPr/>
            </a:pPr>
            <a:r>
              <a:rPr sz="1700" dirty="0">
                <a:latin typeface="Corbel" charset="0"/>
              </a:rPr>
              <a:t>http://www.walmartstores.com/sites/annual-report/2012/CEOletter.aspx</a:t>
            </a:r>
          </a:p>
        </p:txBody>
      </p:sp>
      <p:sp>
        <p:nvSpPr>
          <p:cNvPr id="32771"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3AADFE5-8E52-BA40-ADEC-45351741D65E}" type="slidenum">
              <a:rPr lang="en-US" sz="1800">
                <a:solidFill>
                  <a:srgbClr val="3F3F3F"/>
                </a:solidFill>
                <a:latin typeface="Arial" charset="0"/>
              </a:rPr>
              <a:pPr eaLnBrk="1" hangingPunct="1"/>
              <a:t>16</a:t>
            </a:fld>
            <a:endParaRPr lang="en-US" sz="1800">
              <a:solidFill>
                <a:srgbClr val="3F3F3F"/>
              </a:solidFill>
              <a:latin typeface="Arial" charset="0"/>
            </a:endParaRPr>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533400"/>
            <a:ext cx="8305800" cy="1295400"/>
          </a:xfrm>
        </p:spPr>
        <p:txBody>
          <a:bodyPr>
            <a:noAutofit/>
          </a:bodyPr>
          <a:lstStyle/>
          <a:p>
            <a:pPr eaLnBrk="1" fontAlgn="auto" hangingPunct="1">
              <a:spcAft>
                <a:spcPts val="0"/>
              </a:spcAft>
              <a:defRPr/>
            </a:pPr>
            <a:r>
              <a:rPr lang="en-US" dirty="0">
                <a:solidFill>
                  <a:srgbClr val="FFFFE3"/>
                </a:solidFill>
                <a:ea typeface="+mj-ea"/>
                <a:cs typeface="+mj-cs"/>
              </a:rPr>
              <a:t>Primary objective of financial manager</a:t>
            </a:r>
          </a:p>
        </p:txBody>
      </p:sp>
      <p:sp>
        <p:nvSpPr>
          <p:cNvPr id="44035" name="Rectangle 3"/>
          <p:cNvSpPr>
            <a:spLocks noGrp="1" noChangeArrowheads="1"/>
          </p:cNvSpPr>
          <p:nvPr>
            <p:ph idx="1"/>
          </p:nvPr>
        </p:nvSpPr>
        <p:spPr/>
        <p:txBody>
          <a:bodyPr rtlCol="0">
            <a:normAutofit fontScale="85000" lnSpcReduction="20000"/>
          </a:bodyPr>
          <a:lstStyle/>
          <a:p>
            <a:pPr marL="438912" indent="-320040" eaLnBrk="1" fontAlgn="auto" hangingPunct="1">
              <a:spcBef>
                <a:spcPts val="0"/>
              </a:spcBef>
              <a:spcAft>
                <a:spcPts val="0"/>
              </a:spcAft>
              <a:buFont typeface="Wingdings 2"/>
              <a:buChar char=""/>
              <a:defRPr/>
            </a:pPr>
            <a:endParaRPr lang="en-US" dirty="0">
              <a:ea typeface="+mn-ea"/>
              <a:cs typeface="+mn-cs"/>
            </a:endParaRPr>
          </a:p>
          <a:p>
            <a:pPr marL="438912" indent="-320040" eaLnBrk="1" fontAlgn="auto" hangingPunct="1">
              <a:spcBef>
                <a:spcPts val="0"/>
              </a:spcBef>
              <a:spcAft>
                <a:spcPts val="0"/>
              </a:spcAft>
              <a:buFont typeface="Wingdings 2"/>
              <a:buChar char=""/>
              <a:defRPr/>
            </a:pPr>
            <a:r>
              <a:rPr lang="en-US" dirty="0">
                <a:ea typeface="+mn-ea"/>
                <a:cs typeface="+mn-cs"/>
              </a:rPr>
              <a:t>Assure all decisions </a:t>
            </a:r>
            <a:r>
              <a:rPr lang="en-US" u="sng" dirty="0">
                <a:ea typeface="+mn-ea"/>
                <a:cs typeface="+mn-cs"/>
              </a:rPr>
              <a:t>improve</a:t>
            </a:r>
            <a:r>
              <a:rPr lang="en-US" dirty="0">
                <a:ea typeface="+mn-ea"/>
                <a:cs typeface="+mn-cs"/>
              </a:rPr>
              <a:t> and/or </a:t>
            </a:r>
            <a:r>
              <a:rPr lang="en-US" u="sng" dirty="0">
                <a:ea typeface="+mn-ea"/>
                <a:cs typeface="+mn-cs"/>
              </a:rPr>
              <a:t>protect</a:t>
            </a:r>
            <a:r>
              <a:rPr lang="en-US" dirty="0">
                <a:ea typeface="+mn-ea"/>
                <a:cs typeface="+mn-cs"/>
              </a:rPr>
              <a:t> shareholder value</a:t>
            </a:r>
          </a:p>
          <a:p>
            <a:pPr marL="438912" indent="-320040" eaLnBrk="1" fontAlgn="auto" hangingPunct="1">
              <a:spcBef>
                <a:spcPts val="0"/>
              </a:spcBef>
              <a:spcAft>
                <a:spcPts val="0"/>
              </a:spcAft>
              <a:buFont typeface="Wingdings 2"/>
              <a:buChar char=""/>
              <a:defRPr/>
            </a:pPr>
            <a:endParaRPr lang="en-US" dirty="0">
              <a:ea typeface="+mn-ea"/>
              <a:cs typeface="+mn-cs"/>
            </a:endParaRPr>
          </a:p>
          <a:p>
            <a:pPr marL="731520" lvl="1" indent="-274320" eaLnBrk="1" fontAlgn="auto" hangingPunct="1">
              <a:spcAft>
                <a:spcPts val="0"/>
              </a:spcAft>
              <a:buFont typeface="Wingdings"/>
              <a:buChar char=""/>
              <a:defRPr/>
            </a:pPr>
            <a:r>
              <a:rPr lang="en-US" dirty="0">
                <a:ea typeface="+mn-ea"/>
              </a:rPr>
              <a:t>To help us, we need to address at least the following:</a:t>
            </a:r>
          </a:p>
          <a:p>
            <a:pPr marL="996696" lvl="2" eaLnBrk="1" fontAlgn="auto" hangingPunct="1">
              <a:spcAft>
                <a:spcPts val="0"/>
              </a:spcAft>
              <a:buClr>
                <a:schemeClr val="accent3"/>
              </a:buClr>
              <a:buFont typeface="Arial"/>
              <a:buChar char="▪"/>
              <a:defRPr/>
            </a:pPr>
            <a:r>
              <a:rPr lang="en-US" dirty="0">
                <a:ea typeface="+mn-ea"/>
              </a:rPr>
              <a:t>How are cash flows valued?  </a:t>
            </a:r>
          </a:p>
          <a:p>
            <a:pPr marL="996696" lvl="2" eaLnBrk="1" fontAlgn="auto" hangingPunct="1">
              <a:spcAft>
                <a:spcPts val="0"/>
              </a:spcAft>
              <a:buClr>
                <a:schemeClr val="accent3"/>
              </a:buClr>
              <a:buFont typeface="Arial"/>
              <a:buChar char="▪"/>
              <a:defRPr/>
            </a:pPr>
            <a:r>
              <a:rPr lang="en-US" dirty="0">
                <a:ea typeface="+mn-ea"/>
              </a:rPr>
              <a:t>Which cash flows should we value?</a:t>
            </a:r>
          </a:p>
          <a:p>
            <a:pPr marL="996696" lvl="2" eaLnBrk="1" fontAlgn="auto" hangingPunct="1">
              <a:spcAft>
                <a:spcPts val="0"/>
              </a:spcAft>
              <a:buClr>
                <a:schemeClr val="accent3"/>
              </a:buClr>
              <a:buFont typeface="Arial"/>
              <a:buChar char="▪"/>
              <a:defRPr/>
            </a:pPr>
            <a:r>
              <a:rPr lang="en-US" dirty="0">
                <a:ea typeface="+mn-ea"/>
              </a:rPr>
              <a:t>On what grounds do we base investment decisions?</a:t>
            </a:r>
          </a:p>
          <a:p>
            <a:pPr marL="996696" lvl="2" eaLnBrk="1" fontAlgn="auto" hangingPunct="1">
              <a:spcAft>
                <a:spcPts val="0"/>
              </a:spcAft>
              <a:buClr>
                <a:schemeClr val="accent3"/>
              </a:buClr>
              <a:buFont typeface="Arial"/>
              <a:buChar char="▪"/>
              <a:defRPr/>
            </a:pPr>
            <a:r>
              <a:rPr lang="en-US" dirty="0">
                <a:ea typeface="+mn-ea"/>
              </a:rPr>
              <a:t>How are financial securities valued?</a:t>
            </a:r>
          </a:p>
          <a:p>
            <a:pPr marL="996696" lvl="2" eaLnBrk="1" fontAlgn="auto" hangingPunct="1">
              <a:spcAft>
                <a:spcPts val="0"/>
              </a:spcAft>
              <a:buClr>
                <a:schemeClr val="accent3"/>
              </a:buClr>
              <a:buFont typeface="Arial"/>
              <a:buChar char="▪"/>
              <a:defRPr/>
            </a:pPr>
            <a:r>
              <a:rPr lang="en-US" dirty="0">
                <a:ea typeface="+mn-ea"/>
              </a:rPr>
              <a:t>How do we measure and reduce risk</a:t>
            </a:r>
            <a:r>
              <a:rPr lang="en-US" dirty="0" smtClean="0">
                <a:ea typeface="+mn-ea"/>
              </a:rPr>
              <a:t>?</a:t>
            </a:r>
          </a:p>
          <a:p>
            <a:pPr marL="996696" lvl="2" eaLnBrk="1" fontAlgn="auto" hangingPunct="1">
              <a:spcAft>
                <a:spcPts val="0"/>
              </a:spcAft>
              <a:buClr>
                <a:schemeClr val="accent3"/>
              </a:buClr>
              <a:buFont typeface="Arial"/>
              <a:buChar char="▪"/>
              <a:defRPr/>
            </a:pPr>
            <a:endParaRPr lang="en-US" dirty="0" smtClean="0">
              <a:ea typeface="+mn-ea"/>
            </a:endParaRPr>
          </a:p>
          <a:p>
            <a:pPr marL="526796" lvl="1" eaLnBrk="1" fontAlgn="auto" hangingPunct="1">
              <a:spcAft>
                <a:spcPts val="0"/>
              </a:spcAft>
              <a:buClr>
                <a:schemeClr val="accent3"/>
              </a:buClr>
              <a:buFont typeface="Arial"/>
              <a:buChar char="▪"/>
              <a:defRPr/>
            </a:pPr>
            <a:r>
              <a:rPr lang="en-US" dirty="0" smtClean="0">
                <a:ea typeface="+mn-ea"/>
              </a:rPr>
              <a:t>We focus on these questions in FINC850!</a:t>
            </a:r>
            <a:endParaRPr lang="en-US" dirty="0">
              <a:ea typeface="+mn-ea"/>
            </a:endParaRPr>
          </a:p>
          <a:p>
            <a:pPr marL="996696" lvl="2" eaLnBrk="1" fontAlgn="auto" hangingPunct="1">
              <a:spcAft>
                <a:spcPts val="0"/>
              </a:spcAft>
              <a:buClr>
                <a:schemeClr val="accent3"/>
              </a:buClr>
              <a:buFont typeface="Arial"/>
              <a:buChar char="▪"/>
              <a:defRPr/>
            </a:pPr>
            <a:endParaRPr lang="en-US" dirty="0">
              <a:ea typeface="+mn-ea"/>
            </a:endParaRPr>
          </a:p>
        </p:txBody>
      </p:sp>
      <p:sp>
        <p:nvSpPr>
          <p:cNvPr id="33795"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63ED3B3-7D74-3D49-A703-B600BC72C61F}" type="slidenum">
              <a:rPr lang="en-US" sz="1800">
                <a:solidFill>
                  <a:srgbClr val="3F3F3F"/>
                </a:solidFill>
                <a:latin typeface="Arial" charset="0"/>
              </a:rPr>
              <a:pPr eaLnBrk="1" hangingPunct="1"/>
              <a:t>17</a:t>
            </a:fld>
            <a:endParaRPr lang="en-US" sz="1800">
              <a:solidFill>
                <a:srgbClr val="3F3F3F"/>
              </a:solidFill>
              <a:latin typeface="Arial" charset="0"/>
            </a:endParaRPr>
          </a:p>
        </p:txBody>
      </p:sp>
    </p:spTree>
  </p:cSld>
  <p:clrMapOvr>
    <a:masterClrMapping/>
  </p:clrMapOvr>
  <p:transition xmlns:p14="http://schemas.microsoft.com/office/powerpoint/2010/mai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lIns="91422" tIns="45711" rIns="91422" bIns="45711"/>
          <a:lstStyle/>
          <a:p>
            <a:pPr defTabSz="809625" eaLnBrk="1" hangingPunct="1">
              <a:defRPr/>
            </a:pPr>
            <a:r>
              <a:rPr lang="en-US">
                <a:latin typeface="Times New Roman" charset="0"/>
                <a:cs typeface="+mj-cs"/>
              </a:rPr>
              <a:t>1.5 The Agency Problem</a:t>
            </a:r>
          </a:p>
        </p:txBody>
      </p:sp>
      <p:sp>
        <p:nvSpPr>
          <p:cNvPr id="251907" name="Rectangle 3"/>
          <p:cNvSpPr>
            <a:spLocks noGrp="1" noChangeArrowheads="1"/>
          </p:cNvSpPr>
          <p:nvPr>
            <p:ph type="body" idx="1"/>
          </p:nvPr>
        </p:nvSpPr>
        <p:spPr/>
        <p:txBody>
          <a:bodyPr lIns="91422" tIns="45711" rIns="91422" bIns="45711"/>
          <a:lstStyle/>
          <a:p>
            <a:pPr marL="303213" indent="-303213" defTabSz="809625" eaLnBrk="1" hangingPunct="1">
              <a:defRPr/>
            </a:pPr>
            <a:r>
              <a:rPr lang="en-US" dirty="0">
                <a:latin typeface="Times New Roman" charset="0"/>
                <a:cs typeface="+mn-cs"/>
              </a:rPr>
              <a:t>Agency relationship</a:t>
            </a:r>
          </a:p>
          <a:p>
            <a:pPr marL="658813" lvl="1" indent="-254000" defTabSz="809625" eaLnBrk="1" hangingPunct="1">
              <a:defRPr/>
            </a:pPr>
            <a:r>
              <a:rPr lang="en-US" dirty="0">
                <a:latin typeface="Times New Roman" charset="0"/>
              </a:rPr>
              <a:t>Principal hires an agent to represent his/her interest</a:t>
            </a:r>
          </a:p>
          <a:p>
            <a:pPr marL="658813" lvl="1" indent="-254000" defTabSz="809625" eaLnBrk="1" hangingPunct="1">
              <a:defRPr/>
            </a:pPr>
            <a:r>
              <a:rPr lang="en-US" dirty="0">
                <a:latin typeface="Times New Roman" charset="0"/>
              </a:rPr>
              <a:t>Stockholders (principals) hire managers (agents) to run the company</a:t>
            </a:r>
          </a:p>
          <a:p>
            <a:pPr marL="303213" indent="-303213" defTabSz="809625" eaLnBrk="1" hangingPunct="1">
              <a:defRPr/>
            </a:pPr>
            <a:r>
              <a:rPr lang="en-US" dirty="0">
                <a:latin typeface="Times New Roman" charset="0"/>
                <a:cs typeface="+mn-cs"/>
              </a:rPr>
              <a:t>Agency problem</a:t>
            </a:r>
          </a:p>
          <a:p>
            <a:pPr marL="658813" lvl="1" indent="-254000" defTabSz="809625" eaLnBrk="1" hangingPunct="1">
              <a:defRPr/>
            </a:pPr>
            <a:r>
              <a:rPr lang="en-US" dirty="0">
                <a:latin typeface="Times New Roman" charset="0"/>
              </a:rPr>
              <a:t>Conflict of interest between principal and </a:t>
            </a:r>
            <a:r>
              <a:rPr lang="en-US" dirty="0" smtClean="0">
                <a:latin typeface="Times New Roman" charset="0"/>
              </a:rPr>
              <a:t>agent</a:t>
            </a:r>
          </a:p>
          <a:p>
            <a:pPr marL="658813" lvl="1" indent="-254000" defTabSz="809625" eaLnBrk="1" hangingPunct="1">
              <a:defRPr/>
            </a:pPr>
            <a:r>
              <a:rPr lang="en-US" i="1" dirty="0" smtClean="0">
                <a:solidFill>
                  <a:schemeClr val="tx2"/>
                </a:solidFill>
                <a:latin typeface="Times New Roman" charset="0"/>
              </a:rPr>
              <a:t>Are we sure the CEO and managers will work in the best interests of the shareholders?</a:t>
            </a:r>
            <a:endParaRPr lang="en-US" i="1" dirty="0">
              <a:solidFill>
                <a:schemeClr val="tx2"/>
              </a:solidFill>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fade">
                                      <p:cBhvr>
                                        <p:cTn id="7" dur="1000"/>
                                        <p:tgtEl>
                                          <p:spTgt spid="251907">
                                            <p:txEl>
                                              <p:pRg st="0" end="0"/>
                                            </p:txEl>
                                          </p:spTgt>
                                        </p:tgtEl>
                                      </p:cBhvr>
                                    </p:animEffect>
                                    <p:anim calcmode="lin" valueType="num">
                                      <p:cBhvr>
                                        <p:cTn id="8" dur="1000" fill="hold"/>
                                        <p:tgtEl>
                                          <p:spTgt spid="2519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1907">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0" end="0"/>
                                            </p:txEl>
                                          </p:spTgt>
                                        </p:tgtEl>
                                        <p:attrNameLst>
                                          <p:attrName>ppt_c</p:attrName>
                                        </p:attrNameLst>
                                      </p:cBhvr>
                                      <p:to>
                                        <a:schemeClr val="tx2"/>
                                      </p:to>
                                    </p:animClr>
                                  </p:subTnLst>
                                </p:cTn>
                              </p:par>
                              <p:par>
                                <p:cTn id="10" presetID="42" presetClass="entr" presetSubtype="0" fill="hold" grpId="0" nodeType="with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fade">
                                      <p:cBhvr>
                                        <p:cTn id="12" dur="1000"/>
                                        <p:tgtEl>
                                          <p:spTgt spid="251907">
                                            <p:txEl>
                                              <p:pRg st="1" end="1"/>
                                            </p:txEl>
                                          </p:spTgt>
                                        </p:tgtEl>
                                      </p:cBhvr>
                                    </p:animEffect>
                                    <p:anim calcmode="lin" valueType="num">
                                      <p:cBhvr>
                                        <p:cTn id="13" dur="1000" fill="hold"/>
                                        <p:tgtEl>
                                          <p:spTgt spid="2519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1907">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1" end="1"/>
                                            </p:txEl>
                                          </p:spTgt>
                                        </p:tgtEl>
                                        <p:attrNameLst>
                                          <p:attrName>ppt_c</p:attrName>
                                        </p:attrNameLst>
                                      </p:cBhvr>
                                      <p:to>
                                        <a:schemeClr val="tx2"/>
                                      </p:to>
                                    </p:animClr>
                                  </p:subTnLst>
                                </p:cTn>
                              </p:par>
                              <p:par>
                                <p:cTn id="15" presetID="42" presetClass="entr" presetSubtype="0" fill="hold" grpId="0" nodeType="with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fade">
                                      <p:cBhvr>
                                        <p:cTn id="17" dur="1000"/>
                                        <p:tgtEl>
                                          <p:spTgt spid="251907">
                                            <p:txEl>
                                              <p:pRg st="2" end="2"/>
                                            </p:txEl>
                                          </p:spTgt>
                                        </p:tgtEl>
                                      </p:cBhvr>
                                    </p:animEffect>
                                    <p:anim calcmode="lin" valueType="num">
                                      <p:cBhvr>
                                        <p:cTn id="18" dur="1000" fill="hold"/>
                                        <p:tgtEl>
                                          <p:spTgt spid="2519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51907">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2" end="2"/>
                                            </p:txEl>
                                          </p:spTgt>
                                        </p:tgtEl>
                                        <p:attrNameLst>
                                          <p:attrName>ppt_c</p:attrName>
                                        </p:attrNameLst>
                                      </p:cBhvr>
                                      <p:to>
                                        <a:schemeClr val="tx2"/>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1907">
                                            <p:txEl>
                                              <p:pRg st="3" end="3"/>
                                            </p:txEl>
                                          </p:spTgt>
                                        </p:tgtEl>
                                        <p:attrNameLst>
                                          <p:attrName>style.visibility</p:attrName>
                                        </p:attrNameLst>
                                      </p:cBhvr>
                                      <p:to>
                                        <p:strVal val="visible"/>
                                      </p:to>
                                    </p:set>
                                    <p:animEffect transition="in" filter="fade">
                                      <p:cBhvr>
                                        <p:cTn id="24" dur="1000"/>
                                        <p:tgtEl>
                                          <p:spTgt spid="251907">
                                            <p:txEl>
                                              <p:pRg st="3" end="3"/>
                                            </p:txEl>
                                          </p:spTgt>
                                        </p:tgtEl>
                                      </p:cBhvr>
                                    </p:animEffect>
                                    <p:anim calcmode="lin" valueType="num">
                                      <p:cBhvr>
                                        <p:cTn id="25" dur="1000" fill="hold"/>
                                        <p:tgtEl>
                                          <p:spTgt spid="2519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51907">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3" end="3"/>
                                            </p:txEl>
                                          </p:spTgt>
                                        </p:tgtEl>
                                        <p:attrNameLst>
                                          <p:attrName>ppt_c</p:attrName>
                                        </p:attrNameLst>
                                      </p:cBhvr>
                                      <p:to>
                                        <a:schemeClr val="tx2"/>
                                      </p:to>
                                    </p:animClr>
                                  </p:subTnLst>
                                </p:cTn>
                              </p:par>
                              <p:par>
                                <p:cTn id="27" presetID="42" presetClass="entr" presetSubtype="0" fill="hold" grpId="0" nodeType="withEffect">
                                  <p:stCondLst>
                                    <p:cond delay="0"/>
                                  </p:stCondLst>
                                  <p:childTnLst>
                                    <p:set>
                                      <p:cBhvr>
                                        <p:cTn id="28" dur="1" fill="hold">
                                          <p:stCondLst>
                                            <p:cond delay="0"/>
                                          </p:stCondLst>
                                        </p:cTn>
                                        <p:tgtEl>
                                          <p:spTgt spid="251907">
                                            <p:txEl>
                                              <p:pRg st="4" end="4"/>
                                            </p:txEl>
                                          </p:spTgt>
                                        </p:tgtEl>
                                        <p:attrNameLst>
                                          <p:attrName>style.visibility</p:attrName>
                                        </p:attrNameLst>
                                      </p:cBhvr>
                                      <p:to>
                                        <p:strVal val="visible"/>
                                      </p:to>
                                    </p:set>
                                    <p:animEffect transition="in" filter="fade">
                                      <p:cBhvr>
                                        <p:cTn id="29" dur="1000"/>
                                        <p:tgtEl>
                                          <p:spTgt spid="251907">
                                            <p:txEl>
                                              <p:pRg st="4" end="4"/>
                                            </p:txEl>
                                          </p:spTgt>
                                        </p:tgtEl>
                                      </p:cBhvr>
                                    </p:animEffect>
                                    <p:anim calcmode="lin" valueType="num">
                                      <p:cBhvr>
                                        <p:cTn id="30" dur="1000" fill="hold"/>
                                        <p:tgtEl>
                                          <p:spTgt spid="25190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51907">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4" end="4"/>
                                            </p:txEl>
                                          </p:spTgt>
                                        </p:tgtEl>
                                        <p:attrNameLst>
                                          <p:attrName>ppt_c</p:attrName>
                                        </p:attrNameLst>
                                      </p:cBhvr>
                                      <p:to>
                                        <a:schemeClr val="tx2"/>
                                      </p:to>
                                    </p:animClr>
                                  </p:subTnLst>
                                </p:cTn>
                              </p:par>
                              <p:par>
                                <p:cTn id="32" presetID="42" presetClass="entr" presetSubtype="0" fill="hold" grpId="0" nodeType="withEffect">
                                  <p:stCondLst>
                                    <p:cond delay="0"/>
                                  </p:stCondLst>
                                  <p:childTnLst>
                                    <p:set>
                                      <p:cBhvr>
                                        <p:cTn id="33" dur="1" fill="hold">
                                          <p:stCondLst>
                                            <p:cond delay="0"/>
                                          </p:stCondLst>
                                        </p:cTn>
                                        <p:tgtEl>
                                          <p:spTgt spid="251907">
                                            <p:txEl>
                                              <p:pRg st="5" end="5"/>
                                            </p:txEl>
                                          </p:spTgt>
                                        </p:tgtEl>
                                        <p:attrNameLst>
                                          <p:attrName>style.visibility</p:attrName>
                                        </p:attrNameLst>
                                      </p:cBhvr>
                                      <p:to>
                                        <p:strVal val="visible"/>
                                      </p:to>
                                    </p:set>
                                    <p:animEffect transition="in" filter="fade">
                                      <p:cBhvr>
                                        <p:cTn id="34" dur="1000"/>
                                        <p:tgtEl>
                                          <p:spTgt spid="251907">
                                            <p:txEl>
                                              <p:pRg st="5" end="5"/>
                                            </p:txEl>
                                          </p:spTgt>
                                        </p:tgtEl>
                                      </p:cBhvr>
                                    </p:animEffect>
                                    <p:anim calcmode="lin" valueType="num">
                                      <p:cBhvr>
                                        <p:cTn id="35" dur="1000" fill="hold"/>
                                        <p:tgtEl>
                                          <p:spTgt spid="25190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51907">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190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dirty="0" smtClean="0">
                <a:ea typeface="+mj-ea"/>
                <a:cs typeface="+mj-cs"/>
              </a:rPr>
              <a:t>Types of financial </a:t>
            </a:r>
            <a:r>
              <a:rPr lang="en-US" dirty="0">
                <a:ea typeface="+mj-ea"/>
                <a:cs typeface="+mj-cs"/>
              </a:rPr>
              <a:t>decision </a:t>
            </a:r>
            <a:r>
              <a:rPr lang="en-US" dirty="0" smtClean="0">
                <a:ea typeface="+mj-ea"/>
                <a:cs typeface="+mj-cs"/>
              </a:rPr>
              <a:t>making:</a:t>
            </a:r>
            <a:endParaRPr lang="en-US" dirty="0">
              <a:ea typeface="+mj-ea"/>
              <a:cs typeface="+mj-cs"/>
            </a:endParaRPr>
          </a:p>
        </p:txBody>
      </p:sp>
      <p:sp>
        <p:nvSpPr>
          <p:cNvPr id="29699" name="Rectangle 3"/>
          <p:cNvSpPr>
            <a:spLocks noGrp="1" noChangeArrowheads="1"/>
          </p:cNvSpPr>
          <p:nvPr>
            <p:ph idx="1"/>
          </p:nvPr>
        </p:nvSpPr>
        <p:spPr>
          <a:xfrm>
            <a:off x="457200" y="1828800"/>
            <a:ext cx="8229600" cy="4572000"/>
          </a:xfrm>
        </p:spPr>
        <p:txBody>
          <a:bodyPr rtlCol="0">
            <a:normAutofit fontScale="85000" lnSpcReduction="10000"/>
          </a:bodyPr>
          <a:lstStyle/>
          <a:p>
            <a:pPr marL="438912" indent="-320040" eaLnBrk="1" fontAlgn="auto" hangingPunct="1">
              <a:lnSpc>
                <a:spcPct val="90000"/>
              </a:lnSpc>
              <a:spcBef>
                <a:spcPts val="0"/>
              </a:spcBef>
              <a:spcAft>
                <a:spcPts val="0"/>
              </a:spcAft>
              <a:buFont typeface="Wingdings 2"/>
              <a:buChar char=""/>
              <a:defRPr/>
            </a:pPr>
            <a:r>
              <a:rPr lang="en-US" dirty="0" smtClean="0">
                <a:ea typeface="+mn-ea"/>
                <a:cs typeface="+mn-cs"/>
              </a:rPr>
              <a:t>Some random headlines from the WSJ on June 20 and June 21, 2013 </a:t>
            </a:r>
          </a:p>
          <a:p>
            <a:pPr marL="877062" lvl="1" indent="-320040" eaLnBrk="1" fontAlgn="auto" hangingPunct="1">
              <a:lnSpc>
                <a:spcPct val="90000"/>
              </a:lnSpc>
              <a:spcBef>
                <a:spcPts val="0"/>
              </a:spcBef>
              <a:spcAft>
                <a:spcPts val="0"/>
              </a:spcAft>
              <a:buFont typeface="Wingdings 2"/>
              <a:buChar char=""/>
              <a:defRPr/>
            </a:pPr>
            <a:r>
              <a:rPr lang="en-US" dirty="0" smtClean="0">
                <a:ea typeface="+mn-ea"/>
                <a:cs typeface="+mn-cs"/>
              </a:rPr>
              <a:t>Microsoft Explored Deal for Nokia</a:t>
            </a:r>
          </a:p>
          <a:p>
            <a:pPr marL="877062" lvl="1" indent="-320040" eaLnBrk="1" fontAlgn="auto" hangingPunct="1">
              <a:lnSpc>
                <a:spcPct val="90000"/>
              </a:lnSpc>
              <a:spcBef>
                <a:spcPts val="0"/>
              </a:spcBef>
              <a:spcAft>
                <a:spcPts val="0"/>
              </a:spcAft>
              <a:buFont typeface="Wingdings 2"/>
              <a:buChar char=""/>
              <a:defRPr/>
            </a:pPr>
            <a:r>
              <a:rPr lang="en-US" dirty="0" smtClean="0">
                <a:ea typeface="+mn-ea"/>
                <a:cs typeface="+mn-cs"/>
              </a:rPr>
              <a:t>Sprint Tops Dish Bid for </a:t>
            </a:r>
            <a:r>
              <a:rPr lang="en-US" dirty="0" err="1" smtClean="0">
                <a:ea typeface="+mn-ea"/>
                <a:cs typeface="+mn-cs"/>
              </a:rPr>
              <a:t>Clearwire</a:t>
            </a:r>
            <a:endParaRPr lang="en-US" dirty="0" smtClean="0">
              <a:ea typeface="+mn-ea"/>
              <a:cs typeface="+mn-cs"/>
            </a:endParaRPr>
          </a:p>
          <a:p>
            <a:pPr marL="877062" lvl="1" indent="-320040" eaLnBrk="1" fontAlgn="auto" hangingPunct="1">
              <a:lnSpc>
                <a:spcPct val="90000"/>
              </a:lnSpc>
              <a:spcBef>
                <a:spcPts val="0"/>
              </a:spcBef>
              <a:spcAft>
                <a:spcPts val="0"/>
              </a:spcAft>
              <a:buFont typeface="Wingdings 2"/>
              <a:buChar char=""/>
              <a:defRPr/>
            </a:pPr>
            <a:r>
              <a:rPr lang="en-US" dirty="0" smtClean="0">
                <a:ea typeface="+mn-ea"/>
                <a:cs typeface="+mn-cs"/>
              </a:rPr>
              <a:t>Delta Air Lines Makes Headway on Virgin Atlantic Stake</a:t>
            </a:r>
          </a:p>
          <a:p>
            <a:pPr marL="877062" lvl="1" indent="-320040" eaLnBrk="1" fontAlgn="auto" hangingPunct="1">
              <a:lnSpc>
                <a:spcPct val="90000"/>
              </a:lnSpc>
              <a:spcBef>
                <a:spcPts val="0"/>
              </a:spcBef>
              <a:spcAft>
                <a:spcPts val="0"/>
              </a:spcAft>
              <a:buFont typeface="Wingdings 2"/>
              <a:buChar char=""/>
              <a:defRPr/>
            </a:pPr>
            <a:r>
              <a:rPr lang="en-US" dirty="0" smtClean="0">
                <a:ea typeface="+mn-ea"/>
                <a:cs typeface="+mn-cs"/>
              </a:rPr>
              <a:t>Archer Daniels Midland Confirms Talks on Sale of Cocoa Unit</a:t>
            </a:r>
          </a:p>
          <a:p>
            <a:pPr marL="877062" lvl="1" indent="-320040" eaLnBrk="1" fontAlgn="auto" hangingPunct="1">
              <a:lnSpc>
                <a:spcPct val="90000"/>
              </a:lnSpc>
              <a:spcBef>
                <a:spcPts val="0"/>
              </a:spcBef>
              <a:spcAft>
                <a:spcPts val="0"/>
              </a:spcAft>
              <a:buFont typeface="Wingdings 2"/>
              <a:buChar char=""/>
              <a:defRPr/>
            </a:pPr>
            <a:r>
              <a:rPr lang="en-US" dirty="0"/>
              <a:t>Exxon Requests Permit to Export Canadian LNG From Pacific </a:t>
            </a:r>
            <a:r>
              <a:rPr lang="en-US" dirty="0" smtClean="0"/>
              <a:t>Coast</a:t>
            </a:r>
          </a:p>
          <a:p>
            <a:pPr marL="877062" lvl="1" indent="-320040" eaLnBrk="1" fontAlgn="auto" hangingPunct="1">
              <a:lnSpc>
                <a:spcPct val="90000"/>
              </a:lnSpc>
              <a:spcBef>
                <a:spcPts val="0"/>
              </a:spcBef>
              <a:spcAft>
                <a:spcPts val="0"/>
              </a:spcAft>
              <a:buFont typeface="Wingdings 2"/>
              <a:buChar char=""/>
              <a:defRPr/>
            </a:pPr>
            <a:r>
              <a:rPr lang="en-US" dirty="0"/>
              <a:t>Sony's New Board Considers Dan Loeb's IPO Proposal</a:t>
            </a:r>
            <a:endParaRPr lang="en-US" dirty="0" smtClean="0">
              <a:ea typeface="+mn-ea"/>
              <a:cs typeface="+mn-cs"/>
            </a:endParaRPr>
          </a:p>
          <a:p>
            <a:pPr marL="457200" lvl="1" indent="0" eaLnBrk="1" fontAlgn="auto" hangingPunct="1">
              <a:lnSpc>
                <a:spcPct val="90000"/>
              </a:lnSpc>
              <a:spcAft>
                <a:spcPts val="0"/>
              </a:spcAft>
              <a:buFont typeface="Wingdings" charset="0"/>
              <a:buNone/>
              <a:defRPr/>
            </a:pPr>
            <a:endParaRPr lang="en-US" dirty="0" smtClean="0">
              <a:ea typeface="+mn-ea"/>
            </a:endParaRPr>
          </a:p>
          <a:p>
            <a:pPr marL="731520" lvl="1" indent="-274320" eaLnBrk="1" fontAlgn="auto" hangingPunct="1">
              <a:lnSpc>
                <a:spcPct val="90000"/>
              </a:lnSpc>
              <a:spcAft>
                <a:spcPts val="0"/>
              </a:spcAft>
              <a:buFont typeface="Wingdings"/>
              <a:buChar char=""/>
              <a:defRPr/>
            </a:pPr>
            <a:endParaRPr lang="en-US" dirty="0">
              <a:ea typeface="+mn-ea"/>
            </a:endParaRPr>
          </a:p>
          <a:p>
            <a:pPr marL="438912" indent="-320040" eaLnBrk="1" fontAlgn="auto" hangingPunct="1">
              <a:lnSpc>
                <a:spcPct val="90000"/>
              </a:lnSpc>
              <a:spcBef>
                <a:spcPts val="0"/>
              </a:spcBef>
              <a:spcAft>
                <a:spcPts val="0"/>
              </a:spcAft>
              <a:buFont typeface="Wingdings 2"/>
              <a:buChar char=""/>
              <a:defRPr/>
            </a:pPr>
            <a:r>
              <a:rPr lang="en-US" dirty="0">
                <a:solidFill>
                  <a:srgbClr val="FF0000"/>
                </a:solidFill>
                <a:ea typeface="+mn-ea"/>
                <a:cs typeface="+mn-cs"/>
              </a:rPr>
              <a:t>How </a:t>
            </a:r>
            <a:r>
              <a:rPr lang="en-US" dirty="0" smtClean="0">
                <a:solidFill>
                  <a:srgbClr val="FF0000"/>
                </a:solidFill>
                <a:ea typeface="+mn-ea"/>
                <a:cs typeface="+mn-cs"/>
              </a:rPr>
              <a:t>did (or will) managers for these firms address these decisions?  </a:t>
            </a:r>
            <a:endParaRPr lang="en-US" dirty="0">
              <a:solidFill>
                <a:srgbClr val="FF0000"/>
              </a:solidFill>
              <a:ea typeface="+mn-ea"/>
              <a:cs typeface="+mn-cs"/>
            </a:endParaRPr>
          </a:p>
        </p:txBody>
      </p:sp>
      <p:sp>
        <p:nvSpPr>
          <p:cNvPr id="7171"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78DB64D-95D2-B14F-A799-E916385D3ED8}" type="slidenum">
              <a:rPr lang="en-US" sz="1800">
                <a:solidFill>
                  <a:srgbClr val="3F3F3F"/>
                </a:solidFill>
                <a:latin typeface="Arial" charset="0"/>
              </a:rPr>
              <a:pPr eaLnBrk="1" hangingPunct="1"/>
              <a:t>1</a:t>
            </a:fld>
            <a:endParaRPr lang="en-US" sz="1800">
              <a:solidFill>
                <a:srgbClr val="3F3F3F"/>
              </a:solidFill>
              <a:latin typeface="Arial" charset="0"/>
            </a:endParaRPr>
          </a:p>
        </p:txBody>
      </p:sp>
    </p:spTree>
  </p:cSld>
  <p:clrMapOvr>
    <a:masterClrMapping/>
  </p:clrMapOvr>
  <p:transition xmlns:p14="http://schemas.microsoft.com/office/powerpoint/2010/mai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atin typeface="Times New Roman" charset="0"/>
                <a:cs typeface="+mj-cs"/>
              </a:rPr>
              <a:t>Managerial Goals</a:t>
            </a:r>
          </a:p>
        </p:txBody>
      </p:sp>
      <p:sp>
        <p:nvSpPr>
          <p:cNvPr id="34819" name="Rectangle 3"/>
          <p:cNvSpPr>
            <a:spLocks noGrp="1" noChangeArrowheads="1"/>
          </p:cNvSpPr>
          <p:nvPr>
            <p:ph type="body" idx="1"/>
          </p:nvPr>
        </p:nvSpPr>
        <p:spPr/>
        <p:txBody>
          <a:bodyPr/>
          <a:lstStyle/>
          <a:p>
            <a:pPr eaLnBrk="1" hangingPunct="1">
              <a:defRPr/>
            </a:pPr>
            <a:r>
              <a:rPr lang="en-US" dirty="0">
                <a:latin typeface="Times New Roman" charset="0"/>
                <a:cs typeface="+mn-cs"/>
              </a:rPr>
              <a:t>Managerial goals may be different from shareholder goals</a:t>
            </a:r>
          </a:p>
          <a:p>
            <a:pPr lvl="1" eaLnBrk="1" hangingPunct="1">
              <a:defRPr/>
            </a:pPr>
            <a:r>
              <a:rPr lang="en-US" dirty="0">
                <a:latin typeface="Times New Roman" charset="0"/>
              </a:rPr>
              <a:t>Expensive </a:t>
            </a:r>
            <a:r>
              <a:rPr lang="en-US" dirty="0" smtClean="0">
                <a:latin typeface="Times New Roman" charset="0"/>
              </a:rPr>
              <a:t>perquisites (corporate jets!?)</a:t>
            </a:r>
            <a:endParaRPr lang="en-US" dirty="0">
              <a:latin typeface="Times New Roman" charset="0"/>
            </a:endParaRPr>
          </a:p>
          <a:p>
            <a:pPr lvl="1" eaLnBrk="1" hangingPunct="1">
              <a:defRPr/>
            </a:pPr>
            <a:r>
              <a:rPr lang="en-US" dirty="0">
                <a:latin typeface="Times New Roman" charset="0"/>
              </a:rPr>
              <a:t>Survival</a:t>
            </a:r>
          </a:p>
          <a:p>
            <a:pPr lvl="1" eaLnBrk="1" hangingPunct="1">
              <a:defRPr/>
            </a:pPr>
            <a:r>
              <a:rPr lang="en-US" dirty="0">
                <a:latin typeface="Times New Roman" charset="0"/>
              </a:rPr>
              <a:t>Independence</a:t>
            </a:r>
          </a:p>
          <a:p>
            <a:pPr lvl="1" eaLnBrk="1" hangingPunct="1">
              <a:defRPr/>
            </a:pPr>
            <a:r>
              <a:rPr lang="en-US" dirty="0" smtClean="0">
                <a:latin typeface="Times New Roman" charset="0"/>
                <a:cs typeface="+mn-cs"/>
              </a:rPr>
              <a:t>‘Empire Building’</a:t>
            </a:r>
          </a:p>
          <a:p>
            <a:pPr lvl="2" eaLnBrk="1" hangingPunct="1">
              <a:defRPr/>
            </a:pPr>
            <a:r>
              <a:rPr lang="en-US" dirty="0" smtClean="0">
                <a:latin typeface="Times New Roman" charset="0"/>
                <a:cs typeface="+mn-cs"/>
              </a:rPr>
              <a:t>Increased </a:t>
            </a:r>
            <a:r>
              <a:rPr lang="en-US" dirty="0">
                <a:latin typeface="Times New Roman" charset="0"/>
                <a:cs typeface="+mn-cs"/>
              </a:rPr>
              <a:t>growth and size are not necessarily equivalent to increased shareholder </a:t>
            </a:r>
            <a:r>
              <a:rPr lang="en-US" dirty="0" smtClean="0">
                <a:latin typeface="Times New Roman" charset="0"/>
                <a:cs typeface="+mn-cs"/>
              </a:rPr>
              <a:t>wealth, but the CEO may like having more assets under his care</a:t>
            </a:r>
            <a:endParaRPr lang="en-US" dirty="0">
              <a:latin typeface="Times New Roman"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1000"/>
                                        <p:tgtEl>
                                          <p:spTgt spid="34819">
                                            <p:txEl>
                                              <p:pRg st="1" end="1"/>
                                            </p:txEl>
                                          </p:spTgt>
                                        </p:tgtEl>
                                      </p:cBhvr>
                                    </p:animEffect>
                                    <p:anim calcmode="lin" valueType="num">
                                      <p:cBhvr>
                                        <p:cTn id="13"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481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fade">
                                      <p:cBhvr>
                                        <p:cTn id="17" dur="1000"/>
                                        <p:tgtEl>
                                          <p:spTgt spid="34819">
                                            <p:txEl>
                                              <p:pRg st="2" end="2"/>
                                            </p:txEl>
                                          </p:spTgt>
                                        </p:tgtEl>
                                      </p:cBhvr>
                                    </p:animEffect>
                                    <p:anim calcmode="lin" valueType="num">
                                      <p:cBhvr>
                                        <p:cTn id="18"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481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fade">
                                      <p:cBhvr>
                                        <p:cTn id="22" dur="1000"/>
                                        <p:tgtEl>
                                          <p:spTgt spid="34819">
                                            <p:txEl>
                                              <p:pRg st="3" end="3"/>
                                            </p:txEl>
                                          </p:spTgt>
                                        </p:tgtEl>
                                      </p:cBhvr>
                                    </p:animEffect>
                                    <p:anim calcmode="lin" valueType="num">
                                      <p:cBhvr>
                                        <p:cTn id="23"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481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fade">
                                      <p:cBhvr>
                                        <p:cTn id="27" dur="1000"/>
                                        <p:tgtEl>
                                          <p:spTgt spid="34819">
                                            <p:txEl>
                                              <p:pRg st="4" end="4"/>
                                            </p:txEl>
                                          </p:spTgt>
                                        </p:tgtEl>
                                      </p:cBhvr>
                                    </p:animEffect>
                                    <p:anim calcmode="lin" valueType="num">
                                      <p:cBhvr>
                                        <p:cTn id="28"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4819">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fade">
                                      <p:cBhvr>
                                        <p:cTn id="32" dur="1000"/>
                                        <p:tgtEl>
                                          <p:spTgt spid="34819">
                                            <p:txEl>
                                              <p:pRg st="5" end="5"/>
                                            </p:txEl>
                                          </p:spTgt>
                                        </p:tgtEl>
                                      </p:cBhvr>
                                    </p:animEffect>
                                    <p:anim calcmode="lin" valueType="num">
                                      <p:cBhvr>
                                        <p:cTn id="33"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1422" tIns="45711" rIns="91422" bIns="45711"/>
          <a:lstStyle/>
          <a:p>
            <a:pPr defTabSz="809625" eaLnBrk="1" hangingPunct="1">
              <a:defRPr/>
            </a:pPr>
            <a:r>
              <a:rPr lang="en-US">
                <a:latin typeface="Times New Roman" charset="0"/>
                <a:cs typeface="+mj-cs"/>
              </a:rPr>
              <a:t>Managing Managers</a:t>
            </a:r>
          </a:p>
        </p:txBody>
      </p:sp>
      <p:sp>
        <p:nvSpPr>
          <p:cNvPr id="253955" name="Rectangle 3"/>
          <p:cNvSpPr>
            <a:spLocks noGrp="1" noChangeArrowheads="1"/>
          </p:cNvSpPr>
          <p:nvPr>
            <p:ph type="body" idx="1"/>
          </p:nvPr>
        </p:nvSpPr>
        <p:spPr/>
        <p:txBody>
          <a:bodyPr lIns="91422" tIns="45711" rIns="91422" bIns="45711"/>
          <a:lstStyle/>
          <a:p>
            <a:pPr marL="303213" indent="-303213" defTabSz="809625" eaLnBrk="1" hangingPunct="1">
              <a:lnSpc>
                <a:spcPct val="90000"/>
              </a:lnSpc>
              <a:defRPr/>
            </a:pPr>
            <a:r>
              <a:rPr lang="en-US" dirty="0">
                <a:latin typeface="Times New Roman" charset="0"/>
                <a:cs typeface="+mn-cs"/>
              </a:rPr>
              <a:t>Managerial compensation</a:t>
            </a:r>
          </a:p>
          <a:p>
            <a:pPr marL="658813" lvl="1" indent="-254000" defTabSz="809625" eaLnBrk="1" hangingPunct="1">
              <a:lnSpc>
                <a:spcPct val="90000"/>
              </a:lnSpc>
              <a:defRPr/>
            </a:pPr>
            <a:r>
              <a:rPr lang="en-US" dirty="0">
                <a:latin typeface="Times New Roman" charset="0"/>
              </a:rPr>
              <a:t>Incentives can be used to align management and stockholder interests</a:t>
            </a:r>
          </a:p>
          <a:p>
            <a:pPr marL="658813" lvl="1" indent="-254000" defTabSz="809625" eaLnBrk="1" hangingPunct="1">
              <a:lnSpc>
                <a:spcPct val="90000"/>
              </a:lnSpc>
              <a:defRPr/>
            </a:pPr>
            <a:r>
              <a:rPr lang="en-US" dirty="0">
                <a:latin typeface="Times New Roman" charset="0"/>
              </a:rPr>
              <a:t>The incentives need to be structured carefully to make sure that they achieve their intended goal</a:t>
            </a:r>
          </a:p>
          <a:p>
            <a:pPr marL="303213" indent="-303213" defTabSz="809625" eaLnBrk="1" hangingPunct="1">
              <a:lnSpc>
                <a:spcPct val="90000"/>
              </a:lnSpc>
              <a:defRPr/>
            </a:pPr>
            <a:r>
              <a:rPr lang="en-US" dirty="0">
                <a:latin typeface="Times New Roman" charset="0"/>
                <a:cs typeface="+mn-cs"/>
              </a:rPr>
              <a:t>Corporate control</a:t>
            </a:r>
          </a:p>
          <a:p>
            <a:pPr marL="658813" lvl="1" indent="-254000" defTabSz="809625" eaLnBrk="1" hangingPunct="1">
              <a:lnSpc>
                <a:spcPct val="90000"/>
              </a:lnSpc>
              <a:defRPr/>
            </a:pPr>
            <a:r>
              <a:rPr lang="en-US" dirty="0">
                <a:latin typeface="Times New Roman" charset="0"/>
              </a:rPr>
              <a:t>The threat of a takeover may result in better management</a:t>
            </a:r>
          </a:p>
          <a:p>
            <a:pPr marL="303213" indent="-303213" defTabSz="809625" eaLnBrk="1" hangingPunct="1">
              <a:lnSpc>
                <a:spcPct val="90000"/>
              </a:lnSpc>
              <a:defRPr/>
            </a:pPr>
            <a:r>
              <a:rPr lang="en-US" dirty="0">
                <a:latin typeface="Times New Roman" charset="0"/>
                <a:cs typeface="+mn-cs"/>
              </a:rPr>
              <a:t>Other </a:t>
            </a:r>
            <a:r>
              <a:rPr lang="en-US" dirty="0" smtClean="0">
                <a:latin typeface="Times New Roman" charset="0"/>
                <a:cs typeface="+mn-cs"/>
              </a:rPr>
              <a:t>stakeholders – such as debt holders also monitor managers closely.</a:t>
            </a:r>
            <a:endParaRPr lang="en-US" dirty="0">
              <a:latin typeface="Times New Roman"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fade">
                                      <p:cBhvr>
                                        <p:cTn id="7" dur="1000"/>
                                        <p:tgtEl>
                                          <p:spTgt spid="253955">
                                            <p:txEl>
                                              <p:pRg st="0" end="0"/>
                                            </p:txEl>
                                          </p:spTgt>
                                        </p:tgtEl>
                                      </p:cBhvr>
                                    </p:animEffect>
                                    <p:anim calcmode="lin" valueType="num">
                                      <p:cBhvr>
                                        <p:cTn id="8" dur="1000" fill="hold"/>
                                        <p:tgtEl>
                                          <p:spTgt spid="2539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3955">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0" end="0"/>
                                            </p:txEl>
                                          </p:spTgt>
                                        </p:tgtEl>
                                        <p:attrNameLst>
                                          <p:attrName>ppt_c</p:attrName>
                                        </p:attrNameLst>
                                      </p:cBhvr>
                                      <p:to>
                                        <a:schemeClr val="tx2"/>
                                      </p:to>
                                    </p:animClr>
                                  </p:subTnLst>
                                </p:cTn>
                              </p:par>
                              <p:par>
                                <p:cTn id="10" presetID="42" presetClass="entr" presetSubtype="0" fill="hold" grpId="0" nodeType="with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fade">
                                      <p:cBhvr>
                                        <p:cTn id="12" dur="1000"/>
                                        <p:tgtEl>
                                          <p:spTgt spid="253955">
                                            <p:txEl>
                                              <p:pRg st="1" end="1"/>
                                            </p:txEl>
                                          </p:spTgt>
                                        </p:tgtEl>
                                      </p:cBhvr>
                                    </p:animEffect>
                                    <p:anim calcmode="lin" valueType="num">
                                      <p:cBhvr>
                                        <p:cTn id="13" dur="1000" fill="hold"/>
                                        <p:tgtEl>
                                          <p:spTgt spid="2539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3955">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1" end="1"/>
                                            </p:txEl>
                                          </p:spTgt>
                                        </p:tgtEl>
                                        <p:attrNameLst>
                                          <p:attrName>ppt_c</p:attrName>
                                        </p:attrNameLst>
                                      </p:cBhvr>
                                      <p:to>
                                        <a:schemeClr val="tx2"/>
                                      </p:to>
                                    </p:animClr>
                                  </p:subTnLst>
                                </p:cTn>
                              </p:par>
                              <p:par>
                                <p:cTn id="15" presetID="42" presetClass="entr" presetSubtype="0" fill="hold" grpId="0" nodeType="with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fade">
                                      <p:cBhvr>
                                        <p:cTn id="17" dur="1000"/>
                                        <p:tgtEl>
                                          <p:spTgt spid="253955">
                                            <p:txEl>
                                              <p:pRg st="2" end="2"/>
                                            </p:txEl>
                                          </p:spTgt>
                                        </p:tgtEl>
                                      </p:cBhvr>
                                    </p:animEffect>
                                    <p:anim calcmode="lin" valueType="num">
                                      <p:cBhvr>
                                        <p:cTn id="18" dur="1000" fill="hold"/>
                                        <p:tgtEl>
                                          <p:spTgt spid="25395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53955">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2" end="2"/>
                                            </p:txEl>
                                          </p:spTgt>
                                        </p:tgtEl>
                                        <p:attrNameLst>
                                          <p:attrName>ppt_c</p:attrName>
                                        </p:attrNameLst>
                                      </p:cBhvr>
                                      <p:to>
                                        <a:schemeClr val="tx2"/>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3955">
                                            <p:txEl>
                                              <p:pRg st="3" end="3"/>
                                            </p:txEl>
                                          </p:spTgt>
                                        </p:tgtEl>
                                        <p:attrNameLst>
                                          <p:attrName>style.visibility</p:attrName>
                                        </p:attrNameLst>
                                      </p:cBhvr>
                                      <p:to>
                                        <p:strVal val="visible"/>
                                      </p:to>
                                    </p:set>
                                    <p:animEffect transition="in" filter="fade">
                                      <p:cBhvr>
                                        <p:cTn id="24" dur="1000"/>
                                        <p:tgtEl>
                                          <p:spTgt spid="253955">
                                            <p:txEl>
                                              <p:pRg st="3" end="3"/>
                                            </p:txEl>
                                          </p:spTgt>
                                        </p:tgtEl>
                                      </p:cBhvr>
                                    </p:animEffect>
                                    <p:anim calcmode="lin" valueType="num">
                                      <p:cBhvr>
                                        <p:cTn id="25" dur="1000" fill="hold"/>
                                        <p:tgtEl>
                                          <p:spTgt spid="25395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53955">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3" end="3"/>
                                            </p:txEl>
                                          </p:spTgt>
                                        </p:tgtEl>
                                        <p:attrNameLst>
                                          <p:attrName>ppt_c</p:attrName>
                                        </p:attrNameLst>
                                      </p:cBhvr>
                                      <p:to>
                                        <a:schemeClr val="tx2"/>
                                      </p:to>
                                    </p:animClr>
                                  </p:subTnLst>
                                </p:cTn>
                              </p:par>
                              <p:par>
                                <p:cTn id="27" presetID="42" presetClass="entr" presetSubtype="0" fill="hold" grpId="0" nodeType="withEffect">
                                  <p:stCondLst>
                                    <p:cond delay="0"/>
                                  </p:stCondLst>
                                  <p:childTnLst>
                                    <p:set>
                                      <p:cBhvr>
                                        <p:cTn id="28" dur="1" fill="hold">
                                          <p:stCondLst>
                                            <p:cond delay="0"/>
                                          </p:stCondLst>
                                        </p:cTn>
                                        <p:tgtEl>
                                          <p:spTgt spid="253955">
                                            <p:txEl>
                                              <p:pRg st="4" end="4"/>
                                            </p:txEl>
                                          </p:spTgt>
                                        </p:tgtEl>
                                        <p:attrNameLst>
                                          <p:attrName>style.visibility</p:attrName>
                                        </p:attrNameLst>
                                      </p:cBhvr>
                                      <p:to>
                                        <p:strVal val="visible"/>
                                      </p:to>
                                    </p:set>
                                    <p:animEffect transition="in" filter="fade">
                                      <p:cBhvr>
                                        <p:cTn id="29" dur="1000"/>
                                        <p:tgtEl>
                                          <p:spTgt spid="253955">
                                            <p:txEl>
                                              <p:pRg st="4" end="4"/>
                                            </p:txEl>
                                          </p:spTgt>
                                        </p:tgtEl>
                                      </p:cBhvr>
                                    </p:animEffect>
                                    <p:anim calcmode="lin" valueType="num">
                                      <p:cBhvr>
                                        <p:cTn id="30" dur="1000" fill="hold"/>
                                        <p:tgtEl>
                                          <p:spTgt spid="25395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53955">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4" end="4"/>
                                            </p:txEl>
                                          </p:spTgt>
                                        </p:tgtEl>
                                        <p:attrNameLst>
                                          <p:attrName>ppt_c</p:attrName>
                                        </p:attrNameLst>
                                      </p:cBhvr>
                                      <p:to>
                                        <a:schemeClr val="tx2"/>
                                      </p:to>
                                    </p:animClr>
                                  </p:sub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53955">
                                            <p:txEl>
                                              <p:pRg st="5" end="5"/>
                                            </p:txEl>
                                          </p:spTgt>
                                        </p:tgtEl>
                                        <p:attrNameLst>
                                          <p:attrName>style.visibility</p:attrName>
                                        </p:attrNameLst>
                                      </p:cBhvr>
                                      <p:to>
                                        <p:strVal val="visible"/>
                                      </p:to>
                                    </p:set>
                                    <p:animEffect transition="in" filter="fade">
                                      <p:cBhvr>
                                        <p:cTn id="36" dur="1000"/>
                                        <p:tgtEl>
                                          <p:spTgt spid="253955">
                                            <p:txEl>
                                              <p:pRg st="5" end="5"/>
                                            </p:txEl>
                                          </p:spTgt>
                                        </p:tgtEl>
                                      </p:cBhvr>
                                    </p:animEffect>
                                    <p:anim calcmode="lin" valueType="num">
                                      <p:cBhvr>
                                        <p:cTn id="37" dur="1000" fill="hold"/>
                                        <p:tgtEl>
                                          <p:spTgt spid="25395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53955">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25395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spcAft>
                <a:spcPts val="600"/>
              </a:spcAft>
              <a:defRPr/>
            </a:pPr>
            <a:r>
              <a:rPr lang="en-US" dirty="0">
                <a:latin typeface="Times New Roman" charset="0"/>
                <a:cs typeface="+mj-cs"/>
              </a:rPr>
              <a:t>1.6 </a:t>
            </a:r>
            <a:r>
              <a:rPr lang="en-US" dirty="0" smtClean="0">
                <a:latin typeface="Times New Roman" charset="0"/>
                <a:cs typeface="+mj-cs"/>
              </a:rPr>
              <a:t>Regulation (just FYI)</a:t>
            </a:r>
            <a:endParaRPr lang="en-US" dirty="0">
              <a:latin typeface="Times New Roman" charset="0"/>
              <a:cs typeface="+mj-cs"/>
            </a:endParaRPr>
          </a:p>
        </p:txBody>
      </p:sp>
      <p:sp>
        <p:nvSpPr>
          <p:cNvPr id="66563" name="Rectangle 3"/>
          <p:cNvSpPr>
            <a:spLocks noGrp="1" noChangeArrowheads="1"/>
          </p:cNvSpPr>
          <p:nvPr>
            <p:ph type="body" idx="1"/>
          </p:nvPr>
        </p:nvSpPr>
        <p:spPr>
          <a:xfrm>
            <a:off x="457200" y="1676400"/>
            <a:ext cx="8229600" cy="4454525"/>
          </a:xfrm>
        </p:spPr>
        <p:txBody>
          <a:bodyPr/>
          <a:lstStyle/>
          <a:p>
            <a:pPr eaLnBrk="1" hangingPunct="1">
              <a:defRPr/>
            </a:pPr>
            <a:r>
              <a:rPr lang="en-US" dirty="0">
                <a:latin typeface="Times New Roman" charset="0"/>
                <a:cs typeface="+mn-cs"/>
              </a:rPr>
              <a:t>The Securities Act of 1933 and the Securities Exchange Act of 1934 </a:t>
            </a:r>
          </a:p>
          <a:p>
            <a:pPr lvl="1" eaLnBrk="1" hangingPunct="1">
              <a:defRPr/>
            </a:pPr>
            <a:r>
              <a:rPr lang="en-US" dirty="0">
                <a:latin typeface="Times New Roman" charset="0"/>
              </a:rPr>
              <a:t>Issuance of Securities (1933)</a:t>
            </a:r>
          </a:p>
          <a:p>
            <a:pPr lvl="1" eaLnBrk="1" hangingPunct="1">
              <a:defRPr/>
            </a:pPr>
            <a:r>
              <a:rPr lang="en-US" dirty="0">
                <a:latin typeface="Times New Roman" charset="0"/>
              </a:rPr>
              <a:t>Creation of SEC and reporting requirements (1934)</a:t>
            </a:r>
          </a:p>
          <a:p>
            <a:pPr eaLnBrk="1" hangingPunct="1">
              <a:defRPr/>
            </a:pPr>
            <a:r>
              <a:rPr lang="en-US" dirty="0">
                <a:latin typeface="Times New Roman" charset="0"/>
                <a:cs typeface="+mn-cs"/>
              </a:rPr>
              <a:t>Sarbanes-Oxley (</a:t>
            </a:r>
            <a:r>
              <a:rPr lang="ja-JP" altLang="en-US" dirty="0">
                <a:latin typeface="Times New Roman" charset="0"/>
                <a:cs typeface="+mn-cs"/>
              </a:rPr>
              <a:t>“</a:t>
            </a:r>
            <a:r>
              <a:rPr lang="en-US" dirty="0" err="1">
                <a:latin typeface="Times New Roman" charset="0"/>
                <a:cs typeface="+mn-cs"/>
              </a:rPr>
              <a:t>Sarbox</a:t>
            </a:r>
            <a:r>
              <a:rPr lang="ja-JP" altLang="en-US" dirty="0">
                <a:latin typeface="Times New Roman" charset="0"/>
                <a:cs typeface="+mn-cs"/>
              </a:rPr>
              <a:t>”</a:t>
            </a:r>
            <a:r>
              <a:rPr lang="en-US" dirty="0">
                <a:latin typeface="Times New Roman" charset="0"/>
                <a:cs typeface="+mn-cs"/>
              </a:rPr>
              <a:t>)</a:t>
            </a:r>
          </a:p>
          <a:p>
            <a:pPr lvl="1" eaLnBrk="1" hangingPunct="1">
              <a:defRPr/>
            </a:pPr>
            <a:r>
              <a:rPr lang="en-US" dirty="0">
                <a:latin typeface="Times New Roman" charset="0"/>
              </a:rPr>
              <a:t>Increased reporting requirements and responsibility of corporate </a:t>
            </a:r>
            <a:r>
              <a:rPr lang="en-US" dirty="0" smtClean="0">
                <a:latin typeface="Times New Roman" charset="0"/>
              </a:rPr>
              <a:t>directors</a:t>
            </a:r>
          </a:p>
          <a:p>
            <a:pPr eaLnBrk="1" hangingPunct="1">
              <a:defRPr/>
            </a:pPr>
            <a:r>
              <a:rPr lang="en-US" dirty="0" smtClean="0">
                <a:latin typeface="Times New Roman" charset="0"/>
              </a:rPr>
              <a:t>Therefore, regulators watch managers as well.</a:t>
            </a:r>
            <a:endParaRPr lang="en-US" dirty="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000"/>
                                        <p:tgtEl>
                                          <p:spTgt spid="66563">
                                            <p:txEl>
                                              <p:pRg st="0" end="0"/>
                                            </p:txEl>
                                          </p:spTgt>
                                        </p:tgtEl>
                                      </p:cBhvr>
                                    </p:animEffect>
                                    <p:anim calcmode="lin" valueType="num">
                                      <p:cBhvr>
                                        <p:cTn id="8" dur="1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fade">
                                      <p:cBhvr>
                                        <p:cTn id="12" dur="1000"/>
                                        <p:tgtEl>
                                          <p:spTgt spid="66563">
                                            <p:txEl>
                                              <p:pRg st="1" end="1"/>
                                            </p:txEl>
                                          </p:spTgt>
                                        </p:tgtEl>
                                      </p:cBhvr>
                                    </p:animEffect>
                                    <p:anim calcmode="lin" valueType="num">
                                      <p:cBhvr>
                                        <p:cTn id="13" dur="10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656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fade">
                                      <p:cBhvr>
                                        <p:cTn id="17" dur="1000"/>
                                        <p:tgtEl>
                                          <p:spTgt spid="66563">
                                            <p:txEl>
                                              <p:pRg st="2" end="2"/>
                                            </p:txEl>
                                          </p:spTgt>
                                        </p:tgtEl>
                                      </p:cBhvr>
                                    </p:animEffect>
                                    <p:anim calcmode="lin" valueType="num">
                                      <p:cBhvr>
                                        <p:cTn id="18" dur="10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65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6563">
                                            <p:txEl>
                                              <p:pRg st="3" end="3"/>
                                            </p:txEl>
                                          </p:spTgt>
                                        </p:tgtEl>
                                        <p:attrNameLst>
                                          <p:attrName>style.visibility</p:attrName>
                                        </p:attrNameLst>
                                      </p:cBhvr>
                                      <p:to>
                                        <p:strVal val="visible"/>
                                      </p:to>
                                    </p:set>
                                    <p:animEffect transition="in" filter="fade">
                                      <p:cBhvr>
                                        <p:cTn id="24" dur="1000"/>
                                        <p:tgtEl>
                                          <p:spTgt spid="66563">
                                            <p:txEl>
                                              <p:pRg st="3" end="3"/>
                                            </p:txEl>
                                          </p:spTgt>
                                        </p:tgtEl>
                                      </p:cBhvr>
                                    </p:animEffect>
                                    <p:anim calcmode="lin" valueType="num">
                                      <p:cBhvr>
                                        <p:cTn id="25" dur="10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656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1000"/>
                                        <p:tgtEl>
                                          <p:spTgt spid="66563">
                                            <p:txEl>
                                              <p:pRg st="4" end="4"/>
                                            </p:txEl>
                                          </p:spTgt>
                                        </p:tgtEl>
                                      </p:cBhvr>
                                    </p:animEffect>
                                    <p:anim calcmode="lin" valueType="num">
                                      <p:cBhvr>
                                        <p:cTn id="30" dur="10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65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6563">
                                            <p:txEl>
                                              <p:pRg st="5" end="5"/>
                                            </p:txEl>
                                          </p:spTgt>
                                        </p:tgtEl>
                                        <p:attrNameLst>
                                          <p:attrName>style.visibility</p:attrName>
                                        </p:attrNameLst>
                                      </p:cBhvr>
                                      <p:to>
                                        <p:strVal val="visible"/>
                                      </p:to>
                                    </p:set>
                                    <p:animEffect transition="in" filter="fade">
                                      <p:cBhvr>
                                        <p:cTn id="36" dur="1000"/>
                                        <p:tgtEl>
                                          <p:spTgt spid="66563">
                                            <p:txEl>
                                              <p:pRg st="5" end="5"/>
                                            </p:txEl>
                                          </p:spTgt>
                                        </p:tgtEl>
                                      </p:cBhvr>
                                    </p:animEffect>
                                    <p:anim calcmode="lin" valueType="num">
                                      <p:cBhvr>
                                        <p:cTn id="37" dur="1000" fill="hold"/>
                                        <p:tgtEl>
                                          <p:spTgt spid="6656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656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33400"/>
            <a:ext cx="8229600" cy="914400"/>
          </a:xfrm>
        </p:spPr>
        <p:txBody>
          <a:bodyPr/>
          <a:lstStyle/>
          <a:p>
            <a:pPr eaLnBrk="1" fontAlgn="auto" hangingPunct="1">
              <a:spcAft>
                <a:spcPts val="0"/>
              </a:spcAft>
              <a:defRPr/>
            </a:pPr>
            <a:r>
              <a:rPr lang="en-US" dirty="0">
                <a:solidFill>
                  <a:srgbClr val="FFFFFF"/>
                </a:solidFill>
                <a:ea typeface="+mj-ea"/>
                <a:cs typeface="+mj-cs"/>
              </a:rPr>
              <a:t>Financial decision making</a:t>
            </a:r>
          </a:p>
        </p:txBody>
      </p:sp>
      <p:sp>
        <p:nvSpPr>
          <p:cNvPr id="30723" name="Rectangle 3"/>
          <p:cNvSpPr>
            <a:spLocks noGrp="1" noChangeArrowheads="1"/>
          </p:cNvSpPr>
          <p:nvPr>
            <p:ph idx="1"/>
          </p:nvPr>
        </p:nvSpPr>
        <p:spPr>
          <a:xfrm>
            <a:off x="457200" y="1600200"/>
            <a:ext cx="8229600" cy="5029200"/>
          </a:xfrm>
        </p:spPr>
        <p:txBody>
          <a:bodyPr>
            <a:normAutofit/>
          </a:bodyPr>
          <a:lstStyle/>
          <a:p>
            <a:pPr eaLnBrk="1" hangingPunct="1">
              <a:lnSpc>
                <a:spcPct val="80000"/>
              </a:lnSpc>
              <a:defRPr/>
            </a:pPr>
            <a:r>
              <a:rPr lang="en-US" sz="2800" dirty="0">
                <a:latin typeface="Corbel" charset="0"/>
                <a:cs typeface="+mn-cs"/>
              </a:rPr>
              <a:t>Basic idea is simple:  Compare the financial benefits versus the costs</a:t>
            </a:r>
          </a:p>
          <a:p>
            <a:pPr lvl="1" eaLnBrk="1" hangingPunct="1">
              <a:lnSpc>
                <a:spcPct val="80000"/>
              </a:lnSpc>
              <a:defRPr/>
            </a:pPr>
            <a:endParaRPr lang="en-US" dirty="0">
              <a:latin typeface="Corbel" charset="0"/>
            </a:endParaRPr>
          </a:p>
          <a:p>
            <a:pPr lvl="1" eaLnBrk="1" hangingPunct="1">
              <a:lnSpc>
                <a:spcPct val="80000"/>
              </a:lnSpc>
              <a:defRPr/>
            </a:pPr>
            <a:r>
              <a:rPr lang="en-US" sz="2400" dirty="0" smtClean="0">
                <a:latin typeface="Corbel" charset="0"/>
                <a:cs typeface="+mn-cs"/>
              </a:rPr>
              <a:t>Complications: costs </a:t>
            </a:r>
            <a:r>
              <a:rPr lang="en-US" sz="2400" dirty="0">
                <a:latin typeface="Corbel" charset="0"/>
                <a:cs typeface="+mn-cs"/>
              </a:rPr>
              <a:t>and benefits </a:t>
            </a:r>
            <a:r>
              <a:rPr lang="en-US" sz="2400" dirty="0" smtClean="0">
                <a:latin typeface="Corbel" charset="0"/>
                <a:cs typeface="+mn-cs"/>
              </a:rPr>
              <a:t>typically occur </a:t>
            </a:r>
            <a:r>
              <a:rPr lang="en-US" sz="2400" dirty="0">
                <a:latin typeface="Corbel" charset="0"/>
                <a:cs typeface="+mn-cs"/>
              </a:rPr>
              <a:t>at different points in </a:t>
            </a:r>
            <a:r>
              <a:rPr lang="en-US" sz="2400" dirty="0" smtClean="0">
                <a:latin typeface="Corbel" charset="0"/>
                <a:cs typeface="+mn-cs"/>
              </a:rPr>
              <a:t>time, and future cash flows are typically uncertain.</a:t>
            </a:r>
            <a:endParaRPr lang="en-US" sz="2400" dirty="0">
              <a:latin typeface="Corbel" charset="0"/>
              <a:cs typeface="+mn-cs"/>
            </a:endParaRPr>
          </a:p>
          <a:p>
            <a:pPr eaLnBrk="1" hangingPunct="1">
              <a:lnSpc>
                <a:spcPct val="80000"/>
              </a:lnSpc>
              <a:defRPr/>
            </a:pPr>
            <a:endParaRPr lang="en-US" sz="2200" dirty="0">
              <a:latin typeface="Corbel" charset="0"/>
              <a:cs typeface="+mn-cs"/>
            </a:endParaRPr>
          </a:p>
          <a:p>
            <a:pPr lvl="1" eaLnBrk="1" hangingPunct="1">
              <a:lnSpc>
                <a:spcPct val="80000"/>
              </a:lnSpc>
              <a:defRPr/>
            </a:pPr>
            <a:r>
              <a:rPr lang="en-US" sz="2500" dirty="0" smtClean="0">
                <a:latin typeface="Corbel" charset="0"/>
              </a:rPr>
              <a:t>Regarding the Sprint headline</a:t>
            </a:r>
          </a:p>
          <a:p>
            <a:pPr lvl="2" eaLnBrk="1" hangingPunct="1">
              <a:lnSpc>
                <a:spcPct val="80000"/>
              </a:lnSpc>
              <a:defRPr/>
            </a:pPr>
            <a:r>
              <a:rPr lang="en-US" sz="2100" dirty="0" smtClean="0">
                <a:latin typeface="Corbel" charset="0"/>
              </a:rPr>
              <a:t>The cost is now increased to $5/share for </a:t>
            </a:r>
            <a:r>
              <a:rPr lang="en-US" sz="2100" dirty="0" err="1" smtClean="0">
                <a:latin typeface="Corbel" charset="0"/>
              </a:rPr>
              <a:t>Clearwire</a:t>
            </a:r>
            <a:endParaRPr lang="en-US" sz="2100" dirty="0" smtClean="0">
              <a:latin typeface="Corbel" charset="0"/>
            </a:endParaRPr>
          </a:p>
          <a:p>
            <a:pPr lvl="3" eaLnBrk="1" hangingPunct="1">
              <a:lnSpc>
                <a:spcPct val="80000"/>
              </a:lnSpc>
              <a:defRPr/>
            </a:pPr>
            <a:r>
              <a:rPr lang="en-US" sz="1700" dirty="0" smtClean="0">
                <a:latin typeface="Corbel" charset="0"/>
              </a:rPr>
              <a:t>That is a cost that is known today (if bid is accepted)</a:t>
            </a:r>
          </a:p>
          <a:p>
            <a:pPr lvl="2" eaLnBrk="1" hangingPunct="1">
              <a:lnSpc>
                <a:spcPct val="80000"/>
              </a:lnSpc>
              <a:defRPr/>
            </a:pPr>
            <a:r>
              <a:rPr lang="en-US" sz="2100" dirty="0" smtClean="0">
                <a:latin typeface="Corbel" charset="0"/>
              </a:rPr>
              <a:t>The benefits to Sprint, however, are probably much more uncertain and will be weighted more heavily in the future</a:t>
            </a:r>
          </a:p>
          <a:p>
            <a:pPr lvl="2" eaLnBrk="1" hangingPunct="1">
              <a:lnSpc>
                <a:spcPct val="80000"/>
              </a:lnSpc>
              <a:defRPr/>
            </a:pPr>
            <a:r>
              <a:rPr lang="en-US" sz="2100" dirty="0" smtClean="0">
                <a:latin typeface="Corbel" charset="0"/>
              </a:rPr>
              <a:t>How did Sprint decide that $5/share was still worthwhile?	</a:t>
            </a:r>
            <a:endParaRPr lang="en-US" sz="2100" dirty="0">
              <a:latin typeface="Corbel" charset="0"/>
            </a:endParaRPr>
          </a:p>
          <a:p>
            <a:pPr lvl="2" eaLnBrk="1" hangingPunct="1">
              <a:lnSpc>
                <a:spcPct val="80000"/>
              </a:lnSpc>
              <a:defRPr/>
            </a:pPr>
            <a:endParaRPr lang="en-US" sz="1900" dirty="0">
              <a:latin typeface="Corbel" charset="0"/>
            </a:endParaRPr>
          </a:p>
        </p:txBody>
      </p:sp>
      <p:sp>
        <p:nvSpPr>
          <p:cNvPr id="8195" name="Slide Number Placeholder 3"/>
          <p:cNvSpPr>
            <a:spLocks noGrp="1"/>
          </p:cNvSpPr>
          <p:nvPr>
            <p:ph type="sldNum" sz="quarter" idx="4294967295"/>
          </p:nvPr>
        </p:nvSpPr>
        <p:spPr bwMode="auto">
          <a:xfrm>
            <a:off x="8204200"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4EF61A3-8EDC-7E42-8514-83432446AFCE}" type="slidenum">
              <a:rPr lang="en-US" sz="1800">
                <a:solidFill>
                  <a:srgbClr val="3F3F3F"/>
                </a:solidFill>
                <a:latin typeface="Arial" charset="0"/>
              </a:rPr>
              <a:pPr eaLnBrk="1" hangingPunct="1"/>
              <a:t>2</a:t>
            </a:fld>
            <a:endParaRPr lang="en-US" sz="1800">
              <a:solidFill>
                <a:srgbClr val="3F3F3F"/>
              </a:solidFill>
              <a:latin typeface="Arial" charset="0"/>
            </a:endParaRPr>
          </a:p>
        </p:txBody>
      </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33400"/>
            <a:ext cx="8229600" cy="762000"/>
          </a:xfrm>
        </p:spPr>
        <p:txBody>
          <a:bodyPr/>
          <a:lstStyle/>
          <a:p>
            <a:pPr eaLnBrk="1" hangingPunct="1">
              <a:defRPr/>
            </a:pPr>
            <a:r>
              <a:rPr lang="en-US" dirty="0">
                <a:latin typeface="Times New Roman" charset="0"/>
                <a:cs typeface="+mj-cs"/>
              </a:rPr>
              <a:t>1.1 What Is Corporate Finance?</a:t>
            </a:r>
          </a:p>
        </p:txBody>
      </p:sp>
      <p:sp>
        <p:nvSpPr>
          <p:cNvPr id="21507" name="Rectangle 3"/>
          <p:cNvSpPr>
            <a:spLocks noGrp="1" noChangeArrowheads="1"/>
          </p:cNvSpPr>
          <p:nvPr>
            <p:ph type="body" idx="1"/>
          </p:nvPr>
        </p:nvSpPr>
        <p:spPr>
          <a:xfrm>
            <a:off x="228600" y="1295400"/>
            <a:ext cx="8534400" cy="5029200"/>
          </a:xfrm>
        </p:spPr>
        <p:txBody>
          <a:bodyPr/>
          <a:lstStyle/>
          <a:p>
            <a:pPr marL="476250" indent="-476250" eaLnBrk="1" hangingPunct="1">
              <a:buFont typeface="Wingdings" charset="0"/>
              <a:buNone/>
              <a:defRPr/>
            </a:pPr>
            <a:r>
              <a:rPr lang="en-US" dirty="0">
                <a:latin typeface="Times New Roman" charset="0"/>
                <a:cs typeface="+mn-cs"/>
              </a:rPr>
              <a:t>	Corporate Finance addresses the following three questions:</a:t>
            </a:r>
          </a:p>
          <a:p>
            <a:pPr marL="933450" lvl="1" indent="-461963" eaLnBrk="1" hangingPunct="1">
              <a:buFont typeface="Symbol" charset="0"/>
              <a:buAutoNum type="arabicPeriod"/>
              <a:defRPr/>
            </a:pPr>
            <a:r>
              <a:rPr lang="en-US" dirty="0">
                <a:latin typeface="Times New Roman" charset="0"/>
              </a:rPr>
              <a:t>What long-term investments should the firm choose</a:t>
            </a:r>
            <a:r>
              <a:rPr lang="en-US" dirty="0" smtClean="0">
                <a:latin typeface="Times New Roman" charset="0"/>
              </a:rPr>
              <a:t>?</a:t>
            </a:r>
          </a:p>
          <a:p>
            <a:pPr marL="1403350" lvl="2" indent="-461963" eaLnBrk="1" hangingPunct="1">
              <a:buFont typeface="Symbol" charset="0"/>
              <a:buAutoNum type="arabicPeriod"/>
              <a:defRPr/>
            </a:pPr>
            <a:r>
              <a:rPr lang="en-US" dirty="0" smtClean="0">
                <a:solidFill>
                  <a:srgbClr val="FF0000"/>
                </a:solidFill>
                <a:latin typeface="Times New Roman" charset="0"/>
              </a:rPr>
              <a:t>This is “capital budgeting” – modules 1-3, 6</a:t>
            </a:r>
            <a:endParaRPr lang="en-US" dirty="0">
              <a:solidFill>
                <a:srgbClr val="FF0000"/>
              </a:solidFill>
              <a:latin typeface="Times New Roman" charset="0"/>
            </a:endParaRPr>
          </a:p>
          <a:p>
            <a:pPr marL="933450" lvl="1" indent="-461963" eaLnBrk="1" hangingPunct="1">
              <a:buFont typeface="Symbol" charset="0"/>
              <a:buAutoNum type="arabicPeriod"/>
              <a:defRPr/>
            </a:pPr>
            <a:r>
              <a:rPr lang="en-US" dirty="0">
                <a:latin typeface="Times New Roman" charset="0"/>
              </a:rPr>
              <a:t>How should the firm raise funds for the selected investments</a:t>
            </a:r>
            <a:r>
              <a:rPr lang="en-US" dirty="0" smtClean="0">
                <a:latin typeface="Times New Roman" charset="0"/>
              </a:rPr>
              <a:t>?</a:t>
            </a:r>
          </a:p>
          <a:p>
            <a:pPr marL="1403350" lvl="2" indent="-461963" eaLnBrk="1" hangingPunct="1">
              <a:buFont typeface="Symbol" charset="0"/>
              <a:buAutoNum type="arabicPeriod"/>
              <a:defRPr/>
            </a:pPr>
            <a:r>
              <a:rPr lang="en-US" dirty="0" smtClean="0">
                <a:solidFill>
                  <a:srgbClr val="FF0000"/>
                </a:solidFill>
                <a:latin typeface="Times New Roman" charset="0"/>
              </a:rPr>
              <a:t>This is “capital structure” – module 7</a:t>
            </a:r>
            <a:endParaRPr lang="en-US" dirty="0">
              <a:solidFill>
                <a:srgbClr val="FF0000"/>
              </a:solidFill>
              <a:latin typeface="Times New Roman" charset="0"/>
            </a:endParaRPr>
          </a:p>
          <a:p>
            <a:pPr marL="933450" lvl="1" indent="-461963" eaLnBrk="1" hangingPunct="1">
              <a:buFont typeface="Symbol" charset="0"/>
              <a:buAutoNum type="arabicPeriod"/>
              <a:defRPr/>
            </a:pPr>
            <a:r>
              <a:rPr lang="en-US" dirty="0">
                <a:latin typeface="Times New Roman" charset="0"/>
              </a:rPr>
              <a:t>How should short-term assets be managed and financed</a:t>
            </a:r>
            <a:r>
              <a:rPr lang="en-US" dirty="0" smtClean="0">
                <a:latin typeface="Times New Roman" charset="0"/>
              </a:rPr>
              <a:t>?</a:t>
            </a:r>
          </a:p>
          <a:p>
            <a:pPr marL="1403350" lvl="2" indent="-461963" eaLnBrk="1" hangingPunct="1">
              <a:buFont typeface="Symbol" charset="0"/>
              <a:buAutoNum type="arabicPeriod"/>
              <a:defRPr/>
            </a:pPr>
            <a:r>
              <a:rPr lang="en-US" i="1" dirty="0" smtClean="0">
                <a:solidFill>
                  <a:srgbClr val="FF0000"/>
                </a:solidFill>
                <a:latin typeface="Times New Roman" charset="0"/>
              </a:rPr>
              <a:t>We will not address this last question in FINC850</a:t>
            </a:r>
            <a:endParaRPr lang="en-US" i="1" dirty="0">
              <a:solidFill>
                <a:srgbClr val="FF0000"/>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Effect transition="in" filter="fade">
                                      <p:cBhvr>
                                        <p:cTn id="26" dur="1000"/>
                                        <p:tgtEl>
                                          <p:spTgt spid="21507">
                                            <p:txEl>
                                              <p:pRg st="3" end="3"/>
                                            </p:txEl>
                                          </p:spTgt>
                                        </p:tgtEl>
                                      </p:cBhvr>
                                    </p:animEffect>
                                    <p:anim calcmode="lin" valueType="num">
                                      <p:cBhvr>
                                        <p:cTn id="27"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150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Effect transition="in" filter="fade">
                                      <p:cBhvr>
                                        <p:cTn id="31" dur="1000"/>
                                        <p:tgtEl>
                                          <p:spTgt spid="21507">
                                            <p:txEl>
                                              <p:pRg st="4" end="4"/>
                                            </p:txEl>
                                          </p:spTgt>
                                        </p:tgtEl>
                                      </p:cBhvr>
                                    </p:animEffect>
                                    <p:anim calcmode="lin" valueType="num">
                                      <p:cBhvr>
                                        <p:cTn id="32"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15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1507">
                                            <p:txEl>
                                              <p:pRg st="5" end="5"/>
                                            </p:txEl>
                                          </p:spTgt>
                                        </p:tgtEl>
                                        <p:attrNameLst>
                                          <p:attrName>style.visibility</p:attrName>
                                        </p:attrNameLst>
                                      </p:cBhvr>
                                      <p:to>
                                        <p:strVal val="visible"/>
                                      </p:to>
                                    </p:set>
                                    <p:animEffect transition="in" filter="fade">
                                      <p:cBhvr>
                                        <p:cTn id="38" dur="1000"/>
                                        <p:tgtEl>
                                          <p:spTgt spid="21507">
                                            <p:txEl>
                                              <p:pRg st="5" end="5"/>
                                            </p:txEl>
                                          </p:spTgt>
                                        </p:tgtEl>
                                      </p:cBhvr>
                                    </p:animEffect>
                                    <p:anim calcmode="lin" valueType="num">
                                      <p:cBhvr>
                                        <p:cTn id="39"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1507">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Effect transition="in" filter="fade">
                                      <p:cBhvr>
                                        <p:cTn id="43" dur="1000"/>
                                        <p:tgtEl>
                                          <p:spTgt spid="21507">
                                            <p:txEl>
                                              <p:pRg st="6" end="6"/>
                                            </p:txEl>
                                          </p:spTgt>
                                        </p:tgtEl>
                                      </p:cBhvr>
                                    </p:animEffect>
                                    <p:anim calcmode="lin" valueType="num">
                                      <p:cBhvr>
                                        <p:cTn id="44" dur="10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150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09600"/>
            <a:ext cx="8229600" cy="1066800"/>
          </a:xfrm>
        </p:spPr>
        <p:txBody>
          <a:bodyPr/>
          <a:lstStyle/>
          <a:p>
            <a:pPr eaLnBrk="1" hangingPunct="1">
              <a:defRPr/>
            </a:pPr>
            <a:r>
              <a:rPr lang="en-US">
                <a:latin typeface="Times New Roman" charset="0"/>
                <a:cs typeface="+mj-cs"/>
              </a:rPr>
              <a:t>Balance Sheet Model of the Firm</a:t>
            </a:r>
          </a:p>
        </p:txBody>
      </p:sp>
      <p:grpSp>
        <p:nvGrpSpPr>
          <p:cNvPr id="22531" name="Group 3"/>
          <p:cNvGrpSpPr>
            <a:grpSpLocks/>
          </p:cNvGrpSpPr>
          <p:nvPr/>
        </p:nvGrpSpPr>
        <p:grpSpPr bwMode="auto">
          <a:xfrm>
            <a:off x="762000" y="1752600"/>
            <a:ext cx="4114800" cy="4808538"/>
            <a:chOff x="480" y="816"/>
            <a:chExt cx="2592" cy="3409"/>
          </a:xfrm>
        </p:grpSpPr>
        <p:sp>
          <p:nvSpPr>
            <p:cNvPr id="7177" name="Text Box 4"/>
            <p:cNvSpPr txBox="1">
              <a:spLocks noChangeArrowheads="1"/>
            </p:cNvSpPr>
            <p:nvPr/>
          </p:nvSpPr>
          <p:spPr bwMode="auto">
            <a:xfrm>
              <a:off x="1056" y="1240"/>
              <a:ext cx="1248" cy="1360"/>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Current Assets</a:t>
              </a:r>
            </a:p>
            <a:p>
              <a:pPr algn="ctr">
                <a:spcBef>
                  <a:spcPct val="50000"/>
                </a:spcBef>
                <a:defRPr/>
              </a:pPr>
              <a:endParaRPr lang="en-US" sz="2400" smtClean="0">
                <a:solidFill>
                  <a:schemeClr val="bg2"/>
                </a:solidFill>
                <a:cs typeface="+mn-cs"/>
              </a:endParaRPr>
            </a:p>
          </p:txBody>
        </p:sp>
        <p:sp>
          <p:nvSpPr>
            <p:cNvPr id="7178" name="Text Box 5"/>
            <p:cNvSpPr txBox="1">
              <a:spLocks noChangeArrowheads="1"/>
            </p:cNvSpPr>
            <p:nvPr/>
          </p:nvSpPr>
          <p:spPr bwMode="auto">
            <a:xfrm>
              <a:off x="1056" y="2736"/>
              <a:ext cx="1248" cy="1489"/>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Fixed Assets</a:t>
              </a:r>
            </a:p>
            <a:p>
              <a:pPr algn="ctr">
                <a:spcBef>
                  <a:spcPct val="50000"/>
                </a:spcBef>
                <a:defRPr/>
              </a:pPr>
              <a:r>
                <a:rPr lang="en-US" sz="2400" smtClean="0">
                  <a:solidFill>
                    <a:schemeClr val="bg2"/>
                  </a:solidFill>
                  <a:cs typeface="+mn-cs"/>
                </a:rPr>
                <a:t>1 Tangible</a:t>
              </a:r>
            </a:p>
            <a:p>
              <a:pPr algn="ctr">
                <a:spcBef>
                  <a:spcPct val="50000"/>
                </a:spcBef>
                <a:defRPr/>
              </a:pPr>
              <a:r>
                <a:rPr lang="en-US" sz="2400" smtClean="0">
                  <a:solidFill>
                    <a:schemeClr val="bg2"/>
                  </a:solidFill>
                  <a:cs typeface="+mn-cs"/>
                </a:rPr>
                <a:t>  2 Intangible</a:t>
              </a:r>
            </a:p>
            <a:p>
              <a:pPr algn="ctr">
                <a:spcBef>
                  <a:spcPct val="50000"/>
                </a:spcBef>
                <a:defRPr/>
              </a:pPr>
              <a:endParaRPr lang="en-US" sz="2400" smtClean="0">
                <a:solidFill>
                  <a:schemeClr val="bg2"/>
                </a:solidFill>
                <a:cs typeface="+mn-cs"/>
              </a:endParaRPr>
            </a:p>
          </p:txBody>
        </p:sp>
        <p:sp>
          <p:nvSpPr>
            <p:cNvPr id="7179" name="Text Box 6"/>
            <p:cNvSpPr txBox="1">
              <a:spLocks noChangeArrowheads="1"/>
            </p:cNvSpPr>
            <p:nvPr/>
          </p:nvSpPr>
          <p:spPr bwMode="auto">
            <a:xfrm>
              <a:off x="480" y="816"/>
              <a:ext cx="2592"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Times New Roman" charset="0"/>
                  <a:ea typeface="ＭＳ Ｐゴシック" charset="0"/>
                </a:defRPr>
              </a:lvl1pPr>
              <a:lvl2pPr>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lvl="1">
                <a:lnSpc>
                  <a:spcPct val="90000"/>
                </a:lnSpc>
                <a:spcBef>
                  <a:spcPct val="20000"/>
                </a:spcBef>
                <a:buSzPct val="70000"/>
                <a:buFont typeface="Symbol" charset="0"/>
                <a:buNone/>
                <a:defRPr/>
              </a:pPr>
              <a:r>
                <a:rPr lang="en-US" sz="2400" smtClean="0">
                  <a:solidFill>
                    <a:schemeClr val="bg2"/>
                  </a:solidFill>
                  <a:cs typeface="+mn-cs"/>
                </a:rPr>
                <a:t>Total Value of Assets:</a:t>
              </a:r>
            </a:p>
          </p:txBody>
        </p:sp>
      </p:grpSp>
      <p:grpSp>
        <p:nvGrpSpPr>
          <p:cNvPr id="22535" name="Group 7"/>
          <p:cNvGrpSpPr>
            <a:grpSpLocks/>
          </p:cNvGrpSpPr>
          <p:nvPr/>
        </p:nvGrpSpPr>
        <p:grpSpPr bwMode="auto">
          <a:xfrm>
            <a:off x="3886200" y="1752600"/>
            <a:ext cx="5105400" cy="4784725"/>
            <a:chOff x="2544" y="816"/>
            <a:chExt cx="3216" cy="3365"/>
          </a:xfrm>
        </p:grpSpPr>
        <p:sp>
          <p:nvSpPr>
            <p:cNvPr id="7173" name="Text Box 8"/>
            <p:cNvSpPr txBox="1">
              <a:spLocks noChangeArrowheads="1"/>
            </p:cNvSpPr>
            <p:nvPr/>
          </p:nvSpPr>
          <p:spPr bwMode="auto">
            <a:xfrm>
              <a:off x="4368" y="2832"/>
              <a:ext cx="1248" cy="1349"/>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Shareholders</a:t>
              </a:r>
              <a:r>
                <a:rPr lang="ja-JP" altLang="en-US" sz="2400" smtClean="0">
                  <a:solidFill>
                    <a:schemeClr val="bg2"/>
                  </a:solidFill>
                  <a:cs typeface="+mn-cs"/>
                </a:rPr>
                <a:t>’</a:t>
              </a:r>
              <a:r>
                <a:rPr lang="en-US" sz="2400" smtClean="0">
                  <a:solidFill>
                    <a:schemeClr val="bg2"/>
                  </a:solidFill>
                  <a:cs typeface="+mn-cs"/>
                </a:rPr>
                <a:t> Equity</a:t>
              </a:r>
            </a:p>
            <a:p>
              <a:pPr algn="ctr">
                <a:spcBef>
                  <a:spcPct val="50000"/>
                </a:spcBef>
                <a:defRPr/>
              </a:pPr>
              <a:endParaRPr lang="en-US" sz="2400" smtClean="0">
                <a:solidFill>
                  <a:schemeClr val="bg2"/>
                </a:solidFill>
                <a:cs typeface="+mn-cs"/>
              </a:endParaRPr>
            </a:p>
          </p:txBody>
        </p:sp>
        <p:sp>
          <p:nvSpPr>
            <p:cNvPr id="7174" name="Text Box 9"/>
            <p:cNvSpPr txBox="1">
              <a:spLocks noChangeArrowheads="1"/>
            </p:cNvSpPr>
            <p:nvPr/>
          </p:nvSpPr>
          <p:spPr bwMode="auto">
            <a:xfrm>
              <a:off x="4368" y="1200"/>
              <a:ext cx="1248" cy="578"/>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Current Liabilities</a:t>
              </a:r>
            </a:p>
          </p:txBody>
        </p:sp>
        <p:sp>
          <p:nvSpPr>
            <p:cNvPr id="7175" name="Text Box 10"/>
            <p:cNvSpPr txBox="1">
              <a:spLocks noChangeArrowheads="1"/>
            </p:cNvSpPr>
            <p:nvPr/>
          </p:nvSpPr>
          <p:spPr bwMode="auto">
            <a:xfrm>
              <a:off x="4368" y="1824"/>
              <a:ext cx="1248" cy="962"/>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Long-Term Debt</a:t>
              </a:r>
            </a:p>
            <a:p>
              <a:pPr algn="ctr">
                <a:spcBef>
                  <a:spcPct val="50000"/>
                </a:spcBef>
                <a:defRPr/>
              </a:pPr>
              <a:endParaRPr lang="en-US" sz="2400" smtClean="0">
                <a:solidFill>
                  <a:schemeClr val="bg2"/>
                </a:solidFill>
                <a:cs typeface="+mn-cs"/>
              </a:endParaRPr>
            </a:p>
          </p:txBody>
        </p:sp>
        <p:sp>
          <p:nvSpPr>
            <p:cNvPr id="7176" name="Text Box 11"/>
            <p:cNvSpPr txBox="1">
              <a:spLocks noChangeArrowheads="1"/>
            </p:cNvSpPr>
            <p:nvPr/>
          </p:nvSpPr>
          <p:spPr bwMode="auto">
            <a:xfrm>
              <a:off x="2544" y="816"/>
              <a:ext cx="3216"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Times New Roman" charset="0"/>
                  <a:ea typeface="ＭＳ Ｐゴシック" charset="0"/>
                </a:defRPr>
              </a:lvl1pPr>
              <a:lvl2pPr>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lvl="1" algn="r">
                <a:lnSpc>
                  <a:spcPct val="90000"/>
                </a:lnSpc>
                <a:spcBef>
                  <a:spcPct val="20000"/>
                </a:spcBef>
                <a:buSzPct val="70000"/>
                <a:buFont typeface="Symbol" charset="0"/>
                <a:buNone/>
                <a:defRPr/>
              </a:pPr>
              <a:r>
                <a:rPr lang="en-US" sz="2400" smtClean="0">
                  <a:solidFill>
                    <a:schemeClr val="bg2"/>
                  </a:solidFill>
                  <a:cs typeface="+mn-cs"/>
                </a:rPr>
                <a:t>Total Firm Value to Investors:</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1000"/>
                                        <p:tgtEl>
                                          <p:spTgt spid="22531"/>
                                        </p:tgtEl>
                                      </p:cBhvr>
                                    </p:animEffect>
                                    <p:anim calcmode="lin" valueType="num">
                                      <p:cBhvr>
                                        <p:cTn id="8" dur="1000" fill="hold"/>
                                        <p:tgtEl>
                                          <p:spTgt spid="22531"/>
                                        </p:tgtEl>
                                        <p:attrNameLst>
                                          <p:attrName>ppt_x</p:attrName>
                                        </p:attrNameLst>
                                      </p:cBhvr>
                                      <p:tavLst>
                                        <p:tav tm="0">
                                          <p:val>
                                            <p:strVal val="#ppt_x"/>
                                          </p:val>
                                        </p:tav>
                                        <p:tav tm="100000">
                                          <p:val>
                                            <p:strVal val="#ppt_x"/>
                                          </p:val>
                                        </p:tav>
                                      </p:tavLst>
                                    </p:anim>
                                    <p:anim calcmode="lin" valueType="num">
                                      <p:cBhvr>
                                        <p:cTn id="9" dur="1000" fill="hold"/>
                                        <p:tgtEl>
                                          <p:spTgt spid="2253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2535"/>
                                        </p:tgtEl>
                                        <p:attrNameLst>
                                          <p:attrName>style.visibility</p:attrName>
                                        </p:attrNameLst>
                                      </p:cBhvr>
                                      <p:to>
                                        <p:strVal val="visible"/>
                                      </p:to>
                                    </p:set>
                                    <p:animEffect transition="in" filter="fade">
                                      <p:cBhvr>
                                        <p:cTn id="14" dur="1000"/>
                                        <p:tgtEl>
                                          <p:spTgt spid="22535"/>
                                        </p:tgtEl>
                                      </p:cBhvr>
                                    </p:animEffect>
                                    <p:anim calcmode="lin" valueType="num">
                                      <p:cBhvr>
                                        <p:cTn id="15" dur="1000" fill="hold"/>
                                        <p:tgtEl>
                                          <p:spTgt spid="22535"/>
                                        </p:tgtEl>
                                        <p:attrNameLst>
                                          <p:attrName>ppt_x</p:attrName>
                                        </p:attrNameLst>
                                      </p:cBhvr>
                                      <p:tavLst>
                                        <p:tav tm="0">
                                          <p:val>
                                            <p:strVal val="#ppt_x"/>
                                          </p:val>
                                        </p:tav>
                                        <p:tav tm="100000">
                                          <p:val>
                                            <p:strVal val="#ppt_x"/>
                                          </p:val>
                                        </p:tav>
                                      </p:tavLst>
                                    </p:anim>
                                    <p:anim calcmode="lin" valueType="num">
                                      <p:cBhvr>
                                        <p:cTn id="16" dur="1000" fill="hold"/>
                                        <p:tgtEl>
                                          <p:spTgt spid="225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latin typeface="Times New Roman" charset="0"/>
                <a:cs typeface="+mj-cs"/>
              </a:rPr>
              <a:t>The Capital Budgeting Decision</a:t>
            </a:r>
          </a:p>
        </p:txBody>
      </p:sp>
      <p:sp>
        <p:nvSpPr>
          <p:cNvPr id="8195" name="Text Box 3"/>
          <p:cNvSpPr txBox="1">
            <a:spLocks noChangeArrowheads="1"/>
          </p:cNvSpPr>
          <p:nvPr/>
        </p:nvSpPr>
        <p:spPr bwMode="auto">
          <a:xfrm>
            <a:off x="1676400" y="1968500"/>
            <a:ext cx="1981200" cy="1917700"/>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Current Assets</a:t>
            </a:r>
          </a:p>
          <a:p>
            <a:pPr algn="ctr">
              <a:spcBef>
                <a:spcPct val="50000"/>
              </a:spcBef>
              <a:defRPr/>
            </a:pPr>
            <a:endParaRPr lang="en-US" sz="2400" smtClean="0">
              <a:solidFill>
                <a:schemeClr val="bg2"/>
              </a:solidFill>
              <a:cs typeface="+mn-cs"/>
            </a:endParaRPr>
          </a:p>
        </p:txBody>
      </p:sp>
      <p:sp>
        <p:nvSpPr>
          <p:cNvPr id="8196" name="Text Box 4"/>
          <p:cNvSpPr txBox="1">
            <a:spLocks noChangeArrowheads="1"/>
          </p:cNvSpPr>
          <p:nvPr/>
        </p:nvSpPr>
        <p:spPr bwMode="auto">
          <a:xfrm>
            <a:off x="1676400" y="4343400"/>
            <a:ext cx="1981200" cy="2100263"/>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Fixed Assets</a:t>
            </a:r>
          </a:p>
          <a:p>
            <a:pPr algn="ctr">
              <a:spcBef>
                <a:spcPct val="50000"/>
              </a:spcBef>
              <a:defRPr/>
            </a:pPr>
            <a:r>
              <a:rPr lang="en-US" sz="2400" smtClean="0">
                <a:solidFill>
                  <a:schemeClr val="bg2"/>
                </a:solidFill>
                <a:cs typeface="+mn-cs"/>
              </a:rPr>
              <a:t>1 Tangible</a:t>
            </a:r>
          </a:p>
          <a:p>
            <a:pPr algn="ctr">
              <a:spcBef>
                <a:spcPct val="50000"/>
              </a:spcBef>
              <a:defRPr/>
            </a:pPr>
            <a:r>
              <a:rPr lang="en-US" sz="2400" smtClean="0">
                <a:solidFill>
                  <a:schemeClr val="bg2"/>
                </a:solidFill>
                <a:cs typeface="+mn-cs"/>
              </a:rPr>
              <a:t>  2 Intangible</a:t>
            </a:r>
          </a:p>
          <a:p>
            <a:pPr algn="ctr">
              <a:spcBef>
                <a:spcPct val="50000"/>
              </a:spcBef>
              <a:defRPr/>
            </a:pPr>
            <a:endParaRPr lang="en-US" sz="2400" smtClean="0">
              <a:solidFill>
                <a:schemeClr val="bg2"/>
              </a:solidFill>
              <a:cs typeface="+mn-cs"/>
            </a:endParaRPr>
          </a:p>
        </p:txBody>
      </p:sp>
      <p:sp>
        <p:nvSpPr>
          <p:cNvPr id="8197" name="Text Box 5"/>
          <p:cNvSpPr txBox="1">
            <a:spLocks noChangeArrowheads="1"/>
          </p:cNvSpPr>
          <p:nvPr/>
        </p:nvSpPr>
        <p:spPr bwMode="auto">
          <a:xfrm>
            <a:off x="6934200" y="4495800"/>
            <a:ext cx="1981200" cy="1917700"/>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Shareholders</a:t>
            </a:r>
            <a:r>
              <a:rPr lang="ja-JP" altLang="en-US" sz="2400" smtClean="0">
                <a:solidFill>
                  <a:schemeClr val="bg2"/>
                </a:solidFill>
                <a:cs typeface="+mn-cs"/>
              </a:rPr>
              <a:t>’</a:t>
            </a:r>
            <a:r>
              <a:rPr lang="en-US" sz="2400" smtClean="0">
                <a:solidFill>
                  <a:schemeClr val="bg2"/>
                </a:solidFill>
                <a:cs typeface="+mn-cs"/>
              </a:rPr>
              <a:t> Equity</a:t>
            </a:r>
          </a:p>
          <a:p>
            <a:pPr algn="ctr">
              <a:spcBef>
                <a:spcPct val="50000"/>
              </a:spcBef>
              <a:defRPr/>
            </a:pPr>
            <a:endParaRPr lang="en-US" sz="2400" smtClean="0">
              <a:solidFill>
                <a:schemeClr val="bg2"/>
              </a:solidFill>
              <a:cs typeface="+mn-cs"/>
            </a:endParaRPr>
          </a:p>
        </p:txBody>
      </p:sp>
      <p:sp>
        <p:nvSpPr>
          <p:cNvPr id="8198" name="Text Box 6"/>
          <p:cNvSpPr txBox="1">
            <a:spLocks noChangeArrowheads="1"/>
          </p:cNvSpPr>
          <p:nvPr/>
        </p:nvSpPr>
        <p:spPr bwMode="auto">
          <a:xfrm>
            <a:off x="6934200" y="1905000"/>
            <a:ext cx="1981200" cy="822325"/>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Current Liabilities</a:t>
            </a:r>
          </a:p>
        </p:txBody>
      </p:sp>
      <p:sp>
        <p:nvSpPr>
          <p:cNvPr id="8199" name="Text Box 7"/>
          <p:cNvSpPr txBox="1">
            <a:spLocks noChangeArrowheads="1"/>
          </p:cNvSpPr>
          <p:nvPr/>
        </p:nvSpPr>
        <p:spPr bwMode="auto">
          <a:xfrm>
            <a:off x="6934200" y="2895600"/>
            <a:ext cx="1981200" cy="1370013"/>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Long-Term Debt</a:t>
            </a:r>
          </a:p>
          <a:p>
            <a:pPr algn="ctr">
              <a:spcBef>
                <a:spcPct val="50000"/>
              </a:spcBef>
              <a:defRPr/>
            </a:pPr>
            <a:endParaRPr lang="en-US" sz="2400" smtClean="0">
              <a:solidFill>
                <a:schemeClr val="bg2"/>
              </a:solidFill>
              <a:cs typeface="+mn-cs"/>
            </a:endParaRPr>
          </a:p>
        </p:txBody>
      </p:sp>
      <p:sp>
        <p:nvSpPr>
          <p:cNvPr id="23560" name="Text Box 8"/>
          <p:cNvSpPr txBox="1">
            <a:spLocks noChangeArrowheads="1"/>
          </p:cNvSpPr>
          <p:nvPr/>
        </p:nvSpPr>
        <p:spPr bwMode="auto">
          <a:xfrm>
            <a:off x="3886200" y="4572000"/>
            <a:ext cx="2667000" cy="148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Times New Roman" charset="0"/>
                <a:ea typeface="ＭＳ Ｐゴシック" charset="0"/>
              </a:defRPr>
            </a:lvl1pPr>
            <a:lvl2pPr>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lvl="1">
              <a:lnSpc>
                <a:spcPct val="90000"/>
              </a:lnSpc>
              <a:spcBef>
                <a:spcPct val="20000"/>
              </a:spcBef>
              <a:buSzPct val="70000"/>
              <a:buFont typeface="Symbol" charset="0"/>
              <a:buNone/>
              <a:defRPr/>
            </a:pPr>
            <a:r>
              <a:rPr lang="en-US" sz="2500" dirty="0" smtClean="0">
                <a:solidFill>
                  <a:srgbClr val="162E36"/>
                </a:solidFill>
                <a:cs typeface="+mn-cs"/>
              </a:rPr>
              <a:t>What long-term investments should the firm choose?</a:t>
            </a:r>
          </a:p>
        </p:txBody>
      </p:sp>
      <p:sp>
        <p:nvSpPr>
          <p:cNvPr id="23561" name="AutoShape 9"/>
          <p:cNvSpPr>
            <a:spLocks/>
          </p:cNvSpPr>
          <p:nvPr/>
        </p:nvSpPr>
        <p:spPr bwMode="auto">
          <a:xfrm flipH="1">
            <a:off x="3733800" y="4343400"/>
            <a:ext cx="438150" cy="2057400"/>
          </a:xfrm>
          <a:prstGeom prst="leftBrace">
            <a:avLst>
              <a:gd name="adj1" fmla="val 39130"/>
              <a:gd name="adj2" fmla="val 50000"/>
            </a:avLst>
          </a:prstGeom>
          <a:noFill/>
          <a:ln w="38100">
            <a:solidFill>
              <a:srgbClr val="CC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fade">
                                      <p:cBhvr>
                                        <p:cTn id="7" dur="1000"/>
                                        <p:tgtEl>
                                          <p:spTgt spid="23560"/>
                                        </p:tgtEl>
                                      </p:cBhvr>
                                    </p:animEffect>
                                    <p:anim calcmode="lin" valueType="num">
                                      <p:cBhvr>
                                        <p:cTn id="8" dur="1000" fill="hold"/>
                                        <p:tgtEl>
                                          <p:spTgt spid="23560"/>
                                        </p:tgtEl>
                                        <p:attrNameLst>
                                          <p:attrName>ppt_x</p:attrName>
                                        </p:attrNameLst>
                                      </p:cBhvr>
                                      <p:tavLst>
                                        <p:tav tm="0">
                                          <p:val>
                                            <p:strVal val="#ppt_x"/>
                                          </p:val>
                                        </p:tav>
                                        <p:tav tm="100000">
                                          <p:val>
                                            <p:strVal val="#ppt_x"/>
                                          </p:val>
                                        </p:tav>
                                      </p:tavLst>
                                    </p:anim>
                                    <p:anim calcmode="lin" valueType="num">
                                      <p:cBhvr>
                                        <p:cTn id="9" dur="1000" fill="hold"/>
                                        <p:tgtEl>
                                          <p:spTgt spid="2356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8" fill="hold" grpId="0" nodeType="afterEffect">
                                  <p:stCondLst>
                                    <p:cond delay="0"/>
                                  </p:stCondLst>
                                  <p:childTnLst>
                                    <p:set>
                                      <p:cBhvr>
                                        <p:cTn id="12" dur="1" fill="hold">
                                          <p:stCondLst>
                                            <p:cond delay="0"/>
                                          </p:stCondLst>
                                        </p:cTn>
                                        <p:tgtEl>
                                          <p:spTgt spid="23561"/>
                                        </p:tgtEl>
                                        <p:attrNameLst>
                                          <p:attrName>style.visibility</p:attrName>
                                        </p:attrNameLst>
                                      </p:cBhvr>
                                      <p:to>
                                        <p:strVal val="visible"/>
                                      </p:to>
                                    </p:set>
                                    <p:anim calcmode="lin" valueType="num">
                                      <p:cBhvr>
                                        <p:cTn id="13" dur="500" fill="hold"/>
                                        <p:tgtEl>
                                          <p:spTgt spid="23561"/>
                                        </p:tgtEl>
                                        <p:attrNameLst>
                                          <p:attrName>ppt_x</p:attrName>
                                        </p:attrNameLst>
                                      </p:cBhvr>
                                      <p:tavLst>
                                        <p:tav tm="0">
                                          <p:val>
                                            <p:strVal val="#ppt_x-#ppt_w/2"/>
                                          </p:val>
                                        </p:tav>
                                        <p:tav tm="100000">
                                          <p:val>
                                            <p:strVal val="#ppt_x"/>
                                          </p:val>
                                        </p:tav>
                                      </p:tavLst>
                                    </p:anim>
                                    <p:anim calcmode="lin" valueType="num">
                                      <p:cBhvr>
                                        <p:cTn id="14" dur="500" fill="hold"/>
                                        <p:tgtEl>
                                          <p:spTgt spid="23561"/>
                                        </p:tgtEl>
                                        <p:attrNameLst>
                                          <p:attrName>ppt_y</p:attrName>
                                        </p:attrNameLst>
                                      </p:cBhvr>
                                      <p:tavLst>
                                        <p:tav tm="0">
                                          <p:val>
                                            <p:strVal val="#ppt_y"/>
                                          </p:val>
                                        </p:tav>
                                        <p:tav tm="100000">
                                          <p:val>
                                            <p:strVal val="#ppt_y"/>
                                          </p:val>
                                        </p:tav>
                                      </p:tavLst>
                                    </p:anim>
                                    <p:anim calcmode="lin" valueType="num">
                                      <p:cBhvr>
                                        <p:cTn id="15" dur="500" fill="hold"/>
                                        <p:tgtEl>
                                          <p:spTgt spid="23561"/>
                                        </p:tgtEl>
                                        <p:attrNameLst>
                                          <p:attrName>ppt_w</p:attrName>
                                        </p:attrNameLst>
                                      </p:cBhvr>
                                      <p:tavLst>
                                        <p:tav tm="0">
                                          <p:val>
                                            <p:fltVal val="0"/>
                                          </p:val>
                                        </p:tav>
                                        <p:tav tm="100000">
                                          <p:val>
                                            <p:strVal val="#ppt_w"/>
                                          </p:val>
                                        </p:tav>
                                      </p:tavLst>
                                    </p:anim>
                                    <p:anim calcmode="lin" valueType="num">
                                      <p:cBhvr>
                                        <p:cTn id="16" dur="500" fill="hold"/>
                                        <p:tgtEl>
                                          <p:spTgt spid="235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utoUpdateAnimBg="0"/>
      <p:bldP spid="2356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latin typeface="Times New Roman" charset="0"/>
                <a:cs typeface="+mj-cs"/>
              </a:rPr>
              <a:t>The Capital Structure Decision</a:t>
            </a:r>
          </a:p>
        </p:txBody>
      </p:sp>
      <p:sp>
        <p:nvSpPr>
          <p:cNvPr id="24579" name="Text Box 3"/>
          <p:cNvSpPr txBox="1">
            <a:spLocks noChangeArrowheads="1"/>
          </p:cNvSpPr>
          <p:nvPr/>
        </p:nvSpPr>
        <p:spPr bwMode="auto">
          <a:xfrm>
            <a:off x="3657600" y="3386138"/>
            <a:ext cx="24384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defRPr/>
            </a:pPr>
            <a:r>
              <a:rPr lang="en-US" sz="2500" dirty="0" smtClean="0">
                <a:solidFill>
                  <a:schemeClr val="tx2"/>
                </a:solidFill>
                <a:cs typeface="+mn-cs"/>
              </a:rPr>
              <a:t>How should the firm raise funds for the selected investments?</a:t>
            </a:r>
          </a:p>
        </p:txBody>
      </p:sp>
      <p:sp>
        <p:nvSpPr>
          <p:cNvPr id="24580" name="AutoShape 4"/>
          <p:cNvSpPr>
            <a:spLocks/>
          </p:cNvSpPr>
          <p:nvPr/>
        </p:nvSpPr>
        <p:spPr bwMode="auto">
          <a:xfrm>
            <a:off x="5943600" y="1981200"/>
            <a:ext cx="762000" cy="4419600"/>
          </a:xfrm>
          <a:prstGeom prst="leftBrace">
            <a:avLst>
              <a:gd name="adj1" fmla="val 48333"/>
              <a:gd name="adj2" fmla="val 50000"/>
            </a:avLst>
          </a:prstGeom>
          <a:noFill/>
          <a:ln w="38100">
            <a:solidFill>
              <a:srgbClr val="CC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Text Box 6"/>
          <p:cNvSpPr txBox="1">
            <a:spLocks noChangeArrowheads="1"/>
          </p:cNvSpPr>
          <p:nvPr/>
        </p:nvSpPr>
        <p:spPr bwMode="auto">
          <a:xfrm>
            <a:off x="1676400" y="1968500"/>
            <a:ext cx="1981200" cy="1917700"/>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Current Assets</a:t>
            </a:r>
          </a:p>
          <a:p>
            <a:pPr algn="ctr">
              <a:spcBef>
                <a:spcPct val="50000"/>
              </a:spcBef>
              <a:defRPr/>
            </a:pPr>
            <a:endParaRPr lang="en-US" sz="2400" smtClean="0">
              <a:solidFill>
                <a:schemeClr val="bg2"/>
              </a:solidFill>
              <a:cs typeface="+mn-cs"/>
            </a:endParaRPr>
          </a:p>
        </p:txBody>
      </p:sp>
      <p:sp>
        <p:nvSpPr>
          <p:cNvPr id="9222" name="Text Box 7"/>
          <p:cNvSpPr txBox="1">
            <a:spLocks noChangeArrowheads="1"/>
          </p:cNvSpPr>
          <p:nvPr/>
        </p:nvSpPr>
        <p:spPr bwMode="auto">
          <a:xfrm>
            <a:off x="1676400" y="4343400"/>
            <a:ext cx="1981200" cy="2100263"/>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Fixed Assets</a:t>
            </a:r>
          </a:p>
          <a:p>
            <a:pPr algn="ctr">
              <a:spcBef>
                <a:spcPct val="50000"/>
              </a:spcBef>
              <a:defRPr/>
            </a:pPr>
            <a:r>
              <a:rPr lang="en-US" sz="2400" smtClean="0">
                <a:solidFill>
                  <a:schemeClr val="bg2"/>
                </a:solidFill>
                <a:cs typeface="+mn-cs"/>
              </a:rPr>
              <a:t>1 Tangible</a:t>
            </a:r>
          </a:p>
          <a:p>
            <a:pPr algn="ctr">
              <a:spcBef>
                <a:spcPct val="50000"/>
              </a:spcBef>
              <a:defRPr/>
            </a:pPr>
            <a:r>
              <a:rPr lang="en-US" sz="2400" smtClean="0">
                <a:solidFill>
                  <a:schemeClr val="bg2"/>
                </a:solidFill>
                <a:cs typeface="+mn-cs"/>
              </a:rPr>
              <a:t>  2 Intangible</a:t>
            </a:r>
          </a:p>
          <a:p>
            <a:pPr algn="ctr">
              <a:spcBef>
                <a:spcPct val="50000"/>
              </a:spcBef>
              <a:defRPr/>
            </a:pPr>
            <a:endParaRPr lang="en-US" sz="2400" smtClean="0">
              <a:solidFill>
                <a:schemeClr val="bg2"/>
              </a:solidFill>
              <a:cs typeface="+mn-cs"/>
            </a:endParaRPr>
          </a:p>
        </p:txBody>
      </p:sp>
      <p:sp>
        <p:nvSpPr>
          <p:cNvPr id="9223" name="Text Box 8"/>
          <p:cNvSpPr txBox="1">
            <a:spLocks noChangeArrowheads="1"/>
          </p:cNvSpPr>
          <p:nvPr/>
        </p:nvSpPr>
        <p:spPr bwMode="auto">
          <a:xfrm>
            <a:off x="6934200" y="4495800"/>
            <a:ext cx="1981200" cy="1917700"/>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endParaRPr lang="en-US" sz="2400" smtClean="0">
              <a:solidFill>
                <a:schemeClr val="bg2"/>
              </a:solidFill>
              <a:cs typeface="+mn-cs"/>
            </a:endParaRPr>
          </a:p>
          <a:p>
            <a:pPr algn="ctr">
              <a:spcBef>
                <a:spcPct val="50000"/>
              </a:spcBef>
              <a:defRPr/>
            </a:pPr>
            <a:r>
              <a:rPr lang="en-US" sz="2400" smtClean="0">
                <a:solidFill>
                  <a:schemeClr val="bg2"/>
                </a:solidFill>
                <a:cs typeface="+mn-cs"/>
              </a:rPr>
              <a:t>Shareholders</a:t>
            </a:r>
            <a:r>
              <a:rPr lang="ja-JP" altLang="en-US" sz="2400" smtClean="0">
                <a:solidFill>
                  <a:schemeClr val="bg2"/>
                </a:solidFill>
                <a:cs typeface="+mn-cs"/>
              </a:rPr>
              <a:t>’</a:t>
            </a:r>
            <a:r>
              <a:rPr lang="en-US" sz="2400" smtClean="0">
                <a:solidFill>
                  <a:schemeClr val="bg2"/>
                </a:solidFill>
                <a:cs typeface="+mn-cs"/>
              </a:rPr>
              <a:t> Equity</a:t>
            </a:r>
          </a:p>
          <a:p>
            <a:pPr algn="ctr">
              <a:spcBef>
                <a:spcPct val="50000"/>
              </a:spcBef>
              <a:defRPr/>
            </a:pPr>
            <a:endParaRPr lang="en-US" sz="2400" smtClean="0">
              <a:solidFill>
                <a:schemeClr val="bg2"/>
              </a:solidFill>
              <a:cs typeface="+mn-cs"/>
            </a:endParaRPr>
          </a:p>
        </p:txBody>
      </p:sp>
      <p:sp>
        <p:nvSpPr>
          <p:cNvPr id="9224" name="Text Box 9"/>
          <p:cNvSpPr txBox="1">
            <a:spLocks noChangeArrowheads="1"/>
          </p:cNvSpPr>
          <p:nvPr/>
        </p:nvSpPr>
        <p:spPr bwMode="auto">
          <a:xfrm>
            <a:off x="6934200" y="1905000"/>
            <a:ext cx="1981200" cy="822325"/>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Current Liabilities</a:t>
            </a:r>
          </a:p>
        </p:txBody>
      </p:sp>
      <p:sp>
        <p:nvSpPr>
          <p:cNvPr id="9225" name="Text Box 10"/>
          <p:cNvSpPr txBox="1">
            <a:spLocks noChangeArrowheads="1"/>
          </p:cNvSpPr>
          <p:nvPr/>
        </p:nvSpPr>
        <p:spPr bwMode="auto">
          <a:xfrm>
            <a:off x="6934200" y="2895600"/>
            <a:ext cx="1981200" cy="1370013"/>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ctr">
              <a:spcBef>
                <a:spcPct val="50000"/>
              </a:spcBef>
              <a:defRPr/>
            </a:pPr>
            <a:r>
              <a:rPr lang="en-US" sz="2400" smtClean="0">
                <a:solidFill>
                  <a:schemeClr val="bg2"/>
                </a:solidFill>
                <a:cs typeface="+mn-cs"/>
              </a:rPr>
              <a:t>Long-Term Debt</a:t>
            </a:r>
          </a:p>
          <a:p>
            <a:pPr algn="ctr">
              <a:spcBef>
                <a:spcPct val="50000"/>
              </a:spcBef>
              <a:defRPr/>
            </a:pPr>
            <a:endParaRPr lang="en-US" sz="2400" smtClean="0">
              <a:solidFill>
                <a:schemeClr val="bg2"/>
              </a:solidFill>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anim calcmode="lin" valueType="num">
                                      <p:cBhvr>
                                        <p:cTn id="8" dur="1000" fill="hold"/>
                                        <p:tgtEl>
                                          <p:spTgt spid="24579"/>
                                        </p:tgtEl>
                                        <p:attrNameLst>
                                          <p:attrName>ppt_x</p:attrName>
                                        </p:attrNameLst>
                                      </p:cBhvr>
                                      <p:tavLst>
                                        <p:tav tm="0">
                                          <p:val>
                                            <p:strVal val="#ppt_x"/>
                                          </p:val>
                                        </p:tav>
                                        <p:tav tm="100000">
                                          <p:val>
                                            <p:strVal val="#ppt_x"/>
                                          </p:val>
                                        </p:tav>
                                      </p:tavLst>
                                    </p:anim>
                                    <p:anim calcmode="lin" valueType="num">
                                      <p:cBhvr>
                                        <p:cTn id="9" dur="1000" fill="hold"/>
                                        <p:tgtEl>
                                          <p:spTgt spid="2457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8" fill="hold" grpId="0" nodeType="afterEffect">
                                  <p:stCondLst>
                                    <p:cond delay="0"/>
                                  </p:stCondLst>
                                  <p:childTnLst>
                                    <p:set>
                                      <p:cBhvr>
                                        <p:cTn id="12" dur="1" fill="hold">
                                          <p:stCondLst>
                                            <p:cond delay="0"/>
                                          </p:stCondLst>
                                        </p:cTn>
                                        <p:tgtEl>
                                          <p:spTgt spid="24580"/>
                                        </p:tgtEl>
                                        <p:attrNameLst>
                                          <p:attrName>style.visibility</p:attrName>
                                        </p:attrNameLst>
                                      </p:cBhvr>
                                      <p:to>
                                        <p:strVal val="visible"/>
                                      </p:to>
                                    </p:set>
                                    <p:anim calcmode="lin" valueType="num">
                                      <p:cBhvr>
                                        <p:cTn id="13" dur="500" fill="hold"/>
                                        <p:tgtEl>
                                          <p:spTgt spid="24580"/>
                                        </p:tgtEl>
                                        <p:attrNameLst>
                                          <p:attrName>ppt_x</p:attrName>
                                        </p:attrNameLst>
                                      </p:cBhvr>
                                      <p:tavLst>
                                        <p:tav tm="0">
                                          <p:val>
                                            <p:strVal val="#ppt_x-#ppt_w/2"/>
                                          </p:val>
                                        </p:tav>
                                        <p:tav tm="100000">
                                          <p:val>
                                            <p:strVal val="#ppt_x"/>
                                          </p:val>
                                        </p:tav>
                                      </p:tavLst>
                                    </p:anim>
                                    <p:anim calcmode="lin" valueType="num">
                                      <p:cBhvr>
                                        <p:cTn id="14" dur="500" fill="hold"/>
                                        <p:tgtEl>
                                          <p:spTgt spid="24580"/>
                                        </p:tgtEl>
                                        <p:attrNameLst>
                                          <p:attrName>ppt_y</p:attrName>
                                        </p:attrNameLst>
                                      </p:cBhvr>
                                      <p:tavLst>
                                        <p:tav tm="0">
                                          <p:val>
                                            <p:strVal val="#ppt_y"/>
                                          </p:val>
                                        </p:tav>
                                        <p:tav tm="100000">
                                          <p:val>
                                            <p:strVal val="#ppt_y"/>
                                          </p:val>
                                        </p:tav>
                                      </p:tavLst>
                                    </p:anim>
                                    <p:anim calcmode="lin" valueType="num">
                                      <p:cBhvr>
                                        <p:cTn id="15" dur="500" fill="hold"/>
                                        <p:tgtEl>
                                          <p:spTgt spid="24580"/>
                                        </p:tgtEl>
                                        <p:attrNameLst>
                                          <p:attrName>ppt_w</p:attrName>
                                        </p:attrNameLst>
                                      </p:cBhvr>
                                      <p:tavLst>
                                        <p:tav tm="0">
                                          <p:val>
                                            <p:fltVal val="0"/>
                                          </p:val>
                                        </p:tav>
                                        <p:tav tm="100000">
                                          <p:val>
                                            <p:strVal val="#ppt_w"/>
                                          </p:val>
                                        </p:tav>
                                      </p:tavLst>
                                    </p:anim>
                                    <p:anim calcmode="lin" valueType="num">
                                      <p:cBhvr>
                                        <p:cTn id="16" dur="500" fill="hold"/>
                                        <p:tgtEl>
                                          <p:spTgt spid="2458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latin typeface="Times New Roman" charset="0"/>
                <a:cs typeface="+mj-cs"/>
              </a:rPr>
              <a:t>The Financial Manager</a:t>
            </a:r>
          </a:p>
        </p:txBody>
      </p:sp>
      <p:sp>
        <p:nvSpPr>
          <p:cNvPr id="30723" name="Rectangle 3"/>
          <p:cNvSpPr>
            <a:spLocks noGrp="1" noChangeArrowheads="1"/>
          </p:cNvSpPr>
          <p:nvPr>
            <p:ph type="body" idx="1"/>
          </p:nvPr>
        </p:nvSpPr>
        <p:spPr/>
        <p:txBody>
          <a:bodyPr/>
          <a:lstStyle/>
          <a:p>
            <a:pPr marL="0" indent="0" eaLnBrk="1" hangingPunct="1">
              <a:buFont typeface="Wingdings" charset="0"/>
              <a:buNone/>
              <a:defRPr/>
            </a:pPr>
            <a:r>
              <a:rPr lang="en-US">
                <a:latin typeface="Times New Roman" charset="0"/>
                <a:cs typeface="+mn-cs"/>
              </a:rPr>
              <a:t>The Financial Manager</a:t>
            </a:r>
            <a:r>
              <a:rPr lang="ja-JP" altLang="en-US">
                <a:latin typeface="Times New Roman" charset="0"/>
                <a:cs typeface="+mn-cs"/>
              </a:rPr>
              <a:t>’</a:t>
            </a:r>
            <a:r>
              <a:rPr lang="en-US">
                <a:latin typeface="Times New Roman" charset="0"/>
                <a:cs typeface="+mn-cs"/>
              </a:rPr>
              <a:t>s primary goal is to increase the value of the firm by:</a:t>
            </a:r>
          </a:p>
          <a:p>
            <a:pPr marL="0" indent="0" eaLnBrk="1" hangingPunct="1">
              <a:buFont typeface="Symbol" charset="0"/>
              <a:buAutoNum type="arabicPeriod"/>
              <a:defRPr/>
            </a:pPr>
            <a:r>
              <a:rPr lang="en-US">
                <a:latin typeface="Times New Roman" charset="0"/>
                <a:cs typeface="+mn-cs"/>
              </a:rPr>
              <a:t>   Selecting value creating projects</a:t>
            </a:r>
          </a:p>
          <a:p>
            <a:pPr marL="0" indent="0" eaLnBrk="1" hangingPunct="1">
              <a:buFont typeface="Symbol" charset="0"/>
              <a:buAutoNum type="arabicPeriod"/>
              <a:defRPr/>
            </a:pPr>
            <a:r>
              <a:rPr lang="en-US">
                <a:latin typeface="Times New Roman" charset="0"/>
                <a:cs typeface="+mn-cs"/>
              </a:rPr>
              <a:t>   Making smart financing decisions</a:t>
            </a:r>
          </a:p>
          <a:p>
            <a:pPr marL="0" indent="0" eaLnBrk="1" hangingPunct="1">
              <a:buFont typeface="Wingdings" charset="0"/>
              <a:buNone/>
              <a:defRPr/>
            </a:pPr>
            <a:endParaRPr lang="en-US">
              <a:latin typeface="Times New Roman"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Effect transition="in" filter="fade">
                                      <p:cBhvr>
                                        <p:cTn id="14" dur="1000"/>
                                        <p:tgtEl>
                                          <p:spTgt spid="30723">
                                            <p:txEl>
                                              <p:pRg st="1" end="1"/>
                                            </p:txEl>
                                          </p:spTgt>
                                        </p:tgtEl>
                                      </p:cBhvr>
                                    </p:animEffect>
                                    <p:anim calcmode="lin" valueType="num">
                                      <p:cBhvr>
                                        <p:cTn id="15"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fade">
                                      <p:cBhvr>
                                        <p:cTn id="21" dur="1000"/>
                                        <p:tgtEl>
                                          <p:spTgt spid="30723">
                                            <p:txEl>
                                              <p:pRg st="2" end="2"/>
                                            </p:txEl>
                                          </p:spTgt>
                                        </p:tgtEl>
                                      </p:cBhvr>
                                    </p:animEffect>
                                    <p:anim calcmode="lin" valueType="num">
                                      <p:cBhvr>
                                        <p:cTn id="22"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spcAft>
                <a:spcPts val="600"/>
              </a:spcAft>
              <a:defRPr/>
            </a:pPr>
            <a:r>
              <a:rPr lang="en-US">
                <a:latin typeface="Times New Roman" charset="0"/>
                <a:cs typeface="+mj-cs"/>
              </a:rPr>
              <a:t>1.2 The Corporate Firm</a:t>
            </a:r>
          </a:p>
        </p:txBody>
      </p:sp>
      <p:sp>
        <p:nvSpPr>
          <p:cNvPr id="64515" name="Rectangle 3"/>
          <p:cNvSpPr>
            <a:spLocks noGrp="1" noChangeArrowheads="1"/>
          </p:cNvSpPr>
          <p:nvPr>
            <p:ph type="body" idx="1"/>
          </p:nvPr>
        </p:nvSpPr>
        <p:spPr/>
        <p:txBody>
          <a:bodyPr/>
          <a:lstStyle/>
          <a:p>
            <a:pPr eaLnBrk="1" hangingPunct="1">
              <a:defRPr/>
            </a:pPr>
            <a:r>
              <a:rPr lang="en-US">
                <a:latin typeface="Times New Roman" charset="0"/>
                <a:cs typeface="+mn-cs"/>
              </a:rPr>
              <a:t>The corporate form of business is the standard method for solving the problems encountered in raising large amounts of cash.</a:t>
            </a:r>
          </a:p>
          <a:p>
            <a:pPr eaLnBrk="1" hangingPunct="1">
              <a:defRPr/>
            </a:pPr>
            <a:r>
              <a:rPr lang="en-US">
                <a:latin typeface="Times New Roman" charset="0"/>
                <a:cs typeface="+mn-cs"/>
              </a:rPr>
              <a:t>However, businesses can take other forms.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4515">
                                            <p:txEl>
                                              <p:pRg st="1" end="1"/>
                                            </p:txEl>
                                          </p:spTgt>
                                        </p:tgtEl>
                                        <p:attrNameLst>
                                          <p:attrName>style.visibility</p:attrName>
                                        </p:attrNameLst>
                                      </p:cBhvr>
                                      <p:to>
                                        <p:strVal val="visible"/>
                                      </p:to>
                                    </p:set>
                                    <p:animEffect transition="in" filter="fade">
                                      <p:cBhvr>
                                        <p:cTn id="14" dur="1000"/>
                                        <p:tgtEl>
                                          <p:spTgt spid="64515">
                                            <p:txEl>
                                              <p:pRg st="1" end="1"/>
                                            </p:txEl>
                                          </p:spTgt>
                                        </p:tgtEl>
                                      </p:cBhvr>
                                    </p:animEffect>
                                    <p:anim calcmode="lin" valueType="num">
                                      <p:cBhvr>
                                        <p:cTn id="15"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45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98&quot;/&gt;&lt;/object&gt;&lt;object type=&quot;3&quot; unique_id=&quot;10005&quot;&gt;&lt;property id=&quot;20148&quot; value=&quot;5&quot;/&gt;&lt;property id=&quot;20300&quot; value=&quot;Slide 2 - &amp;quot;Key Concepts and Skills&amp;quot;&quot;/&gt;&lt;property id=&quot;20307&quot; value=&quot;297&quot;/&gt;&lt;/object&gt;&lt;object type=&quot;3&quot; unique_id=&quot;10006&quot;&gt;&lt;property id=&quot;20148&quot; value=&quot;5&quot;/&gt;&lt;property id=&quot;20300&quot; value=&quot;Slide 3 - &amp;quot;Chapter Outline&amp;quot;&quot;/&gt;&lt;property id=&quot;20307&quot; value=&quot;260&quot;/&gt;&lt;/object&gt;&lt;object type=&quot;3&quot; unique_id=&quot;10007&quot;&gt;&lt;property id=&quot;20148&quot; value=&quot;5&quot;/&gt;&lt;property id=&quot;20300&quot; value=&quot;Slide 4 - &amp;quot;1.1 What Is Corporate Finance?&amp;quot;&quot;/&gt;&lt;property id=&quot;20307&quot; value=&quot;261&quot;/&gt;&lt;/object&gt;&lt;object type=&quot;3&quot; unique_id=&quot;10008&quot;&gt;&lt;property id=&quot;20148&quot; value=&quot;5&quot;/&gt;&lt;property id=&quot;20300&quot; value=&quot;Slide 5 - &amp;quot;Balance Sheet Model of the Firm&amp;quot;&quot;/&gt;&lt;property id=&quot;20307&quot; value=&quot;262&quot;/&gt;&lt;/object&gt;&lt;object type=&quot;3&quot; unique_id=&quot;10009&quot;&gt;&lt;property id=&quot;20148&quot; value=&quot;5&quot;/&gt;&lt;property id=&quot;20300&quot; value=&quot;Slide 6 - &amp;quot;The Capital Budgeting Decision&amp;quot;&quot;/&gt;&lt;property id=&quot;20307&quot; value=&quot;263&quot;/&gt;&lt;/object&gt;&lt;object type=&quot;3&quot; unique_id=&quot;10010&quot;&gt;&lt;property id=&quot;20148&quot; value=&quot;5&quot;/&gt;&lt;property id=&quot;20300&quot; value=&quot;Slide 7 - &amp;quot;The Capital Structure Decision&amp;quot;&quot;/&gt;&lt;property id=&quot;20307&quot; value=&quot;264&quot;/&gt;&lt;/object&gt;&lt;object type=&quot;3&quot; unique_id=&quot;10011&quot;&gt;&lt;property id=&quot;20148&quot; value=&quot;5&quot;/&gt;&lt;property id=&quot;20300&quot; value=&quot;Slide 8 - &amp;quot;Short-Term Asset Management&amp;quot;&quot;/&gt;&lt;property id=&quot;20307&quot; value=&quot;265&quot;/&gt;&lt;/object&gt;&lt;object type=&quot;3&quot; unique_id=&quot;10012&quot;&gt;&lt;property id=&quot;20148&quot; value=&quot;5&quot;/&gt;&lt;property id=&quot;20300&quot; value=&quot;Slide 9 - &amp;quot;The Financial Manager&amp;quot;&quot;/&gt;&lt;property id=&quot;20307&quot; value=&quot;270&quot;/&gt;&lt;/object&gt;&lt;object type=&quot;3&quot; unique_id=&quot;10013&quot;&gt;&lt;property id=&quot;20148&quot; value=&quot;5&quot;/&gt;&lt;property id=&quot;20300&quot; value=&quot;Slide 10 - &amp;quot;Hypothetical Organization Chart&amp;quot;&quot;/&gt;&lt;property id=&quot;20307&quot; value=&quot;269&quot;/&gt;&lt;/object&gt;&lt;object type=&quot;3&quot; unique_id=&quot;10014&quot;&gt;&lt;property id=&quot;20148&quot; value=&quot;5&quot;/&gt;&lt;property id=&quot;20300&quot; value=&quot;Slide 11 - &amp;quot;1.2 The Corporate Firm&amp;quot;&quot;/&gt;&lt;property id=&quot;20307&quot; value=&quot;286&quot;/&gt;&lt;/object&gt;&lt;object type=&quot;3&quot; unique_id=&quot;10015&quot;&gt;&lt;property id=&quot;20148&quot; value=&quot;5&quot;/&gt;&lt;property id=&quot;20300&quot; value=&quot;Slide 12 - &amp;quot;Forms of Business Organization&amp;quot;&quot;/&gt;&lt;property id=&quot;20307&quot; value=&quot;273&quot;/&gt;&lt;/object&gt;&lt;object type=&quot;3&quot; unique_id=&quot;10016&quot;&gt;&lt;property id=&quot;20148&quot; value=&quot;5&quot;/&gt;&lt;property id=&quot;20300&quot; value=&quot;Slide 13 - &amp;quot;A Comparison&amp;quot;&quot;/&gt;&lt;property id=&quot;20307&quot; value=&quot;294&quot;/&gt;&lt;/object&gt;&lt;object type=&quot;3&quot; unique_id=&quot;10017&quot;&gt;&lt;property id=&quot;20148&quot; value=&quot;5&quot;/&gt;&lt;property id=&quot;20300&quot; value=&quot;Slide 14 - &amp;quot;1.3 The Importance of Cash Flow&amp;quot;&quot;/&gt;&lt;property id=&quot;20307&quot; value=&quot;271&quot;/&gt;&lt;/object&gt;&lt;object type=&quot;3&quot; unique_id=&quot;10018&quot;&gt;&lt;property id=&quot;20148&quot; value=&quot;5&quot;/&gt;&lt;property id=&quot;20300&quot; value=&quot;Slide 15 - &amp;quot;1.4 The Goal of Financial Management&amp;quot;&quot;/&gt;&lt;property id=&quot;20307&quot; value=&quot;287&quot;/&gt;&lt;/object&gt;&lt;object type=&quot;3&quot; unique_id=&quot;10019&quot;&gt;&lt;property id=&quot;20148&quot; value=&quot;5&quot;/&gt;&lt;property id=&quot;20300&quot; value=&quot;Slide 16 - &amp;quot;1.5 The Agency Problem&amp;quot;&quot;/&gt;&lt;property id=&quot;20307&quot; value=&quot;300&quot;/&gt;&lt;/object&gt;&lt;object type=&quot;3&quot; unique_id=&quot;10020&quot;&gt;&lt;property id=&quot;20148&quot; value=&quot;5&quot;/&gt;&lt;property id=&quot;20300&quot; value=&quot;Slide 17 - &amp;quot;Managerial Goals&amp;quot;&quot;/&gt;&lt;property id=&quot;20307&quot; value=&quot;274&quot;/&gt;&lt;/object&gt;&lt;object type=&quot;3&quot; unique_id=&quot;10021&quot;&gt;&lt;property id=&quot;20148&quot; value=&quot;5&quot;/&gt;&lt;property id=&quot;20300&quot; value=&quot;Slide 18 - &amp;quot;Managing Managers&amp;quot;&quot;/&gt;&lt;property id=&quot;20307&quot; value=&quot;301&quot;/&gt;&lt;/object&gt;&lt;object type=&quot;3&quot; unique_id=&quot;10022&quot;&gt;&lt;property id=&quot;20148&quot; value=&quot;5&quot;/&gt;&lt;property id=&quot;20300&quot; value=&quot;Slide 19 - &amp;quot;1.6 Regulation&amp;quot;&quot;/&gt;&lt;property id=&quot;20307&quot; value=&quot;288&quot;/&gt;&lt;/object&gt;&lt;object type=&quot;3&quot; unique_id=&quot;10023&quot;&gt;&lt;property id=&quot;20148&quot; value=&quot;5&quot;/&gt;&lt;property id=&quot;20300&quot; value=&quot;Slide 20 - &amp;quot;Quick Quiz&amp;quot;&quot;/&gt;&lt;property id=&quot;20307&quot; value=&quot;302&quot;/&gt;&lt;/object&gt;&lt;/object&gt;&lt;/object&gt;&lt;/database&gt;"/>
  <p:tag name="SECTOMILLISECCONVERTED" val="1"/>
</p:tagLst>
</file>

<file path=ppt/theme/theme1.xml><?xml version="1.0" encoding="utf-8"?>
<a:theme xmlns:a="http://schemas.openxmlformats.org/drawingml/2006/main" name="Quadrant">
  <a:themeElements>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1678</TotalTime>
  <Words>1609</Words>
  <Application>Microsoft Macintosh PowerPoint</Application>
  <PresentationFormat>On-screen Show (4:3)</PresentationFormat>
  <Paragraphs>235</Paragraphs>
  <Slides>22</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Times New Roman</vt:lpstr>
      <vt:lpstr>ＭＳ Ｐゴシック</vt:lpstr>
      <vt:lpstr>Arial</vt:lpstr>
      <vt:lpstr>Wingdings</vt:lpstr>
      <vt:lpstr>Monotype Corsiva</vt:lpstr>
      <vt:lpstr>Wingdings 2</vt:lpstr>
      <vt:lpstr>Corbel</vt:lpstr>
      <vt:lpstr>Symbol</vt:lpstr>
      <vt:lpstr>Quadrant</vt:lpstr>
      <vt:lpstr>PowerPoint Presentation</vt:lpstr>
      <vt:lpstr>Types of financial decision making:</vt:lpstr>
      <vt:lpstr>Financial decision making</vt:lpstr>
      <vt:lpstr>1.1 What Is Corporate Finance?</vt:lpstr>
      <vt:lpstr>Balance Sheet Model of the Firm</vt:lpstr>
      <vt:lpstr>The Capital Budgeting Decision</vt:lpstr>
      <vt:lpstr>The Capital Structure Decision</vt:lpstr>
      <vt:lpstr>The Financial Manager</vt:lpstr>
      <vt:lpstr>1.2 The Corporate Firm</vt:lpstr>
      <vt:lpstr>Forms of Business Organization</vt:lpstr>
      <vt:lpstr>A Comparison</vt:lpstr>
      <vt:lpstr>1.3 The Importance of Cash Flow</vt:lpstr>
      <vt:lpstr>1.4 The Goal of Financial Management</vt:lpstr>
      <vt:lpstr>Maximizing shareholder value vs. profit maximization</vt:lpstr>
      <vt:lpstr>Shareholders vs. ‘Stakeholders’</vt:lpstr>
      <vt:lpstr>How to create shareholder value?</vt:lpstr>
      <vt:lpstr>CEO’s focus on shareholder value</vt:lpstr>
      <vt:lpstr>Primary objective of financial manager</vt:lpstr>
      <vt:lpstr>1.5 The Agency Problem</vt:lpstr>
      <vt:lpstr>Managerial Goals</vt:lpstr>
      <vt:lpstr>Managing Managers</vt:lpstr>
      <vt:lpstr>1.6 Regulation (just FYI)</vt:lpstr>
    </vt:vector>
  </TitlesOfParts>
  <Company>Irwin/ McGraw-Hill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Introduction to Corporate Finance</dc:subject>
  <dc:creator>John Stansfield</dc:creator>
  <cp:lastModifiedBy>Jay Coughenour</cp:lastModifiedBy>
  <cp:revision>79</cp:revision>
  <dcterms:created xsi:type="dcterms:W3CDTF">2001-03-01T05:50:14Z</dcterms:created>
  <dcterms:modified xsi:type="dcterms:W3CDTF">2013-07-03T18:41:33Z</dcterms:modified>
</cp:coreProperties>
</file>