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50"/>
  </p:notesMasterIdLst>
  <p:sldIdLst>
    <p:sldId id="485" r:id="rId2"/>
    <p:sldId id="352" r:id="rId3"/>
    <p:sldId id="330" r:id="rId4"/>
    <p:sldId id="411" r:id="rId5"/>
    <p:sldId id="257" r:id="rId6"/>
    <p:sldId id="384" r:id="rId7"/>
    <p:sldId id="454" r:id="rId8"/>
    <p:sldId id="455" r:id="rId9"/>
    <p:sldId id="456" r:id="rId10"/>
    <p:sldId id="390" r:id="rId11"/>
    <p:sldId id="391" r:id="rId12"/>
    <p:sldId id="458" r:id="rId13"/>
    <p:sldId id="459" r:id="rId14"/>
    <p:sldId id="457" r:id="rId15"/>
    <p:sldId id="460" r:id="rId16"/>
    <p:sldId id="461" r:id="rId17"/>
    <p:sldId id="462" r:id="rId18"/>
    <p:sldId id="463" r:id="rId19"/>
    <p:sldId id="464" r:id="rId20"/>
    <p:sldId id="465" r:id="rId21"/>
    <p:sldId id="466" r:id="rId22"/>
    <p:sldId id="467" r:id="rId23"/>
    <p:sldId id="468" r:id="rId24"/>
    <p:sldId id="469" r:id="rId25"/>
    <p:sldId id="486" r:id="rId26"/>
    <p:sldId id="473" r:id="rId27"/>
    <p:sldId id="488" r:id="rId28"/>
    <p:sldId id="449" r:id="rId29"/>
    <p:sldId id="450" r:id="rId30"/>
    <p:sldId id="446" r:id="rId31"/>
    <p:sldId id="388" r:id="rId32"/>
    <p:sldId id="447" r:id="rId33"/>
    <p:sldId id="448" r:id="rId34"/>
    <p:sldId id="445" r:id="rId35"/>
    <p:sldId id="453" r:id="rId36"/>
    <p:sldId id="487" r:id="rId37"/>
    <p:sldId id="474" r:id="rId38"/>
    <p:sldId id="475" r:id="rId39"/>
    <p:sldId id="479" r:id="rId40"/>
    <p:sldId id="478" r:id="rId41"/>
    <p:sldId id="480" r:id="rId42"/>
    <p:sldId id="481" r:id="rId43"/>
    <p:sldId id="482" r:id="rId44"/>
    <p:sldId id="383" r:id="rId45"/>
    <p:sldId id="382" r:id="rId46"/>
    <p:sldId id="484" r:id="rId47"/>
    <p:sldId id="483" r:id="rId48"/>
    <p:sldId id="357" r:id="rId49"/>
  </p:sldIdLst>
  <p:sldSz cx="9144000" cy="5143500" type="screen16x9"/>
  <p:notesSz cx="6858000" cy="9144000"/>
  <p:embeddedFontLst>
    <p:embeddedFont>
      <p:font typeface="Proxima Nova" panose="020B0604020202020204" charset="0"/>
      <p:regular r:id="rId51"/>
      <p:bold r:id="rId52"/>
      <p:italic r:id="rId53"/>
      <p:boldItalic r:id="rId54"/>
    </p:embeddedFont>
    <p:embeddedFont>
      <p:font typeface="Helvetica Neue"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andi Coh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0" d="100"/>
          <a:sy n="120" d="100"/>
        </p:scale>
        <p:origin x="56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Font typeface="Arial"/>
              <a:buNone/>
            </a:pPr>
            <a:endParaRPr sz="1800" b="0" i="0" u="none" strike="noStrike" cap="none" dirty="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0514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8013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136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632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dirty="0"/>
              <a:t>-</a:t>
            </a:r>
            <a:r>
              <a:rPr lang="en-US" dirty="0" err="1"/>
              <a:t>roth</a:t>
            </a:r>
            <a:r>
              <a:rPr lang="en-US" dirty="0"/>
              <a:t> is </a:t>
            </a:r>
            <a:r>
              <a:rPr lang="en-US" dirty="0" smtClean="0"/>
              <a:t>post-tax contribution, </a:t>
            </a:r>
            <a:r>
              <a:rPr lang="en-US" dirty="0"/>
              <a:t>traditional is </a:t>
            </a:r>
            <a:r>
              <a:rPr lang="en-US" dirty="0" smtClean="0"/>
              <a:t>pre-tax contribution</a:t>
            </a:r>
            <a:endParaRPr lang="en-US" dirty="0"/>
          </a:p>
          <a:p>
            <a:pPr>
              <a:lnSpc>
                <a:spcPct val="117999"/>
              </a:lnSpc>
              <a:buClr>
                <a:schemeClr val="dk1"/>
              </a:buClr>
              <a:buSzPct val="25000"/>
            </a:pPr>
            <a:r>
              <a:rPr lang="en-US" b="0" i="0" u="none" strike="noStrike" cap="none" dirty="0">
                <a:solidFill>
                  <a:schemeClr val="dk1"/>
                </a:solidFill>
                <a:latin typeface="Arial"/>
                <a:ea typeface="Arial"/>
                <a:cs typeface="Arial"/>
                <a:sym typeface="Arial"/>
              </a:rPr>
              <a:t>-used instead of 401k or to supplement it. (also social security)</a:t>
            </a:r>
          </a:p>
          <a:p>
            <a:pPr>
              <a:lnSpc>
                <a:spcPct val="117999"/>
              </a:lnSpc>
              <a:buClr>
                <a:schemeClr val="dk1"/>
              </a:buClr>
              <a:buSzPct val="25000"/>
            </a:pPr>
            <a:r>
              <a:rPr lang="en-US" b="0" i="0" u="none" strike="noStrike" cap="none" dirty="0">
                <a:solidFill>
                  <a:schemeClr val="dk1"/>
                </a:solidFill>
                <a:latin typeface="Arial"/>
                <a:ea typeface="Arial"/>
                <a:cs typeface="Arial"/>
                <a:sym typeface="Arial"/>
              </a:rPr>
              <a:t>-talk about differences in pre and post tax contribution</a:t>
            </a:r>
          </a:p>
          <a:p>
            <a:pPr>
              <a:lnSpc>
                <a:spcPct val="117999"/>
              </a:lnSpc>
              <a:buClr>
                <a:schemeClr val="dk1"/>
              </a:buClr>
              <a:buSzPct val="25000"/>
            </a:pPr>
            <a:r>
              <a:rPr lang="en-US" b="0" i="0" u="none" strike="noStrike" cap="none" dirty="0">
                <a:solidFill>
                  <a:schemeClr val="dk1"/>
                </a:solidFill>
                <a:latin typeface="Arial"/>
                <a:ea typeface="Arial"/>
                <a:cs typeface="Arial"/>
                <a:sym typeface="Arial"/>
              </a:rPr>
              <a:t>---The basic difference is that with pre-tax contributions (Traditional), you pay the tax on your contributions and the earnings when you withdraw them while with Roth contributions, you pay the tax on the contributions now but their earnings can be withdrawn tax free. </a:t>
            </a:r>
          </a:p>
          <a:p>
            <a:pPr>
              <a:lnSpc>
                <a:spcPct val="117999"/>
              </a:lnSpc>
              <a:buClr>
                <a:schemeClr val="dk1"/>
              </a:buClr>
              <a:buSzPct val="25000"/>
            </a:pPr>
            <a:r>
              <a:rPr lang="en-US" b="0" i="0" u="none" strike="noStrike" cap="none" dirty="0">
                <a:solidFill>
                  <a:schemeClr val="dk1"/>
                </a:solidFill>
                <a:latin typeface="Arial"/>
                <a:ea typeface="Arial"/>
                <a:cs typeface="Arial"/>
                <a:sym typeface="Arial"/>
              </a:rPr>
              <a:t>---The conventional approach is to compare your current tax bracket with what you think it will be in retirement, which would depend on your taxable income and the tax rates in place when you retire. If you expect it to be lower, go with pre-tax contributions. If you expect it to be higher, go with the Roth. **This can be more complex than this, but this is a general rule</a:t>
            </a:r>
          </a:p>
          <a:p>
            <a:pPr>
              <a:lnSpc>
                <a:spcPct val="117999"/>
              </a:lnSpc>
              <a:buClr>
                <a:schemeClr val="dk1"/>
              </a:buClr>
              <a:buSzPct val="25000"/>
            </a:pPr>
            <a:r>
              <a:rPr lang="en-US" dirty="0"/>
              <a:t>-Roth: pay taxes now, not later</a:t>
            </a:r>
          </a:p>
          <a:p>
            <a:pPr>
              <a:lnSpc>
                <a:spcPct val="117999"/>
              </a:lnSpc>
              <a:buClr>
                <a:schemeClr val="dk1"/>
              </a:buClr>
              <a:buSzPct val="25000"/>
            </a:pPr>
            <a:r>
              <a:rPr lang="en-US" dirty="0"/>
              <a:t>-Traditional: pay taxes later, not now</a:t>
            </a:r>
          </a:p>
        </p:txBody>
      </p:sp>
      <p:sp>
        <p:nvSpPr>
          <p:cNvPr id="270" name="Shape 27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312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7539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8112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586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54672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639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9869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SzPct val="25000"/>
              <a:buFont typeface="Arial"/>
              <a:buNone/>
            </a:pPr>
            <a:r>
              <a:rPr lang="en" sz="1800"/>
              <a:t>Questions?</a:t>
            </a:r>
          </a:p>
        </p:txBody>
      </p:sp>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33747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78411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6117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73119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-Savings accounts are with banks/credit unions</a:t>
            </a:r>
          </a:p>
          <a:p>
            <a:pPr>
              <a:lnSpc>
                <a:spcPct val="117999"/>
              </a:lnSpc>
              <a:buClr>
                <a:schemeClr val="dk1"/>
              </a:buClr>
              <a:buSzPct val="25000"/>
            </a:pPr>
            <a:r>
              <a:rPr lang="en-US" sz="1800" dirty="0">
                <a:solidFill>
                  <a:schemeClr val="dk1"/>
                </a:solidFill>
                <a:latin typeface="Arial"/>
                <a:ea typeface="Arial"/>
                <a:cs typeface="Arial"/>
                <a:sym typeface="Arial"/>
              </a:rPr>
              <a:t>-CDs are illiquid with a set maturity and rate of return (sacrifice liquidity for higher return)</a:t>
            </a:r>
          </a:p>
          <a:p>
            <a:pPr lvl="1">
              <a:buClr>
                <a:schemeClr val="dk1"/>
              </a:buClr>
              <a:buSzPct val="25000"/>
            </a:pPr>
            <a:r>
              <a:rPr lang="en-US" dirty="0"/>
              <a:t>-Bonds are debt (when you own bonds you own a government’s or corporation’s debt); Lower payoff– on AVERAGE ← this is a key distinction</a:t>
            </a:r>
          </a:p>
          <a:p>
            <a:pPr lvl="1">
              <a:buClr>
                <a:schemeClr val="dk1"/>
              </a:buClr>
              <a:buSzPct val="25000"/>
            </a:pPr>
            <a:r>
              <a:rPr lang="en-US" dirty="0"/>
              <a:t>-Stocks: Higher risk; can be higher reward; </a:t>
            </a:r>
            <a:r>
              <a:rPr lang="en-US" sz="1200" dirty="0"/>
              <a:t>A type of security that signifies ownership in a corporation and represents a claim on part of the corporation's assets and earnings. </a:t>
            </a:r>
          </a:p>
          <a:p>
            <a:pPr lvl="1">
              <a:buClr>
                <a:schemeClr val="dk1"/>
              </a:buClr>
              <a:buSzPct val="25000"/>
            </a:pPr>
            <a:endParaRPr dirty="0"/>
          </a:p>
        </p:txBody>
      </p:sp>
      <p:sp>
        <p:nvSpPr>
          <p:cNvPr id="243" name="Shape 2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4896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lvl="0" rtl="0">
              <a:spcBef>
                <a:spcPts val="0"/>
              </a:spcBef>
              <a:buSzPct val="100000"/>
              <a:buFont typeface="Arial"/>
              <a:buNone/>
            </a:pPr>
            <a:r>
              <a:rPr lang="en" sz="1100">
                <a:solidFill>
                  <a:schemeClr val="dk1"/>
                </a:solidFill>
              </a:rPr>
              <a:t>WHAT IS IT? WHY USE IT?</a:t>
            </a:r>
          </a:p>
          <a:p>
            <a:pPr lvl="0" rtl="0">
              <a:spcBef>
                <a:spcPts val="0"/>
              </a:spcBef>
              <a:buFont typeface="Arial"/>
              <a:buNone/>
            </a:pPr>
            <a:endParaRPr sz="1100">
              <a:solidFill>
                <a:schemeClr val="dk1"/>
              </a:solidFill>
            </a:endParaRPr>
          </a:p>
          <a:p>
            <a:pPr lvl="0" rtl="0">
              <a:spcBef>
                <a:spcPts val="0"/>
              </a:spcBef>
              <a:buSzPct val="100000"/>
              <a:buFont typeface="Arial"/>
              <a:buNone/>
            </a:pPr>
            <a:r>
              <a:rPr lang="en" sz="1100">
                <a:solidFill>
                  <a:schemeClr val="dk1"/>
                </a:solidFill>
              </a:rPr>
              <a:t>*Can ask audience if they know what it represents, why it matters</a:t>
            </a:r>
          </a:p>
          <a:p>
            <a:pPr lvl="0" rtl="0">
              <a:spcBef>
                <a:spcPts val="0"/>
              </a:spcBef>
              <a:buFont typeface="Arial"/>
              <a:buNone/>
            </a:pPr>
            <a:endParaRPr sz="1100">
              <a:solidFill>
                <a:schemeClr val="dk1"/>
              </a:solidFill>
            </a:endParaRPr>
          </a:p>
          <a:p>
            <a:pPr lvl="0" rtl="0">
              <a:spcBef>
                <a:spcPts val="0"/>
              </a:spcBef>
              <a:buFont typeface="Arial"/>
              <a:buNone/>
            </a:pPr>
            <a:endParaRPr sz="1100">
              <a:solidFill>
                <a:schemeClr val="dk1"/>
              </a:solidFill>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97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8734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389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6896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50136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buSzPct val="100000"/>
            </a:pPr>
            <a:r>
              <a:rPr lang="en">
                <a:solidFill>
                  <a:schemeClr val="dk1"/>
                </a:solidFill>
              </a:rPr>
              <a:t>WHAT IS IT? WHY USE IT?</a:t>
            </a:r>
          </a:p>
          <a:p>
            <a:endParaRPr>
              <a:solidFill>
                <a:schemeClr val="dk1"/>
              </a:solidFill>
            </a:endParaRPr>
          </a:p>
          <a:p>
            <a:pPr>
              <a:buSzPct val="100000"/>
            </a:pPr>
            <a:r>
              <a:rPr lang="en">
                <a:solidFill>
                  <a:schemeClr val="dk1"/>
                </a:solidFill>
              </a:rPr>
              <a:t>*Can ask audience if they know what it represents, why it matters</a:t>
            </a:r>
          </a:p>
          <a:p>
            <a:endParaRPr>
              <a:solidFill>
                <a:schemeClr val="dk1"/>
              </a:solidFill>
            </a:endParaRPr>
          </a:p>
          <a:p>
            <a:endParaRPr>
              <a:solidFill>
                <a:schemeClr val="dk1"/>
              </a:solidFill>
            </a:endParaRPr>
          </a:p>
        </p:txBody>
      </p:sp>
      <p:sp>
        <p:nvSpPr>
          <p:cNvPr id="319" name="Shape 31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3073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SzPct val="25000"/>
              <a:buFont typeface="Arial"/>
              <a:buNone/>
            </a:pPr>
            <a:endParaRPr lang="en" sz="1800" dirty="0"/>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2982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35966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buSzPct val="100000"/>
            </a:pPr>
            <a:r>
              <a:rPr lang="en">
                <a:solidFill>
                  <a:schemeClr val="dk1"/>
                </a:solidFill>
              </a:rPr>
              <a:t>WHAT IS IT? WHY USE IT?</a:t>
            </a:r>
          </a:p>
          <a:p>
            <a:endParaRPr>
              <a:solidFill>
                <a:schemeClr val="dk1"/>
              </a:solidFill>
            </a:endParaRPr>
          </a:p>
          <a:p>
            <a:pPr>
              <a:buSzPct val="100000"/>
            </a:pPr>
            <a:r>
              <a:rPr lang="en">
                <a:solidFill>
                  <a:schemeClr val="dk1"/>
                </a:solidFill>
              </a:rPr>
              <a:t>*Can ask audience if they know what it represents, why it matters</a:t>
            </a:r>
          </a:p>
          <a:p>
            <a:endParaRPr>
              <a:solidFill>
                <a:schemeClr val="dk1"/>
              </a:solidFill>
            </a:endParaRPr>
          </a:p>
          <a:p>
            <a:endParaRPr>
              <a:solidFill>
                <a:schemeClr val="dk1"/>
              </a:solidFill>
            </a:endParaRPr>
          </a:p>
        </p:txBody>
      </p:sp>
      <p:sp>
        <p:nvSpPr>
          <p:cNvPr id="319" name="Shape 31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95001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5719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553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6825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1325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6467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01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45094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601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58653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3330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SzPct val="25000"/>
              <a:buFont typeface="Arial"/>
              <a:buNone/>
            </a:pPr>
            <a:r>
              <a:rPr lang="en-US" sz="1800"/>
              <a:t/>
            </a:r>
            <a:br>
              <a:rPr lang="en-US" sz="1800"/>
            </a:br>
            <a:endParaRPr lang="en-US" sz="1800"/>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7455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-Savings accounts are with </a:t>
            </a:r>
            <a:r>
              <a:rPr lang="en-US" sz="1800" b="0" i="0" u="none" strike="noStrike" cap="none" dirty="0" smtClean="0">
                <a:solidFill>
                  <a:schemeClr val="dk1"/>
                </a:solidFill>
                <a:latin typeface="Arial"/>
                <a:ea typeface="Arial"/>
                <a:cs typeface="Arial"/>
                <a:sym typeface="Arial"/>
              </a:rPr>
              <a:t>banks/credit</a:t>
            </a:r>
            <a:r>
              <a:rPr lang="en-US" sz="1800" b="0" i="0" u="none" strike="noStrike" cap="none" baseline="0" dirty="0" smtClean="0">
                <a:solidFill>
                  <a:schemeClr val="dk1"/>
                </a:solidFill>
                <a:latin typeface="Arial"/>
                <a:ea typeface="Arial"/>
                <a:cs typeface="Arial"/>
                <a:sym typeface="Arial"/>
              </a:rPr>
              <a:t> unions</a:t>
            </a:r>
            <a:endParaRPr lang="en-US" sz="1800" b="0" i="0" u="none" strike="noStrike" cap="none" dirty="0">
              <a:solidFill>
                <a:schemeClr val="dk1"/>
              </a:solidFill>
              <a:latin typeface="Arial"/>
              <a:ea typeface="Arial"/>
              <a:cs typeface="Arial"/>
              <a:sym typeface="Arial"/>
            </a:endParaRPr>
          </a:p>
          <a:p>
            <a:pPr marL="0" marR="0" lvl="0" indent="0" algn="l" rtl="0">
              <a:lnSpc>
                <a:spcPct val="117999"/>
              </a:lnSpc>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-CDs are illiquid with a set maturity and rate of return (sacrifice liquidity for higher return)</a:t>
            </a:r>
          </a:p>
          <a:p>
            <a:pPr lvl="1" indent="0" rtl="0">
              <a:lnSpc>
                <a:spcPct val="100000"/>
              </a:lnSpc>
              <a:spcBef>
                <a:spcPts val="0"/>
              </a:spcBef>
              <a:buClr>
                <a:schemeClr val="dk1"/>
              </a:buClr>
              <a:buSzPct val="25000"/>
              <a:buFont typeface="Arial"/>
              <a:buNone/>
            </a:pPr>
            <a:r>
              <a:rPr lang="en-US" dirty="0"/>
              <a:t>-Bonds are debt (when you own bonds you own a government’s or corporation’s debt); Lower payoff– on AVERAGE ← this is a key distinction</a:t>
            </a:r>
          </a:p>
          <a:p>
            <a:pPr lvl="1" indent="0" rtl="0">
              <a:lnSpc>
                <a:spcPct val="100000"/>
              </a:lnSpc>
              <a:spcBef>
                <a:spcPts val="0"/>
              </a:spcBef>
              <a:buClr>
                <a:schemeClr val="dk1"/>
              </a:buClr>
              <a:buSzPct val="25000"/>
              <a:buFont typeface="Arial"/>
              <a:buNone/>
            </a:pPr>
            <a:r>
              <a:rPr lang="en-US" dirty="0"/>
              <a:t>-Stocks: Higher risk; can be higher reward; </a:t>
            </a:r>
            <a:r>
              <a:rPr lang="en-US" sz="1150" dirty="0"/>
              <a:t>A type of security that signifies ownership in a corporation and represents a claim on part of the corporation's assets and earnings. </a:t>
            </a:r>
          </a:p>
          <a:p>
            <a:pPr lvl="1" indent="0" rtl="0">
              <a:lnSpc>
                <a:spcPct val="100000"/>
              </a:lnSpc>
              <a:spcBef>
                <a:spcPts val="0"/>
              </a:spcBef>
              <a:buClr>
                <a:schemeClr val="dk1"/>
              </a:buClr>
              <a:buSzPct val="25000"/>
              <a:buFont typeface="Arial"/>
              <a:buNone/>
            </a:pPr>
            <a:endParaRPr dirty="0"/>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81463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-Savings accounts are with </a:t>
            </a:r>
            <a:r>
              <a:rPr lang="en-US" sz="1800" b="0" i="0" u="none" strike="noStrike" cap="none" dirty="0" smtClean="0">
                <a:solidFill>
                  <a:schemeClr val="dk1"/>
                </a:solidFill>
                <a:latin typeface="Arial"/>
                <a:ea typeface="Arial"/>
                <a:cs typeface="Arial"/>
                <a:sym typeface="Arial"/>
              </a:rPr>
              <a:t>banks/credit</a:t>
            </a:r>
            <a:r>
              <a:rPr lang="en-US" sz="1800" b="0" i="0" u="none" strike="noStrike" cap="none" baseline="0" dirty="0" smtClean="0">
                <a:solidFill>
                  <a:schemeClr val="dk1"/>
                </a:solidFill>
                <a:latin typeface="Arial"/>
                <a:ea typeface="Arial"/>
                <a:cs typeface="Arial"/>
                <a:sym typeface="Arial"/>
              </a:rPr>
              <a:t> unions</a:t>
            </a:r>
            <a:endParaRPr lang="en-US" sz="1800" b="0" i="0" u="none" strike="noStrike" cap="none" dirty="0">
              <a:solidFill>
                <a:schemeClr val="dk1"/>
              </a:solidFill>
              <a:latin typeface="Arial"/>
              <a:ea typeface="Arial"/>
              <a:cs typeface="Arial"/>
              <a:sym typeface="Arial"/>
            </a:endParaRPr>
          </a:p>
          <a:p>
            <a:pPr marL="0" marR="0" lvl="0" indent="0" algn="l" rtl="0">
              <a:lnSpc>
                <a:spcPct val="117999"/>
              </a:lnSpc>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-CDs are illiquid with a set maturity and rate of return (sacrifice liquidity for higher return)</a:t>
            </a:r>
          </a:p>
          <a:p>
            <a:pPr lvl="1" indent="0" rtl="0">
              <a:lnSpc>
                <a:spcPct val="100000"/>
              </a:lnSpc>
              <a:spcBef>
                <a:spcPts val="0"/>
              </a:spcBef>
              <a:buClr>
                <a:schemeClr val="dk1"/>
              </a:buClr>
              <a:buSzPct val="25000"/>
              <a:buFont typeface="Arial"/>
              <a:buNone/>
            </a:pPr>
            <a:r>
              <a:rPr lang="en-US" dirty="0"/>
              <a:t>-Bonds are debt (when you own bonds you own a government’s or corporation’s debt); Lower payoff– on AVERAGE ← this is a key distinction</a:t>
            </a:r>
          </a:p>
          <a:p>
            <a:pPr lvl="1" indent="0" rtl="0">
              <a:lnSpc>
                <a:spcPct val="100000"/>
              </a:lnSpc>
              <a:spcBef>
                <a:spcPts val="0"/>
              </a:spcBef>
              <a:buClr>
                <a:schemeClr val="dk1"/>
              </a:buClr>
              <a:buSzPct val="25000"/>
              <a:buFont typeface="Arial"/>
              <a:buNone/>
            </a:pPr>
            <a:r>
              <a:rPr lang="en-US" dirty="0"/>
              <a:t>-Stocks: Higher risk; can be higher reward; </a:t>
            </a:r>
            <a:r>
              <a:rPr lang="en-US" sz="1150" dirty="0"/>
              <a:t>A type of security that signifies ownership in a corporation and represents a claim on part of the corporation's assets and earnings. </a:t>
            </a:r>
          </a:p>
          <a:p>
            <a:pPr lvl="1" indent="0" rtl="0">
              <a:lnSpc>
                <a:spcPct val="100000"/>
              </a:lnSpc>
              <a:spcBef>
                <a:spcPts val="0"/>
              </a:spcBef>
              <a:buClr>
                <a:schemeClr val="dk1"/>
              </a:buClr>
              <a:buSzPct val="25000"/>
              <a:buFont typeface="Arial"/>
              <a:buNone/>
            </a:pPr>
            <a:endParaRPr dirty="0"/>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11067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-Savings accounts are with </a:t>
            </a:r>
            <a:r>
              <a:rPr lang="en-US" sz="1800" b="0" i="0" u="none" strike="noStrike" cap="none" dirty="0" smtClean="0">
                <a:solidFill>
                  <a:schemeClr val="dk1"/>
                </a:solidFill>
                <a:latin typeface="Arial"/>
                <a:ea typeface="Arial"/>
                <a:cs typeface="Arial"/>
                <a:sym typeface="Arial"/>
              </a:rPr>
              <a:t>banks/credit</a:t>
            </a:r>
            <a:r>
              <a:rPr lang="en-US" sz="1800" b="0" i="0" u="none" strike="noStrike" cap="none" baseline="0" dirty="0" smtClean="0">
                <a:solidFill>
                  <a:schemeClr val="dk1"/>
                </a:solidFill>
                <a:latin typeface="Arial"/>
                <a:ea typeface="Arial"/>
                <a:cs typeface="Arial"/>
                <a:sym typeface="Arial"/>
              </a:rPr>
              <a:t> unions</a:t>
            </a:r>
            <a:endParaRPr lang="en-US" sz="1800" b="0" i="0" u="none" strike="noStrike" cap="none" dirty="0">
              <a:solidFill>
                <a:schemeClr val="dk1"/>
              </a:solidFill>
              <a:latin typeface="Arial"/>
              <a:ea typeface="Arial"/>
              <a:cs typeface="Arial"/>
              <a:sym typeface="Arial"/>
            </a:endParaRPr>
          </a:p>
          <a:p>
            <a:pPr marL="0" marR="0" lvl="0" indent="0" algn="l" rtl="0">
              <a:lnSpc>
                <a:spcPct val="117999"/>
              </a:lnSpc>
              <a:spcBef>
                <a:spcPts val="0"/>
              </a:spcBef>
              <a:buClr>
                <a:schemeClr val="dk1"/>
              </a:buClr>
              <a:buSzPct val="25000"/>
              <a:buFont typeface="Arial"/>
              <a:buNone/>
            </a:pPr>
            <a:r>
              <a:rPr lang="en-US" sz="1800" b="0" i="0" u="none" strike="noStrike" cap="none" dirty="0">
                <a:solidFill>
                  <a:schemeClr val="dk1"/>
                </a:solidFill>
                <a:latin typeface="Arial"/>
                <a:ea typeface="Arial"/>
                <a:cs typeface="Arial"/>
                <a:sym typeface="Arial"/>
              </a:rPr>
              <a:t>-CDs are illiquid with a set maturity and rate of return (sacrifice liquidity for higher return)</a:t>
            </a:r>
          </a:p>
          <a:p>
            <a:pPr lvl="1" indent="0" rtl="0">
              <a:lnSpc>
                <a:spcPct val="100000"/>
              </a:lnSpc>
              <a:spcBef>
                <a:spcPts val="0"/>
              </a:spcBef>
              <a:buClr>
                <a:schemeClr val="dk1"/>
              </a:buClr>
              <a:buSzPct val="25000"/>
              <a:buFont typeface="Arial"/>
              <a:buNone/>
            </a:pPr>
            <a:r>
              <a:rPr lang="en-US" dirty="0"/>
              <a:t>-Bonds are debt (when you own bonds you own a government’s or corporation’s debt); Lower payoff– on AVERAGE ← this is a key distinction</a:t>
            </a:r>
          </a:p>
          <a:p>
            <a:pPr lvl="1" indent="0" rtl="0">
              <a:lnSpc>
                <a:spcPct val="100000"/>
              </a:lnSpc>
              <a:spcBef>
                <a:spcPts val="0"/>
              </a:spcBef>
              <a:buClr>
                <a:schemeClr val="dk1"/>
              </a:buClr>
              <a:buSzPct val="25000"/>
              <a:buFont typeface="Arial"/>
              <a:buNone/>
            </a:pPr>
            <a:r>
              <a:rPr lang="en-US" dirty="0"/>
              <a:t>-Stocks: Higher risk; can be higher reward; </a:t>
            </a:r>
            <a:r>
              <a:rPr lang="en-US" sz="1150" dirty="0"/>
              <a:t>A type of security that signifies ownership in a corporation and represents a claim on part of the corporation's assets and earnings. </a:t>
            </a:r>
          </a:p>
          <a:p>
            <a:pPr lvl="1" indent="0" rtl="0">
              <a:lnSpc>
                <a:spcPct val="100000"/>
              </a:lnSpc>
              <a:spcBef>
                <a:spcPts val="0"/>
              </a:spcBef>
              <a:buClr>
                <a:schemeClr val="dk1"/>
              </a:buClr>
              <a:buSzPct val="25000"/>
              <a:buFont typeface="Arial"/>
              <a:buNone/>
            </a:pPr>
            <a:endParaRPr dirty="0"/>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1701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SzPct val="25000"/>
              <a:buFont typeface="Arial"/>
              <a:buNone/>
            </a:pPr>
            <a:r>
              <a:rPr lang="en" sz="1800"/>
              <a:t>Questions?</a:t>
            </a:r>
          </a:p>
        </p:txBody>
      </p:sp>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449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552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6518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7117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dirty="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0476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36414" y="4421823"/>
            <a:ext cx="5150272" cy="4189095"/>
          </a:xfrm>
          <a:prstGeom prst="rect">
            <a:avLst/>
          </a:prstGeom>
          <a:noFill/>
          <a:ln>
            <a:noFill/>
          </a:ln>
        </p:spPr>
        <p:txBody>
          <a:bodyPr lIns="93308" tIns="93308" rIns="93308" bIns="93308" anchor="t" anchorCtr="0">
            <a:noAutofit/>
          </a:bodyPr>
          <a:lstStyle/>
          <a:p>
            <a:pPr>
              <a:lnSpc>
                <a:spcPct val="117999"/>
              </a:lnSpc>
              <a:buClr>
                <a:schemeClr val="dk1"/>
              </a:buClr>
              <a:buSzPct val="25000"/>
            </a:pPr>
            <a:r>
              <a:rPr lang="en-US" sz="1800">
                <a:solidFill>
                  <a:schemeClr val="dk1"/>
                </a:solidFill>
                <a:latin typeface="Arial"/>
                <a:ea typeface="Arial"/>
                <a:cs typeface="Arial"/>
                <a:sym typeface="Arial"/>
              </a:rPr>
              <a:t>-Contribute up to employer match!</a:t>
            </a:r>
          </a:p>
        </p:txBody>
      </p:sp>
      <p:sp>
        <p:nvSpPr>
          <p:cNvPr id="261" name="Shape 2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877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Center">
  <p:cSld name="Title - Center">
    <p:bg>
      <p:bgPr>
        <a:solidFill>
          <a:srgbClr val="CD0000"/>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66750" y="1700212"/>
            <a:ext cx="7810499" cy="17429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33412" y="666750"/>
            <a:ext cx="7877099" cy="3805199"/>
          </a:xfrm>
          <a:prstGeom prst="rect">
            <a:avLst/>
          </a:prstGeom>
          <a:noFill/>
          <a:ln>
            <a:noFill/>
          </a:ln>
        </p:spPr>
        <p:txBody>
          <a:bodyPr spcFirstLastPara="1" wrap="square" lIns="91425" tIns="91425" rIns="91425" bIns="91425" anchor="ctr" anchorCtr="0"/>
          <a:lstStyle>
            <a:lvl1pPr marL="457200" marR="0" lvl="0"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1pPr>
            <a:lvl2pPr marL="914400" marR="0" lvl="1"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2pPr>
            <a:lvl3pPr marL="1371600" marR="0" lvl="2"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3pPr>
            <a:lvl4pPr marL="1828800" marR="0" lvl="3"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4pPr>
            <a:lvl5pPr marL="2286000" marR="0" lvl="4"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5pPr>
            <a:lvl6pPr marL="2743200" marR="0" lvl="5"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6pPr>
            <a:lvl7pPr marL="3200400" marR="0" lvl="6"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7pPr>
            <a:lvl8pPr marL="3657600" marR="0" lvl="7"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8pPr>
            <a:lvl9pPr marL="4114800" marR="0" lvl="8"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4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GF Title">
  <p:cSld name="SGF Title">
    <p:bg>
      <p:bgPr>
        <a:solidFill>
          <a:srgbClr val="CD0000"/>
        </a:solidFill>
        <a:effectLst/>
      </p:bgPr>
    </p:bg>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t="1777"/>
          <a:stretch/>
        </p:blipFill>
        <p:spPr>
          <a:xfrm>
            <a:off x="-89463" y="-222049"/>
            <a:ext cx="3197999" cy="1126481"/>
          </a:xfrm>
          <a:prstGeom prst="rect">
            <a:avLst/>
          </a:prstGeom>
          <a:noFill/>
          <a:ln>
            <a:noFill/>
          </a:ln>
        </p:spPr>
      </p:pic>
      <p:pic>
        <p:nvPicPr>
          <p:cNvPr id="48" name="Shape 48"/>
          <p:cNvPicPr preferRelativeResize="0"/>
          <p:nvPr/>
        </p:nvPicPr>
        <p:blipFill rotWithShape="1">
          <a:blip r:embed="rId3">
            <a:alphaModFix/>
          </a:blip>
          <a:srcRect/>
          <a:stretch/>
        </p:blipFill>
        <p:spPr>
          <a:xfrm>
            <a:off x="6038465" y="202382"/>
            <a:ext cx="2615690" cy="277867"/>
          </a:xfrm>
          <a:prstGeom prst="rect">
            <a:avLst/>
          </a:prstGeom>
          <a:noFill/>
          <a:ln>
            <a:noFill/>
          </a:ln>
        </p:spPr>
      </p:pic>
      <p:sp>
        <p:nvSpPr>
          <p:cNvPr id="49" name="Shape 49"/>
          <p:cNvSpPr txBox="1"/>
          <p:nvPr/>
        </p:nvSpPr>
        <p:spPr>
          <a:xfrm>
            <a:off x="457199" y="1447146"/>
            <a:ext cx="8229600" cy="2249100"/>
          </a:xfrm>
          <a:prstGeom prst="rect">
            <a:avLst/>
          </a:prstGeom>
          <a:noFill/>
          <a:ln>
            <a:noFill/>
          </a:ln>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FFFFFF"/>
              </a:buClr>
              <a:buSzPts val="1500"/>
              <a:buFont typeface="Proxima Nova"/>
              <a:buNone/>
            </a:pPr>
            <a:r>
              <a:rPr lang="en-US" sz="6000" b="1" i="0" u="none" strike="noStrike" cap="none">
                <a:solidFill>
                  <a:srgbClr val="FFFFFF"/>
                </a:solidFill>
                <a:latin typeface="Proxima Nova"/>
                <a:ea typeface="Proxima Nova"/>
                <a:cs typeface="Proxima Nova"/>
                <a:sym typeface="Proxima Nova"/>
              </a:rPr>
              <a:t>Title Goes Here</a:t>
            </a:r>
            <a:endParaRPr/>
          </a:p>
        </p:txBody>
      </p:sp>
      <p:sp>
        <p:nvSpPr>
          <p:cNvPr id="50" name="Shape 50"/>
          <p:cNvSpPr/>
          <p:nvPr/>
        </p:nvSpPr>
        <p:spPr>
          <a:xfrm>
            <a:off x="2716425" y="3326165"/>
            <a:ext cx="3710999" cy="324000"/>
          </a:xfrm>
          <a:prstGeom prst="rect">
            <a:avLst/>
          </a:prstGeom>
          <a:noFill/>
          <a:ln>
            <a:noFill/>
          </a:ln>
        </p:spPr>
        <p:txBody>
          <a:bodyPr spcFirstLastPara="1" wrap="square" lIns="19050" tIns="19050" rIns="19050" bIns="19050" anchor="ctr" anchorCtr="0">
            <a:noAutofit/>
          </a:bodyPr>
          <a:lstStyle/>
          <a:p>
            <a:pPr marL="0" marR="0" lvl="0" indent="0" algn="ctr" rtl="0">
              <a:lnSpc>
                <a:spcPct val="150000"/>
              </a:lnSpc>
              <a:spcBef>
                <a:spcPts val="0"/>
              </a:spcBef>
              <a:spcAft>
                <a:spcPts val="0"/>
              </a:spcAft>
              <a:buClr>
                <a:srgbClr val="FFFFFF"/>
              </a:buClr>
              <a:buSzPts val="475"/>
              <a:buFont typeface="Helvetica Neue"/>
              <a:buNone/>
            </a:pPr>
            <a:r>
              <a:rPr lang="en-US" sz="1900" b="1" i="0" u="none" strike="noStrike" cap="none">
                <a:solidFill>
                  <a:srgbClr val="FFFFFF"/>
                </a:solidFill>
                <a:latin typeface="Proxima Nova"/>
                <a:ea typeface="Proxima Nova"/>
                <a:cs typeface="Proxima Nova"/>
                <a:sym typeface="Proxima Nova"/>
              </a:rPr>
              <a:t>Presenter </a:t>
            </a:r>
            <a:r>
              <a:rPr lang="en-US" sz="1900" b="0" i="0" u="none" strike="noStrike" cap="none">
                <a:solidFill>
                  <a:srgbClr val="FFFFFF"/>
                </a:solidFill>
                <a:latin typeface="Proxima Nova"/>
                <a:ea typeface="Proxima Nova"/>
                <a:cs typeface="Proxima Nova"/>
                <a:sym typeface="Proxima Nova"/>
              </a:rPr>
              <a:t>Name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GF Title Left">
  <p:cSld name="SGF Title Left">
    <p:spTree>
      <p:nvGrpSpPr>
        <p:cNvPr id="1" name="Shape 61"/>
        <p:cNvGrpSpPr/>
        <p:nvPr/>
      </p:nvGrpSpPr>
      <p:grpSpPr>
        <a:xfrm>
          <a:off x="0" y="0"/>
          <a:ext cx="0" cy="0"/>
          <a:chOff x="0" y="0"/>
          <a:chExt cx="0" cy="0"/>
        </a:xfrm>
      </p:grpSpPr>
      <p:sp>
        <p:nvSpPr>
          <p:cNvPr id="62" name="Shape 62"/>
          <p:cNvSpPr/>
          <p:nvPr/>
        </p:nvSpPr>
        <p:spPr>
          <a:xfrm>
            <a:off x="-14445" y="-184430"/>
            <a:ext cx="9172800" cy="863999"/>
          </a:xfrm>
          <a:prstGeom prst="rect">
            <a:avLst/>
          </a:prstGeom>
          <a:blipFill rotWithShape="1">
            <a:blip r:embed="rId2">
              <a:alphaModFix/>
            </a:blip>
            <a:stretch>
              <a:fillRect/>
            </a:stretch>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Helvetica Neue"/>
              <a:ea typeface="Helvetica Neue"/>
              <a:cs typeface="Helvetica Neue"/>
              <a:sym typeface="Helvetica Neue"/>
            </a:endParaRPr>
          </a:p>
        </p:txBody>
      </p:sp>
      <p:sp>
        <p:nvSpPr>
          <p:cNvPr id="63" name="Shape 63"/>
          <p:cNvSpPr txBox="1"/>
          <p:nvPr/>
        </p:nvSpPr>
        <p:spPr>
          <a:xfrm>
            <a:off x="4874455" y="845343"/>
            <a:ext cx="3753000" cy="3453000"/>
          </a:xfrm>
          <a:prstGeom prst="rect">
            <a:avLst/>
          </a:prstGeom>
          <a:noFill/>
          <a:ln>
            <a:noFill/>
          </a:ln>
        </p:spPr>
        <p:txBody>
          <a:bodyPr spcFirstLastPara="1" wrap="square" lIns="0" tIns="0" rIns="0" bIns="0" anchor="ctr" anchorCtr="0">
            <a:noAutofit/>
          </a:bodyPr>
          <a:lstStyle/>
          <a:p>
            <a:pPr marL="215900" marR="0" lvl="0" indent="-215900" algn="l" rtl="0">
              <a:lnSpc>
                <a:spcPct val="100000"/>
              </a:lnSpc>
              <a:spcBef>
                <a:spcPts val="0"/>
              </a:spcBef>
              <a:spcAft>
                <a:spcPts val="0"/>
              </a:spcAft>
              <a:buClr>
                <a:srgbClr val="000000"/>
              </a:buClr>
              <a:buSzPts val="2400"/>
              <a:buFont typeface="Proxima Nova"/>
              <a:buChar char="•"/>
            </a:pPr>
            <a:r>
              <a:rPr lang="en-US" sz="3200" b="0" i="0" u="none" strike="noStrike" cap="none">
                <a:solidFill>
                  <a:srgbClr val="000000"/>
                </a:solidFill>
                <a:latin typeface="Proxima Nova"/>
                <a:ea typeface="Proxima Nova"/>
                <a:cs typeface="Proxima Nova"/>
                <a:sym typeface="Proxima Nova"/>
              </a:rPr>
              <a:t>Text</a:t>
            </a:r>
            <a:endParaRPr/>
          </a:p>
          <a:p>
            <a:pPr marL="215900" marR="0" lvl="0" indent="-215900" algn="l" rtl="0">
              <a:lnSpc>
                <a:spcPct val="100000"/>
              </a:lnSpc>
              <a:spcBef>
                <a:spcPts val="1700"/>
              </a:spcBef>
              <a:spcAft>
                <a:spcPts val="0"/>
              </a:spcAft>
              <a:buClr>
                <a:srgbClr val="000000"/>
              </a:buClr>
              <a:buSzPts val="2400"/>
              <a:buFont typeface="Proxima Nova"/>
              <a:buChar char="•"/>
            </a:pPr>
            <a:r>
              <a:rPr lang="en-US" sz="3200" b="0" i="0" u="none" strike="noStrike" cap="none">
                <a:solidFill>
                  <a:srgbClr val="000000"/>
                </a:solidFill>
                <a:latin typeface="Proxima Nova"/>
                <a:ea typeface="Proxima Nova"/>
                <a:cs typeface="Proxima Nova"/>
                <a:sym typeface="Proxima Nova"/>
              </a:rPr>
              <a:t>Text</a:t>
            </a:r>
            <a:endParaRPr/>
          </a:p>
          <a:p>
            <a:pPr marL="215900" marR="0" lvl="0" indent="-215900" algn="l" rtl="0">
              <a:lnSpc>
                <a:spcPct val="100000"/>
              </a:lnSpc>
              <a:spcBef>
                <a:spcPts val="1700"/>
              </a:spcBef>
              <a:spcAft>
                <a:spcPts val="0"/>
              </a:spcAft>
              <a:buClr>
                <a:srgbClr val="000000"/>
              </a:buClr>
              <a:buSzPts val="2400"/>
              <a:buFont typeface="Proxima Nova"/>
              <a:buChar char="•"/>
            </a:pPr>
            <a:r>
              <a:rPr lang="en-US" sz="3200" b="0" i="0" u="none" strike="noStrike" cap="none">
                <a:solidFill>
                  <a:srgbClr val="000000"/>
                </a:solidFill>
                <a:latin typeface="Proxima Nova"/>
                <a:ea typeface="Proxima Nova"/>
                <a:cs typeface="Proxima Nova"/>
                <a:sym typeface="Proxima Nova"/>
              </a:rPr>
              <a:t>Text</a:t>
            </a:r>
            <a:endParaRPr/>
          </a:p>
        </p:txBody>
      </p:sp>
      <p:pic>
        <p:nvPicPr>
          <p:cNvPr id="64" name="Shape 64"/>
          <p:cNvPicPr preferRelativeResize="0"/>
          <p:nvPr/>
        </p:nvPicPr>
        <p:blipFill rotWithShape="1">
          <a:blip r:embed="rId3">
            <a:alphaModFix/>
          </a:blip>
          <a:srcRect t="1777"/>
          <a:stretch/>
        </p:blipFill>
        <p:spPr>
          <a:xfrm>
            <a:off x="-89463" y="-222049"/>
            <a:ext cx="3197999" cy="1126481"/>
          </a:xfrm>
          <a:prstGeom prst="rect">
            <a:avLst/>
          </a:prstGeom>
          <a:noFill/>
          <a:ln>
            <a:noFill/>
          </a:ln>
        </p:spPr>
      </p:pic>
      <p:sp>
        <p:nvSpPr>
          <p:cNvPr id="65" name="Shape 65"/>
          <p:cNvSpPr txBox="1"/>
          <p:nvPr/>
        </p:nvSpPr>
        <p:spPr>
          <a:xfrm>
            <a:off x="516693" y="845343"/>
            <a:ext cx="4038599" cy="3453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CD0000"/>
              </a:buClr>
              <a:buSzPts val="1275"/>
              <a:buFont typeface="Proxima Nova"/>
              <a:buNone/>
            </a:pPr>
            <a:r>
              <a:rPr lang="en-US" sz="5100" b="0" i="0" u="none" strike="noStrike" cap="none">
                <a:solidFill>
                  <a:srgbClr val="CD0000"/>
                </a:solidFill>
                <a:latin typeface="Proxima Nova"/>
                <a:ea typeface="Proxima Nova"/>
                <a:cs typeface="Proxima Nova"/>
                <a:sym typeface="Proxima Nova"/>
              </a:rPr>
              <a:t>Headline</a:t>
            </a:r>
            <a:endParaRPr/>
          </a:p>
        </p:txBody>
      </p:sp>
      <p:pic>
        <p:nvPicPr>
          <p:cNvPr id="66" name="Shape 66"/>
          <p:cNvPicPr preferRelativeResize="0"/>
          <p:nvPr/>
        </p:nvPicPr>
        <p:blipFill rotWithShape="1">
          <a:blip r:embed="rId4">
            <a:alphaModFix/>
          </a:blip>
          <a:srcRect/>
          <a:stretch/>
        </p:blipFill>
        <p:spPr>
          <a:xfrm>
            <a:off x="6038465" y="202382"/>
            <a:ext cx="2615690" cy="2778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33412" y="357187"/>
            <a:ext cx="7877099"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
        <p:nvSpPr>
          <p:cNvPr id="21" name="Shape 21"/>
          <p:cNvSpPr txBox="1">
            <a:spLocks noGrp="1"/>
          </p:cNvSpPr>
          <p:nvPr>
            <p:ph type="body" idx="1"/>
          </p:nvPr>
        </p:nvSpPr>
        <p:spPr>
          <a:xfrm>
            <a:off x="633412" y="1214437"/>
            <a:ext cx="3753000" cy="3452700"/>
          </a:xfrm>
          <a:prstGeom prst="rect">
            <a:avLst/>
          </a:prstGeom>
          <a:noFill/>
          <a:ln>
            <a:noFill/>
          </a:ln>
        </p:spPr>
        <p:txBody>
          <a:bodyPr spcFirstLastPara="1" wrap="square" lIns="91425" tIns="91425" rIns="91425" bIns="91425" anchor="ctr" anchorCtr="0"/>
          <a:lstStyle>
            <a:lvl1pPr marL="457200" marR="0" lvl="0"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1pPr>
            <a:lvl2pPr marL="914400" marR="0" lvl="1"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2pPr>
            <a:lvl3pPr marL="1371600" marR="0" lvl="2"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3pPr>
            <a:lvl4pPr marL="1828800" marR="0" lvl="3"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4pPr>
            <a:lvl5pPr marL="2286000" marR="0" lvl="4"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5pPr>
            <a:lvl6pPr marL="2743200" marR="0" lvl="5"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6pPr>
            <a:lvl7pPr marL="3200400" marR="0" lvl="6"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7pPr>
            <a:lvl8pPr marL="3657600" marR="0" lvl="7"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8pPr>
            <a:lvl9pPr marL="4114800" marR="0" lvl="8"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33412" y="357187"/>
            <a:ext cx="7877099"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500"/>
              <a:buFont typeface="Arial"/>
              <a:buNone/>
              <a:defRPr sz="500"/>
            </a:lvl3pPr>
            <a:lvl4pPr marL="0" marR="0" lvl="3" indent="254000" algn="ctr" rtl="0">
              <a:spcBef>
                <a:spcPts val="0"/>
              </a:spcBef>
              <a:spcAft>
                <a:spcPts val="0"/>
              </a:spcAft>
              <a:buSzPts val="500"/>
              <a:buFont typeface="Arial"/>
              <a:buNone/>
              <a:defRPr sz="500"/>
            </a:lvl4pPr>
            <a:lvl5pPr marL="0" marR="0" lvl="4" indent="342900" algn="ctr" rtl="0">
              <a:spcBef>
                <a:spcPts val="0"/>
              </a:spcBef>
              <a:spcAft>
                <a:spcPts val="0"/>
              </a:spcAft>
              <a:buSzPts val="500"/>
              <a:buFont typeface="Arial"/>
              <a:buNone/>
              <a:defRPr sz="500"/>
            </a:lvl5pPr>
            <a:lvl6pPr marL="0" marR="0" lvl="5" indent="431800" algn="ctr" rtl="0">
              <a:spcBef>
                <a:spcPts val="0"/>
              </a:spcBef>
              <a:spcAft>
                <a:spcPts val="0"/>
              </a:spcAft>
              <a:buSzPts val="500"/>
              <a:buFont typeface="Arial"/>
              <a:buNone/>
              <a:defRPr sz="500"/>
            </a:lvl6pPr>
            <a:lvl7pPr marL="0" marR="0" lvl="6" indent="520700" algn="ctr" rtl="0">
              <a:spcBef>
                <a:spcPts val="0"/>
              </a:spcBef>
              <a:spcAft>
                <a:spcPts val="0"/>
              </a:spcAft>
              <a:buSzPts val="500"/>
              <a:buFont typeface="Arial"/>
              <a:buNone/>
              <a:defRPr sz="500"/>
            </a:lvl7pPr>
            <a:lvl8pPr marL="0" marR="0" lvl="7" indent="596900" algn="ctr" rtl="0">
              <a:spcBef>
                <a:spcPts val="0"/>
              </a:spcBef>
              <a:spcAft>
                <a:spcPts val="0"/>
              </a:spcAft>
              <a:buSzPts val="500"/>
              <a:buFont typeface="Arial"/>
              <a:buNone/>
              <a:defRPr sz="500"/>
            </a:lvl8pPr>
            <a:lvl9pPr marL="0" marR="0" lvl="8" indent="685800" algn="ctr" rtl="0">
              <a:spcBef>
                <a:spcPts val="0"/>
              </a:spcBef>
              <a:spcAft>
                <a:spcPts val="0"/>
              </a:spcAft>
              <a:buSzPts val="500"/>
              <a:buFont typeface="Arial"/>
              <a:buNone/>
              <a:defRPr sz="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38125" y="3543300"/>
            <a:ext cx="8667599" cy="752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
        <p:nvSpPr>
          <p:cNvPr id="26" name="Shape 26"/>
          <p:cNvSpPr txBox="1">
            <a:spLocks noGrp="1"/>
          </p:cNvSpPr>
          <p:nvPr>
            <p:ph type="body" idx="1"/>
          </p:nvPr>
        </p:nvSpPr>
        <p:spPr>
          <a:xfrm>
            <a:off x="238125" y="4319587"/>
            <a:ext cx="8667599" cy="5952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5pPr>
            <a:lvl6pPr marL="2743200" marR="0" lvl="5"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6pPr>
            <a:lvl7pPr marL="3200400" marR="0" lvl="6"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7pPr>
            <a:lvl8pPr marL="3657600" marR="0" lvl="7"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8pPr>
            <a:lvl9pPr marL="4114800" marR="0" lvl="8"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Center">
  <p:cSld name="Title - Center 2">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66750" y="1700212"/>
            <a:ext cx="7810499" cy="17429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19125" y="414337"/>
            <a:ext cx="3833699" cy="21050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
        <p:nvSpPr>
          <p:cNvPr id="31" name="Shape 31"/>
          <p:cNvSpPr txBox="1">
            <a:spLocks noGrp="1"/>
          </p:cNvSpPr>
          <p:nvPr>
            <p:ph type="body" idx="1"/>
          </p:nvPr>
        </p:nvSpPr>
        <p:spPr>
          <a:xfrm>
            <a:off x="619125" y="2566987"/>
            <a:ext cx="3833699" cy="2162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1pPr>
            <a:lvl2pPr marL="914400" marR="0" lvl="1"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2pPr>
            <a:lvl3pPr marL="1371600" marR="0" lvl="2"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3pPr>
            <a:lvl4pPr marL="1828800" marR="0" lvl="3"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4pPr>
            <a:lvl5pPr marL="2286000" marR="0" lvl="4" indent="-228600" algn="ctr" rtl="0">
              <a:lnSpc>
                <a:spcPct val="100000"/>
              </a:lnSpc>
              <a:spcBef>
                <a:spcPts val="0"/>
              </a:spcBef>
              <a:spcAft>
                <a:spcPts val="0"/>
              </a:spcAft>
              <a:buClr>
                <a:srgbClr val="000000"/>
              </a:buClr>
              <a:buSzPts val="500"/>
              <a:buFont typeface="Helvetica Neue"/>
              <a:buNone/>
              <a:defRPr sz="500" b="0" i="0" u="none" strike="noStrike" cap="none">
                <a:solidFill>
                  <a:srgbClr val="000000"/>
                </a:solidFill>
                <a:latin typeface="Arial"/>
                <a:ea typeface="Arial"/>
                <a:cs typeface="Arial"/>
                <a:sym typeface="Arial"/>
              </a:defRPr>
            </a:lvl5pPr>
            <a:lvl6pPr marL="2743200" marR="0" lvl="5"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6pPr>
            <a:lvl7pPr marL="3200400" marR="0" lvl="6"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7pPr>
            <a:lvl8pPr marL="3657600" marR="0" lvl="7"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8pPr>
            <a:lvl9pPr marL="4114800" marR="0" lvl="8"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33412" y="357187"/>
            <a:ext cx="7877099"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33412" y="357187"/>
            <a:ext cx="7877099"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
        <p:nvSpPr>
          <p:cNvPr id="36" name="Shape 36"/>
          <p:cNvSpPr txBox="1">
            <a:spLocks noGrp="1"/>
          </p:cNvSpPr>
          <p:nvPr>
            <p:ph type="body" idx="1"/>
          </p:nvPr>
        </p:nvSpPr>
        <p:spPr>
          <a:xfrm>
            <a:off x="633412" y="1214437"/>
            <a:ext cx="7877099" cy="3452700"/>
          </a:xfrm>
          <a:prstGeom prst="rect">
            <a:avLst/>
          </a:prstGeom>
          <a:noFill/>
          <a:ln>
            <a:noFill/>
          </a:ln>
        </p:spPr>
        <p:txBody>
          <a:bodyPr spcFirstLastPara="1" wrap="square" lIns="91425" tIns="91425" rIns="91425" bIns="91425" anchor="ctr" anchorCtr="0"/>
          <a:lstStyle>
            <a:lvl1pPr marL="457200" marR="0" lvl="0"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1pPr>
            <a:lvl2pPr marL="914400" marR="0" lvl="1"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2pPr>
            <a:lvl3pPr marL="1371600" marR="0" lvl="2"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3pPr>
            <a:lvl4pPr marL="1828800" marR="0" lvl="3"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4pPr>
            <a:lvl5pPr marL="2286000" marR="0" lvl="4"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5pPr>
            <a:lvl6pPr marL="2743200" marR="0" lvl="5"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6pPr>
            <a:lvl7pPr marL="3200400" marR="0" lvl="6"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7pPr>
            <a:lvl8pPr marL="3657600" marR="0" lvl="7"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8pPr>
            <a:lvl9pPr marL="4114800" marR="0" lvl="8"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2">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33412" y="357187"/>
            <a:ext cx="7877099"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
        <p:nvSpPr>
          <p:cNvPr id="39" name="Shape 39"/>
          <p:cNvSpPr txBox="1">
            <a:spLocks noGrp="1"/>
          </p:cNvSpPr>
          <p:nvPr>
            <p:ph type="body" idx="1"/>
          </p:nvPr>
        </p:nvSpPr>
        <p:spPr>
          <a:xfrm>
            <a:off x="633412" y="1214437"/>
            <a:ext cx="3753000" cy="3452700"/>
          </a:xfrm>
          <a:prstGeom prst="rect">
            <a:avLst/>
          </a:prstGeom>
          <a:noFill/>
          <a:ln>
            <a:noFill/>
          </a:ln>
        </p:spPr>
        <p:txBody>
          <a:bodyPr spcFirstLastPara="1" wrap="square" lIns="91425" tIns="91425" rIns="91425" bIns="91425" anchor="ctr" anchorCtr="0"/>
          <a:lstStyle>
            <a:lvl1pPr marL="457200" marR="0" lvl="0"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1pPr>
            <a:lvl2pPr marL="914400" marR="0" lvl="1"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2pPr>
            <a:lvl3pPr marL="1371600" marR="0" lvl="2"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3pPr>
            <a:lvl4pPr marL="1828800" marR="0" lvl="3"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4pPr>
            <a:lvl5pPr marL="2286000" marR="0" lvl="4" indent="-260350" algn="l" rtl="0">
              <a:lnSpc>
                <a:spcPct val="100000"/>
              </a:lnSpc>
              <a:spcBef>
                <a:spcPts val="17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5pPr>
            <a:lvl6pPr marL="2743200" marR="0" lvl="5"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6pPr>
            <a:lvl7pPr marL="3200400" marR="0" lvl="6"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7pPr>
            <a:lvl8pPr marL="3657600" marR="0" lvl="7"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8pPr>
            <a:lvl9pPr marL="4114800" marR="0" lvl="8" indent="-260350" algn="l" rtl="0">
              <a:lnSpc>
                <a:spcPct val="100000"/>
              </a:lnSpc>
              <a:spcBef>
                <a:spcPts val="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33412" y="357187"/>
            <a:ext cx="7877099"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500"/>
              <a:buFont typeface="Arial"/>
              <a:buNone/>
              <a:defRPr sz="500" b="0" i="0" u="none" strike="noStrike" cap="none">
                <a:solidFill>
                  <a:srgbClr val="000000"/>
                </a:solidFill>
                <a:latin typeface="Arial"/>
                <a:ea typeface="Arial"/>
                <a:cs typeface="Arial"/>
                <a:sym typeface="Arial"/>
              </a:defRPr>
            </a:lvl1pPr>
            <a:lvl2pPr marL="0" marR="0" lvl="1" indent="88900" algn="ctr" rtl="0">
              <a:lnSpc>
                <a:spcPct val="100000"/>
              </a:lnSpc>
              <a:spcBef>
                <a:spcPts val="0"/>
              </a:spcBef>
              <a:spcAft>
                <a:spcPts val="0"/>
              </a:spcAft>
              <a:buClr>
                <a:srgbClr val="000000"/>
              </a:buClr>
              <a:buSzPts val="500"/>
              <a:buFont typeface="Arial"/>
              <a:buNone/>
              <a:defRPr sz="500"/>
            </a:lvl2pPr>
            <a:lvl3pPr marL="0" marR="0" lvl="2" indent="177800" algn="ctr" rtl="0">
              <a:spcBef>
                <a:spcPts val="0"/>
              </a:spcBef>
              <a:spcAft>
                <a:spcPts val="0"/>
              </a:spcAft>
              <a:buSzPts val="1400"/>
              <a:buNone/>
              <a:defRPr sz="500"/>
            </a:lvl3pPr>
            <a:lvl4pPr marL="0" marR="0" lvl="3" indent="254000" algn="ctr" rtl="0">
              <a:spcBef>
                <a:spcPts val="0"/>
              </a:spcBef>
              <a:spcAft>
                <a:spcPts val="0"/>
              </a:spcAft>
              <a:buSzPts val="1400"/>
              <a:buNone/>
              <a:defRPr sz="500"/>
            </a:lvl4pPr>
            <a:lvl5pPr marL="0" marR="0" lvl="4" indent="342900" algn="ctr" rtl="0">
              <a:spcBef>
                <a:spcPts val="0"/>
              </a:spcBef>
              <a:spcAft>
                <a:spcPts val="0"/>
              </a:spcAft>
              <a:buSzPts val="1400"/>
              <a:buNone/>
              <a:defRPr sz="500"/>
            </a:lvl5pPr>
            <a:lvl6pPr marL="0" marR="0" lvl="5" indent="431800" algn="ctr" rtl="0">
              <a:spcBef>
                <a:spcPts val="0"/>
              </a:spcBef>
              <a:spcAft>
                <a:spcPts val="0"/>
              </a:spcAft>
              <a:buSzPts val="1400"/>
              <a:buNone/>
              <a:defRPr sz="500"/>
            </a:lvl6pPr>
            <a:lvl7pPr marL="0" marR="0" lvl="6" indent="520700" algn="ctr" rtl="0">
              <a:spcBef>
                <a:spcPts val="0"/>
              </a:spcBef>
              <a:spcAft>
                <a:spcPts val="0"/>
              </a:spcAft>
              <a:buSzPts val="1400"/>
              <a:buNone/>
              <a:defRPr sz="500"/>
            </a:lvl7pPr>
            <a:lvl8pPr marL="0" marR="0" lvl="7" indent="596900" algn="ctr" rtl="0">
              <a:spcBef>
                <a:spcPts val="0"/>
              </a:spcBef>
              <a:spcAft>
                <a:spcPts val="0"/>
              </a:spcAft>
              <a:buSzPts val="1400"/>
              <a:buNone/>
              <a:defRPr sz="500"/>
            </a:lvl8pPr>
            <a:lvl9pPr marL="0" marR="0" lvl="8" indent="685800" algn="ctr" rtl="0">
              <a:spcBef>
                <a:spcPts val="0"/>
              </a:spcBef>
              <a:spcAft>
                <a:spcPts val="0"/>
              </a:spcAft>
              <a:buSzPts val="1400"/>
              <a:buNone/>
              <a:defRPr sz="500"/>
            </a:lvl9pPr>
          </a:lstStyle>
          <a:p>
            <a:endParaRPr/>
          </a:p>
        </p:txBody>
      </p:sp>
      <p:sp>
        <p:nvSpPr>
          <p:cNvPr id="7" name="Shape 7"/>
          <p:cNvSpPr txBox="1">
            <a:spLocks noGrp="1"/>
          </p:cNvSpPr>
          <p:nvPr>
            <p:ph type="body" idx="1"/>
          </p:nvPr>
        </p:nvSpPr>
        <p:spPr>
          <a:xfrm>
            <a:off x="633412" y="1214437"/>
            <a:ext cx="7877099" cy="3452700"/>
          </a:xfrm>
          <a:prstGeom prst="rect">
            <a:avLst/>
          </a:prstGeom>
          <a:noFill/>
          <a:ln>
            <a:noFill/>
          </a:ln>
        </p:spPr>
        <p:txBody>
          <a:bodyPr spcFirstLastPara="1" wrap="square" lIns="91425" tIns="91425" rIns="91425" bIns="91425" anchor="ctr" anchorCtr="0"/>
          <a:lstStyle>
            <a:lvl1pPr marL="457200" marR="0" lvl="0"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1pPr>
            <a:lvl2pPr marL="914400" marR="0" lvl="1"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2pPr>
            <a:lvl3pPr marL="1371600" marR="0" lvl="2"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3pPr>
            <a:lvl4pPr marL="1828800" marR="0" lvl="3"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4pPr>
            <a:lvl5pPr marL="2286000" marR="0" lvl="4"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5pPr>
            <a:lvl6pPr marL="2743200" marR="0" lvl="5"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6pPr>
            <a:lvl7pPr marL="3200400" marR="0" lvl="6"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7pPr>
            <a:lvl8pPr marL="3657600" marR="0" lvl="7"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8pPr>
            <a:lvl9pPr marL="4114800" marR="0" lvl="8" indent="-260350" algn="l" rtl="0">
              <a:lnSpc>
                <a:spcPct val="100000"/>
              </a:lnSpc>
              <a:spcBef>
                <a:spcPts val="2200"/>
              </a:spcBef>
              <a:spcAft>
                <a:spcPts val="0"/>
              </a:spcAft>
              <a:buClr>
                <a:srgbClr val="000000"/>
              </a:buClr>
              <a:buSzPts val="500"/>
              <a:buFont typeface="Helvetica Neue"/>
              <a:buChar char="•"/>
              <a:defRPr sz="5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igra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descr="1017_SGFStudentWellnessCenter_LP1818.jpg"/>
          <p:cNvPicPr preferRelativeResize="0"/>
          <p:nvPr/>
        </p:nvPicPr>
        <p:blipFill>
          <a:blip r:embed="rId3">
            <a:alphaModFix amt="74000"/>
          </a:blip>
          <a:stretch>
            <a:fillRect/>
          </a:stretch>
        </p:blipFill>
        <p:spPr>
          <a:xfrm>
            <a:off x="6876" y="-318899"/>
            <a:ext cx="9213325" cy="6452999"/>
          </a:xfrm>
          <a:prstGeom prst="rect">
            <a:avLst/>
          </a:prstGeom>
          <a:noFill/>
          <a:ln>
            <a:noFill/>
          </a:ln>
        </p:spPr>
      </p:pic>
      <p:pic>
        <p:nvPicPr>
          <p:cNvPr id="181" name="Shape 181"/>
          <p:cNvPicPr preferRelativeResize="0"/>
          <p:nvPr/>
        </p:nvPicPr>
        <p:blipFill rotWithShape="1">
          <a:blip r:embed="rId4">
            <a:alphaModFix/>
          </a:blip>
          <a:srcRect t="1777"/>
          <a:stretch/>
        </p:blipFill>
        <p:spPr>
          <a:xfrm>
            <a:off x="2" y="4016697"/>
            <a:ext cx="3198000" cy="1126800"/>
          </a:xfrm>
          <a:prstGeom prst="rect">
            <a:avLst/>
          </a:prstGeom>
          <a:noFill/>
          <a:ln>
            <a:noFill/>
          </a:ln>
        </p:spPr>
      </p:pic>
      <p:pic>
        <p:nvPicPr>
          <p:cNvPr id="182" name="Shape 182"/>
          <p:cNvPicPr preferRelativeResize="0"/>
          <p:nvPr/>
        </p:nvPicPr>
        <p:blipFill rotWithShape="1">
          <a:blip r:embed="rId5">
            <a:alphaModFix/>
          </a:blip>
          <a:srcRect/>
          <a:stretch/>
        </p:blipFill>
        <p:spPr>
          <a:xfrm>
            <a:off x="534449" y="2145900"/>
            <a:ext cx="8075100" cy="851700"/>
          </a:xfrm>
          <a:prstGeom prst="rect">
            <a:avLst/>
          </a:prstGeom>
          <a:noFill/>
          <a:ln>
            <a:noFill/>
          </a:ln>
        </p:spPr>
      </p:pic>
    </p:spTree>
    <p:extLst>
      <p:ext uri="{BB962C8B-B14F-4D97-AF65-F5344CB8AC3E}">
        <p14:creationId xmlns:p14="http://schemas.microsoft.com/office/powerpoint/2010/main" val="47331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66" name="Shape 266"/>
          <p:cNvSpPr/>
          <p:nvPr/>
        </p:nvSpPr>
        <p:spPr>
          <a:xfrm>
            <a:off x="146110" y="958728"/>
            <a:ext cx="8851797" cy="49692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Work Sponsored Pre-Tax Investment Accounts</a:t>
            </a:r>
            <a:endParaRPr lang="en-US" sz="3300" dirty="0">
              <a:solidFill>
                <a:srgbClr val="CD0000"/>
              </a:solidFill>
              <a:latin typeface="Proxima Nova"/>
              <a:ea typeface="Proxima Nova"/>
              <a:cs typeface="Proxima Nova"/>
              <a:sym typeface="Proxima Nova"/>
            </a:endParaRPr>
          </a:p>
        </p:txBody>
      </p:sp>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2" name="Text Placeholder 1"/>
          <p:cNvSpPr>
            <a:spLocks noGrp="1"/>
          </p:cNvSpPr>
          <p:nvPr>
            <p:ph type="body" idx="1"/>
          </p:nvPr>
        </p:nvSpPr>
        <p:spPr>
          <a:xfrm>
            <a:off x="633412" y="1284515"/>
            <a:ext cx="7691604" cy="3382622"/>
          </a:xfrm>
        </p:spPr>
        <p:txBody>
          <a:bodyPr/>
          <a:lstStyle/>
          <a:p>
            <a:pPr>
              <a:buSzPct val="50000"/>
            </a:pPr>
            <a:r>
              <a:rPr lang="en-US" sz="3200" dirty="0" smtClean="0">
                <a:latin typeface="Proxima Nova" panose="020B0604020202020204" charset="0"/>
              </a:rPr>
              <a:t>Commonly 401(k), 403(b), 401(a)</a:t>
            </a:r>
          </a:p>
          <a:p>
            <a:pPr>
              <a:buSzPct val="50000"/>
            </a:pPr>
            <a:r>
              <a:rPr lang="en-US" sz="3200" dirty="0" smtClean="0">
                <a:latin typeface="Proxima Nova" panose="020B0604020202020204" charset="0"/>
              </a:rPr>
              <a:t>$19,000 annual contribution limit</a:t>
            </a:r>
          </a:p>
          <a:p>
            <a:pPr>
              <a:buSzPct val="50000"/>
            </a:pPr>
            <a:r>
              <a:rPr lang="en-US" sz="3200" b="1" dirty="0" smtClean="0">
                <a:latin typeface="Proxima Nova" panose="020B0604020202020204" charset="0"/>
              </a:rPr>
              <a:t>Usually a match</a:t>
            </a:r>
          </a:p>
          <a:p>
            <a:pPr>
              <a:buSzPct val="50000"/>
            </a:pPr>
            <a:r>
              <a:rPr lang="en-US" sz="3200" dirty="0" smtClean="0">
                <a:latin typeface="Proxima Nova" panose="020B0604020202020204" charset="0"/>
              </a:rPr>
              <a:t>Can withdraw without penalty at 59.5</a:t>
            </a:r>
          </a:p>
        </p:txBody>
      </p:sp>
    </p:spTree>
    <p:extLst>
      <p:ext uri="{BB962C8B-B14F-4D97-AF65-F5344CB8AC3E}">
        <p14:creationId xmlns:p14="http://schemas.microsoft.com/office/powerpoint/2010/main" val="301542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0" y="4811"/>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66" name="Shape 266"/>
          <p:cNvSpPr/>
          <p:nvPr/>
        </p:nvSpPr>
        <p:spPr>
          <a:xfrm>
            <a:off x="451229" y="743368"/>
            <a:ext cx="8163074" cy="47211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Individual Retirement Account</a:t>
            </a:r>
            <a:endParaRPr lang="en-US" sz="3300" dirty="0">
              <a:solidFill>
                <a:srgbClr val="CD0000"/>
              </a:solidFill>
              <a:latin typeface="Proxima Nova"/>
              <a:ea typeface="Proxima Nova"/>
              <a:cs typeface="Proxima Nova"/>
              <a:sym typeface="Proxima Nova"/>
            </a:endParaRPr>
          </a:p>
        </p:txBody>
      </p:sp>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2" name="Text Placeholder 1"/>
          <p:cNvSpPr>
            <a:spLocks noGrp="1"/>
          </p:cNvSpPr>
          <p:nvPr>
            <p:ph type="body" idx="1"/>
          </p:nvPr>
        </p:nvSpPr>
        <p:spPr>
          <a:xfrm>
            <a:off x="451229" y="1822007"/>
            <a:ext cx="7691604" cy="3066961"/>
          </a:xfrm>
        </p:spPr>
        <p:txBody>
          <a:bodyPr/>
          <a:lstStyle/>
          <a:p>
            <a:pPr>
              <a:buSzPct val="100000"/>
            </a:pPr>
            <a:r>
              <a:rPr lang="en-US" sz="2800" dirty="0" smtClean="0">
                <a:latin typeface="Proxima Nova" panose="020B0604020202020204" charset="0"/>
              </a:rPr>
              <a:t>Traditional IRA – pre tax - $6,000</a:t>
            </a:r>
          </a:p>
          <a:p>
            <a:pPr>
              <a:buSzPct val="100000"/>
            </a:pPr>
            <a:r>
              <a:rPr lang="en-US" sz="2800" dirty="0" smtClean="0">
                <a:latin typeface="Proxima Nova" panose="020B0604020202020204" charset="0"/>
              </a:rPr>
              <a:t>Roth IRA – post tax – $6,000</a:t>
            </a:r>
          </a:p>
          <a:p>
            <a:pPr lvl="2">
              <a:buSzPct val="100000"/>
            </a:pPr>
            <a:r>
              <a:rPr lang="en-US" sz="2800" dirty="0" smtClean="0">
                <a:latin typeface="Proxima Nova" panose="020B0604020202020204" charset="0"/>
              </a:rPr>
              <a:t>Flexible, big benefit later</a:t>
            </a:r>
          </a:p>
          <a:p>
            <a:pPr lvl="1">
              <a:buSzPct val="100000"/>
            </a:pPr>
            <a:r>
              <a:rPr lang="en-US" sz="2800" dirty="0" smtClean="0">
                <a:latin typeface="Proxima Nova" panose="020B0604020202020204" charset="0"/>
              </a:rPr>
              <a:t>Can open about anywhere</a:t>
            </a:r>
          </a:p>
          <a:p>
            <a:pPr lvl="1">
              <a:buSzPct val="100000"/>
            </a:pPr>
            <a:r>
              <a:rPr lang="en-US" sz="2800" dirty="0" smtClean="0">
                <a:latin typeface="Proxima Nova" panose="020B0604020202020204" charset="0"/>
              </a:rPr>
              <a:t>59.5 withdraw except Roth</a:t>
            </a:r>
          </a:p>
          <a:p>
            <a:pPr lvl="1"/>
            <a:endParaRPr lang="en-US" sz="3200" dirty="0">
              <a:latin typeface="Proxima Nova" panose="020B0604020202020204" charset="0"/>
            </a:endParaRPr>
          </a:p>
        </p:txBody>
      </p:sp>
    </p:spTree>
    <p:extLst>
      <p:ext uri="{BB962C8B-B14F-4D97-AF65-F5344CB8AC3E}">
        <p14:creationId xmlns:p14="http://schemas.microsoft.com/office/powerpoint/2010/main" val="933398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108813" y="750218"/>
            <a:ext cx="8713829" cy="523220"/>
          </a:xfrm>
          <a:prstGeom prst="rect">
            <a:avLst/>
          </a:prstGeom>
        </p:spPr>
        <p:txBody>
          <a:bodyPr wrap="square">
            <a:spAutoFit/>
          </a:bodyPr>
          <a:lstStyle/>
          <a:p>
            <a:pPr algn="ctr"/>
            <a:r>
              <a:rPr lang="en-US" sz="2800" dirty="0" smtClean="0">
                <a:latin typeface="Proxima Nova" panose="020B0604020202020204" charset="0"/>
              </a:rPr>
              <a:t>Start Early</a:t>
            </a:r>
            <a:endParaRPr lang="en-US" sz="4800" b="1" dirty="0">
              <a:latin typeface="Proxima Nova" panose="020B0604020202020204" charset="0"/>
            </a:endParaRPr>
          </a:p>
        </p:txBody>
      </p:sp>
      <p:sp>
        <p:nvSpPr>
          <p:cNvPr id="2" name="Rectangle 1"/>
          <p:cNvSpPr/>
          <p:nvPr/>
        </p:nvSpPr>
        <p:spPr>
          <a:xfrm>
            <a:off x="2735580" y="4690353"/>
            <a:ext cx="4572000" cy="375552"/>
          </a:xfrm>
          <a:prstGeom prst="rect">
            <a:avLst/>
          </a:prstGeom>
        </p:spPr>
        <p:txBody>
          <a:bodyPr>
            <a:spAutoFit/>
          </a:bodyPr>
          <a:lstStyle/>
          <a:p>
            <a:pPr>
              <a:lnSpc>
                <a:spcPct val="150000"/>
              </a:lnSpc>
            </a:pPr>
            <a:r>
              <a:rPr lang="en-US" dirty="0" smtClean="0"/>
              <a:t>*assuming a 7% annual ROI</a:t>
            </a:r>
            <a:endParaRPr lang="en-US" dirty="0"/>
          </a:p>
        </p:txBody>
      </p:sp>
      <p:pic>
        <p:nvPicPr>
          <p:cNvPr id="7" name="Picture 6"/>
          <p:cNvPicPr>
            <a:picLocks noChangeAspect="1"/>
          </p:cNvPicPr>
          <p:nvPr/>
        </p:nvPicPr>
        <p:blipFill>
          <a:blip r:embed="rId6"/>
          <a:stretch>
            <a:fillRect/>
          </a:stretch>
        </p:blipFill>
        <p:spPr>
          <a:xfrm>
            <a:off x="1462222" y="1273438"/>
            <a:ext cx="6007009" cy="3198753"/>
          </a:xfrm>
          <a:prstGeom prst="rect">
            <a:avLst/>
          </a:prstGeom>
        </p:spPr>
      </p:pic>
    </p:spTree>
    <p:extLst>
      <p:ext uri="{BB962C8B-B14F-4D97-AF65-F5344CB8AC3E}">
        <p14:creationId xmlns:p14="http://schemas.microsoft.com/office/powerpoint/2010/main" val="413857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15093" y="863818"/>
            <a:ext cx="8713829" cy="523220"/>
          </a:xfrm>
          <a:prstGeom prst="rect">
            <a:avLst/>
          </a:prstGeom>
        </p:spPr>
        <p:txBody>
          <a:bodyPr wrap="square">
            <a:spAutoFit/>
          </a:bodyPr>
          <a:lstStyle/>
          <a:p>
            <a:pPr algn="ctr"/>
            <a:r>
              <a:rPr lang="en-US" sz="2800" dirty="0" smtClean="0">
                <a:latin typeface="Proxima Nova" panose="020B0604020202020204" charset="0"/>
              </a:rPr>
              <a:t>Start Early</a:t>
            </a:r>
            <a:endParaRPr lang="en-US" sz="4800" b="1" dirty="0">
              <a:latin typeface="Proxima Nova" panose="020B0604020202020204" charset="0"/>
            </a:endParaRPr>
          </a:p>
        </p:txBody>
      </p:sp>
      <p:sp>
        <p:nvSpPr>
          <p:cNvPr id="2" name="Rectangle 1"/>
          <p:cNvSpPr/>
          <p:nvPr/>
        </p:nvSpPr>
        <p:spPr>
          <a:xfrm>
            <a:off x="3383280" y="4673746"/>
            <a:ext cx="4572000" cy="375552"/>
          </a:xfrm>
          <a:prstGeom prst="rect">
            <a:avLst/>
          </a:prstGeom>
        </p:spPr>
        <p:txBody>
          <a:bodyPr>
            <a:spAutoFit/>
          </a:bodyPr>
          <a:lstStyle/>
          <a:p>
            <a:pPr>
              <a:lnSpc>
                <a:spcPct val="150000"/>
              </a:lnSpc>
            </a:pPr>
            <a:r>
              <a:rPr lang="en-US" dirty="0" smtClean="0"/>
              <a:t>Given a 7% annual return</a:t>
            </a:r>
            <a:endParaRPr lang="en-US" dirty="0"/>
          </a:p>
        </p:txBody>
      </p:sp>
      <p:pic>
        <p:nvPicPr>
          <p:cNvPr id="7" name="Picture 6"/>
          <p:cNvPicPr>
            <a:picLocks noChangeAspect="1"/>
          </p:cNvPicPr>
          <p:nvPr/>
        </p:nvPicPr>
        <p:blipFill>
          <a:blip r:embed="rId6"/>
          <a:stretch>
            <a:fillRect/>
          </a:stretch>
        </p:blipFill>
        <p:spPr>
          <a:xfrm>
            <a:off x="975979" y="1451748"/>
            <a:ext cx="7192056" cy="3157288"/>
          </a:xfrm>
          <a:prstGeom prst="rect">
            <a:avLst/>
          </a:prstGeom>
        </p:spPr>
      </p:pic>
    </p:spTree>
    <p:extLst>
      <p:ext uri="{BB962C8B-B14F-4D97-AF65-F5344CB8AC3E}">
        <p14:creationId xmlns:p14="http://schemas.microsoft.com/office/powerpoint/2010/main" val="1350428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pic>
        <p:nvPicPr>
          <p:cNvPr id="5" name="Picture 4"/>
          <p:cNvPicPr>
            <a:picLocks noChangeAspect="1"/>
          </p:cNvPicPr>
          <p:nvPr/>
        </p:nvPicPr>
        <p:blipFill>
          <a:blip r:embed="rId6"/>
          <a:stretch>
            <a:fillRect/>
          </a:stretch>
        </p:blipFill>
        <p:spPr>
          <a:xfrm>
            <a:off x="594464" y="1874067"/>
            <a:ext cx="7955088" cy="2227495"/>
          </a:xfrm>
          <a:prstGeom prst="rect">
            <a:avLst/>
          </a:prstGeom>
        </p:spPr>
      </p:pic>
      <p:sp>
        <p:nvSpPr>
          <p:cNvPr id="6" name="Rectangle 5"/>
          <p:cNvSpPr/>
          <p:nvPr/>
        </p:nvSpPr>
        <p:spPr>
          <a:xfrm>
            <a:off x="215094" y="1015286"/>
            <a:ext cx="8713829" cy="523220"/>
          </a:xfrm>
          <a:prstGeom prst="rect">
            <a:avLst/>
          </a:prstGeom>
        </p:spPr>
        <p:txBody>
          <a:bodyPr wrap="square">
            <a:spAutoFit/>
          </a:bodyPr>
          <a:lstStyle/>
          <a:p>
            <a:pPr algn="ctr"/>
            <a:r>
              <a:rPr lang="en-US" sz="2800" dirty="0" smtClean="0">
                <a:latin typeface="Proxima Nova" panose="020B0604020202020204" charset="0"/>
              </a:rPr>
              <a:t>Hypothetical pre tax income – 3% portfolio withdrawal</a:t>
            </a:r>
            <a:endParaRPr lang="en-US" sz="4800" b="1" dirty="0">
              <a:latin typeface="Proxima Nova" panose="020B0604020202020204" charset="0"/>
            </a:endParaRPr>
          </a:p>
        </p:txBody>
      </p:sp>
    </p:spTree>
    <p:extLst>
      <p:ext uri="{BB962C8B-B14F-4D97-AF65-F5344CB8AC3E}">
        <p14:creationId xmlns:p14="http://schemas.microsoft.com/office/powerpoint/2010/main" val="753532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p:nvPr/>
        </p:nvSpPr>
        <p:spPr>
          <a:xfrm>
            <a:off x="-14447" y="0"/>
            <a:ext cx="9172912" cy="679838"/>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74" name="Shape 274"/>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75" name="Shape 275"/>
          <p:cNvSpPr/>
          <p:nvPr/>
        </p:nvSpPr>
        <p:spPr>
          <a:xfrm>
            <a:off x="451229" y="903891"/>
            <a:ext cx="8163074" cy="472119"/>
          </a:xfrm>
          <a:prstGeom prst="rect">
            <a:avLst/>
          </a:prstGeom>
          <a:noFill/>
          <a:ln>
            <a:noFill/>
          </a:ln>
        </p:spPr>
        <p:txBody>
          <a:bodyPr lIns="0" tIns="0" rIns="0" bIns="0" anchor="ctr" anchorCtr="0">
            <a:noAutofit/>
          </a:bodyPr>
          <a:lstStyle/>
          <a:p>
            <a:pPr algn="ctr">
              <a:buClr>
                <a:srgbClr val="CD0000"/>
              </a:buClr>
              <a:buSzPct val="25000"/>
            </a:pPr>
            <a:r>
              <a:rPr lang="en-US" sz="3000" dirty="0" smtClean="0">
                <a:solidFill>
                  <a:srgbClr val="CD0000"/>
                </a:solidFill>
                <a:latin typeface="Proxima Nova"/>
                <a:ea typeface="Proxima Nova"/>
                <a:cs typeface="Proxima Nova"/>
                <a:sym typeface="Proxima Nova"/>
              </a:rPr>
              <a:t>STOCKS</a:t>
            </a:r>
            <a:endParaRPr lang="en-US" sz="3000" dirty="0">
              <a:solidFill>
                <a:srgbClr val="CD0000"/>
              </a:solidFill>
              <a:latin typeface="Proxima Nova"/>
              <a:ea typeface="Proxima Nova"/>
              <a:cs typeface="Proxima Nova"/>
              <a:sym typeface="Proxima Nova"/>
            </a:endParaRPr>
          </a:p>
        </p:txBody>
      </p:sp>
      <p:pic>
        <p:nvPicPr>
          <p:cNvPr id="276" name="Shape 276"/>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3" name="Rectangle 2"/>
          <p:cNvSpPr/>
          <p:nvPr/>
        </p:nvSpPr>
        <p:spPr>
          <a:xfrm>
            <a:off x="247650" y="1708985"/>
            <a:ext cx="8296275" cy="2900794"/>
          </a:xfrm>
          <a:prstGeom prst="rect">
            <a:avLst/>
          </a:prstGeom>
        </p:spPr>
        <p:txBody>
          <a:bodyPr wrap="square">
            <a:spAutoFit/>
          </a:bodyPr>
          <a:lstStyle/>
          <a:p>
            <a:pPr marL="215900" lvl="0" indent="-215900">
              <a:spcBef>
                <a:spcPts val="1700"/>
              </a:spcBef>
              <a:buClr>
                <a:srgbClr val="000000"/>
              </a:buClr>
              <a:buSzPct val="100000"/>
              <a:buFont typeface="Helvetica Neue"/>
              <a:buChar char="•"/>
            </a:pPr>
            <a:r>
              <a:rPr lang="en-US" sz="2800" dirty="0" smtClean="0">
                <a:latin typeface="Proxima Nova" panose="020B0604020202020204" charset="0"/>
              </a:rPr>
              <a:t>Fraction of ownership of a company</a:t>
            </a:r>
            <a:endParaRPr lang="en-US" sz="2800" dirty="0">
              <a:latin typeface="Proxima Nova" panose="020B0604020202020204" charset="0"/>
            </a:endParaRPr>
          </a:p>
          <a:p>
            <a:pPr marL="215900" lvl="0" indent="-215900">
              <a:spcBef>
                <a:spcPts val="1700"/>
              </a:spcBef>
              <a:buClr>
                <a:srgbClr val="000000"/>
              </a:buClr>
              <a:buSzPct val="100000"/>
              <a:buFont typeface="Helvetica Neue"/>
              <a:buChar char="•"/>
            </a:pPr>
            <a:r>
              <a:rPr lang="en-US" sz="2800" dirty="0" smtClean="0">
                <a:latin typeface="Proxima Nova" panose="020B0604020202020204" charset="0"/>
              </a:rPr>
              <a:t>High risk, high upside</a:t>
            </a:r>
            <a:endParaRPr lang="en-US" sz="2800" dirty="0">
              <a:latin typeface="Proxima Nova" panose="020B0604020202020204" charset="0"/>
            </a:endParaRPr>
          </a:p>
          <a:p>
            <a:pPr marL="215900" lvl="0" indent="-215900">
              <a:spcBef>
                <a:spcPts val="1700"/>
              </a:spcBef>
              <a:buClr>
                <a:srgbClr val="000000"/>
              </a:buClr>
              <a:buSzPct val="100000"/>
              <a:buFont typeface="Helvetica Neue"/>
              <a:buChar char="•"/>
            </a:pPr>
            <a:r>
              <a:rPr lang="en-US" sz="2800" dirty="0" smtClean="0">
                <a:latin typeface="Proxima Nova" panose="020B0604020202020204" charset="0"/>
              </a:rPr>
              <a:t>Tool for wealth building</a:t>
            </a:r>
            <a:endParaRPr lang="en-US" sz="2800" dirty="0">
              <a:latin typeface="Proxima Nova" panose="020B0604020202020204" charset="0"/>
            </a:endParaRPr>
          </a:p>
          <a:p>
            <a:pPr marL="215900" lvl="0" indent="-215900">
              <a:spcBef>
                <a:spcPts val="1700"/>
              </a:spcBef>
              <a:buClr>
                <a:srgbClr val="000000"/>
              </a:buClr>
              <a:buSzPct val="100000"/>
              <a:buFont typeface="Helvetica Neue"/>
              <a:buChar char="•"/>
            </a:pPr>
            <a:r>
              <a:rPr lang="en-US" sz="2800" dirty="0" smtClean="0">
                <a:latin typeface="Proxima Nova" panose="020B0604020202020204" charset="0"/>
              </a:rPr>
              <a:t>The overall market returns about 7% annually on average</a:t>
            </a:r>
            <a:endParaRPr lang="en-US" sz="2800" dirty="0">
              <a:latin typeface="Proxima Nova" panose="020B0604020202020204" charset="0"/>
            </a:endParaRPr>
          </a:p>
        </p:txBody>
      </p:sp>
    </p:spTree>
    <p:extLst>
      <p:ext uri="{BB962C8B-B14F-4D97-AF65-F5344CB8AC3E}">
        <p14:creationId xmlns:p14="http://schemas.microsoft.com/office/powerpoint/2010/main" val="663184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 name="Picture 1"/>
          <p:cNvPicPr>
            <a:picLocks noChangeAspect="1"/>
          </p:cNvPicPr>
          <p:nvPr/>
        </p:nvPicPr>
        <p:blipFill rotWithShape="1">
          <a:blip r:embed="rId3"/>
          <a:srcRect l="21611" t="-859" r="-222" b="859"/>
          <a:stretch/>
        </p:blipFill>
        <p:spPr>
          <a:xfrm>
            <a:off x="-89463" y="864760"/>
            <a:ext cx="9378397" cy="4630422"/>
          </a:xfrm>
          <a:prstGeom prst="rect">
            <a:avLst/>
          </a:prstGeom>
        </p:spPr>
      </p:pic>
      <p:sp>
        <p:nvSpPr>
          <p:cNvPr id="245" name="Shape 245"/>
          <p:cNvSpPr/>
          <p:nvPr/>
        </p:nvSpPr>
        <p:spPr>
          <a:xfrm>
            <a:off x="-14447" y="598"/>
            <a:ext cx="9172892" cy="864162"/>
          </a:xfrm>
          <a:prstGeom prst="rect">
            <a:avLst/>
          </a:prstGeom>
          <a:blipFill rotWithShape="1">
            <a:blip r:embed="rId4">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47" name="Shape 247"/>
          <p:cNvPicPr preferRelativeResize="0"/>
          <p:nvPr/>
        </p:nvPicPr>
        <p:blipFill rotWithShape="1">
          <a:blip r:embed="rId5">
            <a:alphaModFix/>
          </a:blip>
          <a:srcRect t="1780"/>
          <a:stretch/>
        </p:blipFill>
        <p:spPr>
          <a:xfrm>
            <a:off x="-89463" y="-222050"/>
            <a:ext cx="3197993" cy="1126848"/>
          </a:xfrm>
          <a:prstGeom prst="rect">
            <a:avLst/>
          </a:prstGeom>
          <a:noFill/>
          <a:ln>
            <a:noFill/>
          </a:ln>
        </p:spPr>
      </p:pic>
      <p:pic>
        <p:nvPicPr>
          <p:cNvPr id="249" name="Shape 249"/>
          <p:cNvPicPr preferRelativeResize="0"/>
          <p:nvPr/>
        </p:nvPicPr>
        <p:blipFill rotWithShape="1">
          <a:blip r:embed="rId6">
            <a:alphaModFix/>
          </a:blip>
          <a:srcRect/>
          <a:stretch/>
        </p:blipFill>
        <p:spPr>
          <a:xfrm>
            <a:off x="5822925" y="202383"/>
            <a:ext cx="2654325" cy="277987"/>
          </a:xfrm>
          <a:prstGeom prst="rect">
            <a:avLst/>
          </a:prstGeom>
          <a:noFill/>
          <a:ln>
            <a:noFill/>
          </a:ln>
        </p:spPr>
      </p:pic>
      <p:sp>
        <p:nvSpPr>
          <p:cNvPr id="7" name="Right Arrow 6"/>
          <p:cNvSpPr/>
          <p:nvPr/>
        </p:nvSpPr>
        <p:spPr>
          <a:xfrm rot="8342109">
            <a:off x="1573011" y="3790835"/>
            <a:ext cx="616804" cy="182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813436">
            <a:off x="6841684" y="2620875"/>
            <a:ext cx="616804" cy="182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9625343" flipH="1" flipV="1">
            <a:off x="4422915" y="3994735"/>
            <a:ext cx="1292922" cy="31645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120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542924" y="1547551"/>
            <a:ext cx="7781925" cy="2765250"/>
          </a:xfrm>
          <a:prstGeom prst="rect">
            <a:avLst/>
          </a:prstGeom>
          <a:noFill/>
          <a:ln>
            <a:noFill/>
          </a:ln>
        </p:spPr>
        <p:txBody>
          <a:bodyPr lIns="0" tIns="0" rIns="0" bIns="0" anchor="t" anchorCtr="0">
            <a:noAutofit/>
          </a:bodyPr>
          <a:lstStyle/>
          <a:p>
            <a:pPr lvl="0">
              <a:buSzPct val="100000"/>
            </a:pPr>
            <a:r>
              <a:rPr lang="en-US" sz="2400" dirty="0">
                <a:latin typeface="Proxima Nova" panose="020B0604020202020204" charset="0"/>
              </a:rPr>
              <a:t>Investors act as lenders, loaning money to organizations in exchange for interest</a:t>
            </a:r>
          </a:p>
          <a:p>
            <a:pPr lvl="0">
              <a:buSzPct val="100000"/>
            </a:pPr>
            <a:r>
              <a:rPr lang="en-US" sz="2400" dirty="0">
                <a:latin typeface="Proxima Nova" panose="020B0604020202020204" charset="0"/>
              </a:rPr>
              <a:t>Bonds can be issued by corporations or governments</a:t>
            </a:r>
          </a:p>
          <a:p>
            <a:pPr lvl="0">
              <a:buSzPct val="100000"/>
            </a:pPr>
            <a:r>
              <a:rPr lang="en-US" sz="2400" dirty="0">
                <a:latin typeface="Proxima Nova" panose="020B0604020202020204" charset="0"/>
              </a:rPr>
              <a:t>Considered a less risky investment - who you’re borrowing money from </a:t>
            </a:r>
            <a:r>
              <a:rPr lang="en-US" sz="2400" dirty="0" smtClean="0">
                <a:latin typeface="Proxima Nova" panose="020B0604020202020204" charset="0"/>
              </a:rPr>
              <a:t>matters</a:t>
            </a:r>
          </a:p>
          <a:p>
            <a:pPr lvl="0">
              <a:buSzPct val="100000"/>
            </a:pPr>
            <a:r>
              <a:rPr lang="en-US" sz="2400" dirty="0" smtClean="0">
                <a:latin typeface="Proxima Nova" panose="020B0604020202020204" charset="0"/>
              </a:rPr>
              <a:t>Consider the opportunity cost</a:t>
            </a:r>
            <a:endParaRPr lang="en-US" sz="2400"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451229" y="903891"/>
            <a:ext cx="8163074" cy="47211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BONDS</a:t>
            </a:r>
            <a:endParaRPr lang="en-US" sz="33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spTree>
    <p:extLst>
      <p:ext uri="{BB962C8B-B14F-4D97-AF65-F5344CB8AC3E}">
        <p14:creationId xmlns:p14="http://schemas.microsoft.com/office/powerpoint/2010/main" val="4409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542924" y="1547551"/>
            <a:ext cx="7781925" cy="2765250"/>
          </a:xfrm>
          <a:prstGeom prst="rect">
            <a:avLst/>
          </a:prstGeom>
          <a:noFill/>
          <a:ln>
            <a:noFill/>
          </a:ln>
        </p:spPr>
        <p:txBody>
          <a:bodyPr lIns="0" tIns="0" rIns="0" bIns="0" anchor="t" anchorCtr="0">
            <a:noAutofit/>
          </a:bodyPr>
          <a:lstStyle/>
          <a:p>
            <a:pPr lvl="0"/>
            <a:r>
              <a:rPr lang="en-US" sz="2800" dirty="0" smtClean="0">
                <a:latin typeface="Proxima Nova" panose="020B0604020202020204" charset="0"/>
              </a:rPr>
              <a:t>Mutual </a:t>
            </a:r>
            <a:r>
              <a:rPr lang="en-US" sz="2800" dirty="0">
                <a:latin typeface="Proxima Nova" panose="020B0604020202020204" charset="0"/>
              </a:rPr>
              <a:t>funds are investments that pool your money together with other investors to purchase shares of a collection of stocks, bonds, or other securities, referred to as a portfolio, that might be difficult to recreate on your own. Mutual funds are typically overseen by a portfolio manager.</a:t>
            </a: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451229" y="903891"/>
            <a:ext cx="8163074" cy="47211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Mutual Fund </a:t>
            </a:r>
            <a:endParaRPr lang="en-US" sz="33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2" name="Rectangle 1"/>
          <p:cNvSpPr/>
          <p:nvPr/>
        </p:nvSpPr>
        <p:spPr>
          <a:xfrm>
            <a:off x="4292600" y="4725234"/>
            <a:ext cx="4572000" cy="400110"/>
          </a:xfrm>
          <a:prstGeom prst="rect">
            <a:avLst/>
          </a:prstGeom>
        </p:spPr>
        <p:txBody>
          <a:bodyPr>
            <a:spAutoFit/>
          </a:bodyPr>
          <a:lstStyle/>
          <a:p>
            <a:pPr lvl="0"/>
            <a:r>
              <a:rPr lang="en-US" sz="2000" dirty="0" smtClean="0">
                <a:latin typeface="Proxima Nova" panose="020B0604020202020204" charset="0"/>
              </a:rPr>
              <a:t>Fidelity Learning Center</a:t>
            </a:r>
            <a:endParaRPr lang="en-US" sz="2000" dirty="0">
              <a:latin typeface="Proxima Nova" panose="020B0604020202020204" charset="0"/>
            </a:endParaRPr>
          </a:p>
        </p:txBody>
      </p:sp>
    </p:spTree>
    <p:extLst>
      <p:ext uri="{BB962C8B-B14F-4D97-AF65-F5344CB8AC3E}">
        <p14:creationId xmlns:p14="http://schemas.microsoft.com/office/powerpoint/2010/main" val="2957269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542924" y="1547551"/>
            <a:ext cx="7781925" cy="2765250"/>
          </a:xfrm>
          <a:prstGeom prst="rect">
            <a:avLst/>
          </a:prstGeom>
          <a:noFill/>
          <a:ln>
            <a:noFill/>
          </a:ln>
        </p:spPr>
        <p:txBody>
          <a:bodyPr lIns="0" tIns="0" rIns="0" bIns="0" anchor="t" anchorCtr="0">
            <a:noAutofit/>
          </a:bodyPr>
          <a:lstStyle/>
          <a:p>
            <a:pPr lvl="0">
              <a:buSzPct val="80000"/>
            </a:pPr>
            <a:r>
              <a:rPr lang="en-US" sz="3200" dirty="0" smtClean="0">
                <a:latin typeface="Proxima Nova" panose="020B0604020202020204" charset="0"/>
              </a:rPr>
              <a:t>Mutual Funds</a:t>
            </a:r>
          </a:p>
          <a:p>
            <a:pPr lvl="0">
              <a:buSzPct val="80000"/>
            </a:pPr>
            <a:r>
              <a:rPr lang="en-US" sz="3200" dirty="0" smtClean="0">
                <a:latin typeface="Proxima Nova" panose="020B0604020202020204" charset="0"/>
              </a:rPr>
              <a:t>Index Funds</a:t>
            </a:r>
          </a:p>
          <a:p>
            <a:pPr lvl="0">
              <a:buSzPct val="80000"/>
            </a:pPr>
            <a:r>
              <a:rPr lang="en-US" sz="3200" dirty="0" smtClean="0">
                <a:latin typeface="Proxima Nova" panose="020B0604020202020204" charset="0"/>
              </a:rPr>
              <a:t>Exchange Traded Fund (ETF)</a:t>
            </a:r>
            <a:endParaRPr lang="en-US" sz="3200"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451229" y="903891"/>
            <a:ext cx="8163074" cy="47211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Diversification Matters</a:t>
            </a:r>
            <a:endParaRPr lang="en-US" sz="33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spTree>
    <p:extLst>
      <p:ext uri="{BB962C8B-B14F-4D97-AF65-F5344CB8AC3E}">
        <p14:creationId xmlns:p14="http://schemas.microsoft.com/office/powerpoint/2010/main" val="3687833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p:cNvPicPr preferRelativeResize="0"/>
          <p:nvPr/>
        </p:nvPicPr>
        <p:blipFill>
          <a:blip r:embed="rId3">
            <a:alphaModFix amt="68000"/>
          </a:blip>
          <a:stretch>
            <a:fillRect/>
          </a:stretch>
        </p:blipFill>
        <p:spPr>
          <a:xfrm>
            <a:off x="0" y="-247649"/>
            <a:ext cx="9144002" cy="6094513"/>
          </a:xfrm>
          <a:prstGeom prst="rect">
            <a:avLst/>
          </a:prstGeom>
          <a:noFill/>
          <a:ln>
            <a:noFill/>
          </a:ln>
        </p:spPr>
      </p:pic>
      <p:sp>
        <p:nvSpPr>
          <p:cNvPr id="295" name="Shape 295"/>
          <p:cNvSpPr/>
          <p:nvPr/>
        </p:nvSpPr>
        <p:spPr>
          <a:xfrm>
            <a:off x="304800" y="1269349"/>
            <a:ext cx="8534400" cy="3476400"/>
          </a:xfrm>
          <a:prstGeom prst="rect">
            <a:avLst/>
          </a:prstGeom>
          <a:noFill/>
          <a:ln>
            <a:noFill/>
          </a:ln>
        </p:spPr>
        <p:txBody>
          <a:bodyPr lIns="0" tIns="0" rIns="0" bIns="0" anchor="ctr" anchorCtr="0">
            <a:noAutofit/>
          </a:bodyPr>
          <a:lstStyle/>
          <a:p>
            <a:pPr algn="ctr">
              <a:lnSpc>
                <a:spcPct val="115000"/>
              </a:lnSpc>
              <a:spcAft>
                <a:spcPts val="200"/>
              </a:spcAft>
              <a:buClr>
                <a:schemeClr val="dk1"/>
              </a:buClr>
            </a:pPr>
            <a:endParaRPr sz="2300" b="1"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pPr>
            <a:endParaRPr sz="2600" b="1"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pPr>
            <a:r>
              <a:rPr lang="en-US" sz="3600" b="1" dirty="0" smtClean="0">
                <a:solidFill>
                  <a:srgbClr val="FFFFFF"/>
                </a:solidFill>
                <a:latin typeface="Proxima Nova"/>
                <a:ea typeface="Proxima Nova"/>
                <a:cs typeface="Proxima Nova"/>
                <a:sym typeface="Proxima Nova"/>
              </a:rPr>
              <a:t>Ben Raines, Program Coordinator</a:t>
            </a:r>
            <a:endParaRPr lang="en-US" sz="3600" b="1"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pPr>
            <a:r>
              <a:rPr lang="en-US" sz="3600" b="1" dirty="0" smtClean="0">
                <a:solidFill>
                  <a:srgbClr val="FFFFFF"/>
                </a:solidFill>
                <a:latin typeface="Proxima Nova"/>
                <a:ea typeface="Proxima Nova"/>
                <a:cs typeface="Proxima Nova"/>
                <a:sym typeface="Proxima Nova"/>
              </a:rPr>
              <a:t>Raines.56@osu.edu</a:t>
            </a:r>
            <a:endParaRPr lang="en-US" sz="3600" b="1"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pPr>
            <a:endParaRPr sz="2300"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buSzPct val="25000"/>
            </a:pPr>
            <a:r>
              <a:rPr lang="en" sz="2300" dirty="0">
                <a:solidFill>
                  <a:srgbClr val="FFFFFF"/>
                </a:solidFill>
                <a:latin typeface="Proxima Nova"/>
                <a:ea typeface="Proxima Nova"/>
                <a:cs typeface="Proxima Nova"/>
                <a:sym typeface="Proxima Nova"/>
              </a:rPr>
              <a:t>FREE </a:t>
            </a:r>
            <a:r>
              <a:rPr lang="en" sz="1800" dirty="0">
                <a:solidFill>
                  <a:srgbClr val="FFFFFF"/>
                </a:solidFill>
                <a:latin typeface="Proxima Nova"/>
                <a:ea typeface="Proxima Nova"/>
                <a:cs typeface="Proxima Nova"/>
                <a:sym typeface="Proxima Nova"/>
              </a:rPr>
              <a:t>●</a:t>
            </a:r>
            <a:r>
              <a:rPr lang="en" sz="2300" dirty="0">
                <a:solidFill>
                  <a:srgbClr val="FFFFFF"/>
                </a:solidFill>
                <a:latin typeface="Proxima Nova"/>
                <a:ea typeface="Proxima Nova"/>
                <a:cs typeface="Proxima Nova"/>
                <a:sym typeface="Proxima Nova"/>
              </a:rPr>
              <a:t> CONFIDENTIAL </a:t>
            </a:r>
            <a:r>
              <a:rPr lang="en" sz="1800" dirty="0">
                <a:solidFill>
                  <a:srgbClr val="FFFFFF"/>
                </a:solidFill>
                <a:latin typeface="Proxima Nova"/>
                <a:ea typeface="Proxima Nova"/>
                <a:cs typeface="Proxima Nova"/>
                <a:sym typeface="Proxima Nova"/>
              </a:rPr>
              <a:t>●</a:t>
            </a:r>
            <a:r>
              <a:rPr lang="en" sz="2300" dirty="0">
                <a:solidFill>
                  <a:srgbClr val="FFFFFF"/>
                </a:solidFill>
                <a:latin typeface="Proxima Nova"/>
                <a:ea typeface="Proxima Nova"/>
                <a:cs typeface="Proxima Nova"/>
                <a:sym typeface="Proxima Nova"/>
              </a:rPr>
              <a:t> FOR EVERYONE</a:t>
            </a:r>
          </a:p>
          <a:p>
            <a:pPr algn="ctr">
              <a:lnSpc>
                <a:spcPct val="115000"/>
              </a:lnSpc>
              <a:spcAft>
                <a:spcPts val="200"/>
              </a:spcAft>
              <a:buClr>
                <a:schemeClr val="dk1"/>
              </a:buClr>
              <a:buSzPct val="25000"/>
            </a:pPr>
            <a:r>
              <a:rPr lang="en" sz="1900" dirty="0">
                <a:solidFill>
                  <a:srgbClr val="FFFFFF"/>
                </a:solidFill>
                <a:latin typeface="Proxima Nova"/>
                <a:ea typeface="Proxima Nova"/>
                <a:cs typeface="Proxima Nova"/>
                <a:sym typeface="Proxima Nova"/>
              </a:rPr>
              <a:t>Student Wellness Center - RPAC</a:t>
            </a:r>
          </a:p>
          <a:p>
            <a:pPr algn="ctr">
              <a:lnSpc>
                <a:spcPct val="115000"/>
              </a:lnSpc>
              <a:buClr>
                <a:schemeClr val="dk1"/>
              </a:buClr>
              <a:buSzPct val="25000"/>
            </a:pPr>
            <a:r>
              <a:rPr lang="en" sz="1900" dirty="0">
                <a:solidFill>
                  <a:srgbClr val="FFFFFF"/>
                </a:solidFill>
                <a:latin typeface="Proxima Nova"/>
                <a:ea typeface="Proxima Nova"/>
                <a:cs typeface="Proxima Nova"/>
                <a:sym typeface="Proxima Nova"/>
              </a:rPr>
              <a:t>go.osu.edu/yourfinances</a:t>
            </a:r>
          </a:p>
          <a:p>
            <a:pPr algn="ctr">
              <a:lnSpc>
                <a:spcPct val="115000"/>
              </a:lnSpc>
              <a:buClr>
                <a:schemeClr val="dk1"/>
              </a:buClr>
              <a:buSzPct val="25000"/>
            </a:pPr>
            <a:r>
              <a:rPr lang="en" sz="2300" dirty="0">
                <a:solidFill>
                  <a:srgbClr val="FFFFFF"/>
                </a:solidFill>
                <a:latin typeface="Proxima Nova"/>
                <a:ea typeface="Proxima Nova"/>
                <a:cs typeface="Proxima Nova"/>
                <a:sym typeface="Proxima Nova"/>
              </a:rPr>
              <a:t>@SGFOSU</a:t>
            </a:r>
          </a:p>
          <a:p>
            <a:pPr algn="ctr">
              <a:buClr>
                <a:srgbClr val="FFFFFF"/>
              </a:buClr>
            </a:pPr>
            <a:endParaRPr sz="3800" dirty="0">
              <a:solidFill>
                <a:srgbClr val="FFFFFF"/>
              </a:solidFill>
              <a:latin typeface="Helvetica Neue"/>
              <a:ea typeface="Helvetica Neue"/>
              <a:cs typeface="Helvetica Neue"/>
              <a:sym typeface="Helvetica Neue"/>
            </a:endParaRPr>
          </a:p>
        </p:txBody>
      </p:sp>
      <p:pic>
        <p:nvPicPr>
          <p:cNvPr id="296" name="Shape 296"/>
          <p:cNvPicPr preferRelativeResize="0"/>
          <p:nvPr/>
        </p:nvPicPr>
        <p:blipFill>
          <a:blip r:embed="rId4">
            <a:alphaModFix/>
          </a:blip>
          <a:stretch>
            <a:fillRect/>
          </a:stretch>
        </p:blipFill>
        <p:spPr>
          <a:xfrm>
            <a:off x="3276600" y="4476750"/>
            <a:ext cx="481312" cy="391311"/>
          </a:xfrm>
          <a:prstGeom prst="rect">
            <a:avLst/>
          </a:prstGeom>
          <a:noFill/>
          <a:ln>
            <a:noFill/>
          </a:ln>
        </p:spPr>
      </p:pic>
      <p:pic>
        <p:nvPicPr>
          <p:cNvPr id="297" name="Shape 297"/>
          <p:cNvPicPr preferRelativeResize="0"/>
          <p:nvPr/>
        </p:nvPicPr>
        <p:blipFill rotWithShape="1">
          <a:blip r:embed="rId5">
            <a:alphaModFix/>
          </a:blip>
          <a:srcRect/>
          <a:stretch/>
        </p:blipFill>
        <p:spPr>
          <a:xfrm>
            <a:off x="1085851" y="600001"/>
            <a:ext cx="6972300" cy="730200"/>
          </a:xfrm>
          <a:prstGeom prst="rect">
            <a:avLst/>
          </a:prstGeom>
          <a:noFill/>
          <a:ln>
            <a:noFill/>
          </a:ln>
        </p:spPr>
      </p:pic>
      <p:pic>
        <p:nvPicPr>
          <p:cNvPr id="6" name="Picture 5"/>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6781800" y="168235"/>
            <a:ext cx="2209800" cy="304800"/>
          </a:xfrm>
          <a:prstGeom prst="rect">
            <a:avLst/>
          </a:prstGeom>
          <a:noFill/>
          <a:ln>
            <a:noFill/>
          </a:ln>
        </p:spPr>
      </p:pic>
    </p:spTree>
    <p:extLst>
      <p:ext uri="{BB962C8B-B14F-4D97-AF65-F5344CB8AC3E}">
        <p14:creationId xmlns:p14="http://schemas.microsoft.com/office/powerpoint/2010/main" val="80569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596" y="821030"/>
            <a:ext cx="9096807" cy="4119691"/>
          </a:xfrm>
          <a:prstGeom prst="rect">
            <a:avLst/>
          </a:prstGeom>
        </p:spPr>
      </p:pic>
      <p:sp>
        <p:nvSpPr>
          <p:cNvPr id="245" name="Shape 245"/>
          <p:cNvSpPr/>
          <p:nvPr/>
        </p:nvSpPr>
        <p:spPr>
          <a:xfrm>
            <a:off x="-14446" y="-184430"/>
            <a:ext cx="9172892" cy="864162"/>
          </a:xfrm>
          <a:prstGeom prst="rect">
            <a:avLst/>
          </a:prstGeom>
          <a:blipFill rotWithShape="1">
            <a:blip r:embed="rId4">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47" name="Shape 247"/>
          <p:cNvPicPr preferRelativeResize="0"/>
          <p:nvPr/>
        </p:nvPicPr>
        <p:blipFill rotWithShape="1">
          <a:blip r:embed="rId5">
            <a:alphaModFix/>
          </a:blip>
          <a:srcRect t="1780"/>
          <a:stretch/>
        </p:blipFill>
        <p:spPr>
          <a:xfrm>
            <a:off x="-89463" y="-222050"/>
            <a:ext cx="3197993" cy="1126848"/>
          </a:xfrm>
          <a:prstGeom prst="rect">
            <a:avLst/>
          </a:prstGeom>
          <a:noFill/>
          <a:ln>
            <a:noFill/>
          </a:ln>
        </p:spPr>
      </p:pic>
      <p:pic>
        <p:nvPicPr>
          <p:cNvPr id="249" name="Shape 249"/>
          <p:cNvPicPr preferRelativeResize="0"/>
          <p:nvPr/>
        </p:nvPicPr>
        <p:blipFill rotWithShape="1">
          <a:blip r:embed="rId6">
            <a:alphaModFix/>
          </a:blip>
          <a:srcRect/>
          <a:stretch/>
        </p:blipFill>
        <p:spPr>
          <a:xfrm>
            <a:off x="5822925" y="202383"/>
            <a:ext cx="2654325" cy="277987"/>
          </a:xfrm>
          <a:prstGeom prst="rect">
            <a:avLst/>
          </a:prstGeom>
          <a:noFill/>
          <a:ln>
            <a:noFill/>
          </a:ln>
        </p:spPr>
      </p:pic>
      <p:sp>
        <p:nvSpPr>
          <p:cNvPr id="2" name="Text Placeholder 1"/>
          <p:cNvSpPr>
            <a:spLocks noGrp="1"/>
          </p:cNvSpPr>
          <p:nvPr>
            <p:ph type="body" idx="1"/>
          </p:nvPr>
        </p:nvSpPr>
        <p:spPr/>
        <p:txBody>
          <a:bodyPr/>
          <a:lstStyle/>
          <a:p>
            <a:endParaRPr lang="en-US"/>
          </a:p>
        </p:txBody>
      </p:sp>
      <p:sp>
        <p:nvSpPr>
          <p:cNvPr id="4" name="Oval 3"/>
          <p:cNvSpPr/>
          <p:nvPr/>
        </p:nvSpPr>
        <p:spPr>
          <a:xfrm>
            <a:off x="-89463" y="3639614"/>
            <a:ext cx="969144"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18949" y="1893923"/>
            <a:ext cx="1067463" cy="4544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5511" y="3923214"/>
            <a:ext cx="985192" cy="42783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893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99588" y="1547551"/>
            <a:ext cx="4101220" cy="3241732"/>
          </a:xfrm>
          <a:prstGeom prst="rect">
            <a:avLst/>
          </a:prstGeom>
          <a:noFill/>
          <a:ln>
            <a:noFill/>
          </a:ln>
        </p:spPr>
        <p:txBody>
          <a:bodyPr lIns="0" tIns="0" rIns="0" bIns="0" anchor="t" anchorCtr="0">
            <a:noAutofit/>
          </a:bodyPr>
          <a:lstStyle/>
          <a:p>
            <a:pPr lvl="0"/>
            <a:r>
              <a:rPr lang="en-US" sz="2400" dirty="0" smtClean="0">
                <a:latin typeface="Proxima Nova" panose="020B0604020202020204" charset="0"/>
              </a:rPr>
              <a:t>“Asset allocation is critically important: but cost is critically important too … all other factors pale in comparison” – </a:t>
            </a:r>
            <a:r>
              <a:rPr lang="en-US" sz="2400" b="1" dirty="0" smtClean="0">
                <a:latin typeface="Proxima Nova" panose="020B0604020202020204" charset="0"/>
              </a:rPr>
              <a:t>Jack Bogle, Founder – Vanguard Group</a:t>
            </a:r>
            <a:endParaRPr lang="en-US" sz="2400" b="1"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451229" y="903891"/>
            <a:ext cx="8163074" cy="47211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Asset Allocation</a:t>
            </a:r>
            <a:endParaRPr lang="en-US" sz="33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pic>
        <p:nvPicPr>
          <p:cNvPr id="2" name="Picture 1"/>
          <p:cNvPicPr>
            <a:picLocks noChangeAspect="1"/>
          </p:cNvPicPr>
          <p:nvPr/>
        </p:nvPicPr>
        <p:blipFill rotWithShape="1">
          <a:blip r:embed="rId6"/>
          <a:srcRect l="3199" t="16908" r="7346" b="2877"/>
          <a:stretch/>
        </p:blipFill>
        <p:spPr>
          <a:xfrm>
            <a:off x="4680640" y="1853667"/>
            <a:ext cx="4101221" cy="2283767"/>
          </a:xfrm>
          <a:prstGeom prst="rect">
            <a:avLst/>
          </a:prstGeom>
        </p:spPr>
      </p:pic>
    </p:spTree>
    <p:extLst>
      <p:ext uri="{BB962C8B-B14F-4D97-AF65-F5344CB8AC3E}">
        <p14:creationId xmlns:p14="http://schemas.microsoft.com/office/powerpoint/2010/main" val="2225425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99588" y="1547551"/>
            <a:ext cx="4101220" cy="3241732"/>
          </a:xfrm>
          <a:prstGeom prst="rect">
            <a:avLst/>
          </a:prstGeom>
          <a:noFill/>
          <a:ln>
            <a:noFill/>
          </a:ln>
        </p:spPr>
        <p:txBody>
          <a:bodyPr lIns="0" tIns="0" rIns="0" bIns="0" anchor="t" anchorCtr="0">
            <a:noAutofit/>
          </a:bodyPr>
          <a:lstStyle/>
          <a:p>
            <a:pPr marL="196850" lvl="0" indent="0">
              <a:buNone/>
            </a:pPr>
            <a:r>
              <a:rPr lang="en-US" sz="2400" dirty="0" smtClean="0">
                <a:latin typeface="Proxima Nova" panose="020B0604020202020204" charset="0"/>
              </a:rPr>
              <a:t>Equal parts international stock, domestic stock, and bonds</a:t>
            </a:r>
            <a:endParaRPr lang="en-US" sz="2400" b="1"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451229" y="903891"/>
            <a:ext cx="8163074" cy="47211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Sample Portfolio 1</a:t>
            </a:r>
            <a:endParaRPr lang="en-US" sz="33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pic>
        <p:nvPicPr>
          <p:cNvPr id="3" name="Picture 2"/>
          <p:cNvPicPr>
            <a:picLocks noChangeAspect="1"/>
          </p:cNvPicPr>
          <p:nvPr/>
        </p:nvPicPr>
        <p:blipFill>
          <a:blip r:embed="rId6"/>
          <a:stretch>
            <a:fillRect/>
          </a:stretch>
        </p:blipFill>
        <p:spPr>
          <a:xfrm>
            <a:off x="4004809" y="1741559"/>
            <a:ext cx="4940686" cy="2853716"/>
          </a:xfrm>
          <a:prstGeom prst="rect">
            <a:avLst/>
          </a:prstGeom>
        </p:spPr>
      </p:pic>
    </p:spTree>
    <p:extLst>
      <p:ext uri="{BB962C8B-B14F-4D97-AF65-F5344CB8AC3E}">
        <p14:creationId xmlns:p14="http://schemas.microsoft.com/office/powerpoint/2010/main" val="1468690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99588" y="1547551"/>
            <a:ext cx="4101220" cy="3241732"/>
          </a:xfrm>
          <a:prstGeom prst="rect">
            <a:avLst/>
          </a:prstGeom>
          <a:noFill/>
          <a:ln>
            <a:noFill/>
          </a:ln>
        </p:spPr>
        <p:txBody>
          <a:bodyPr lIns="0" tIns="0" rIns="0" bIns="0" anchor="t" anchorCtr="0">
            <a:noAutofit/>
          </a:bodyPr>
          <a:lstStyle/>
          <a:p>
            <a:pPr marL="196850" lvl="0" indent="0">
              <a:buNone/>
            </a:pPr>
            <a:r>
              <a:rPr lang="en-US" sz="2400" dirty="0" smtClean="0">
                <a:latin typeface="Proxima Nova" panose="020B0604020202020204" charset="0"/>
              </a:rPr>
              <a:t>55 year old, less aggressive portfolio</a:t>
            </a:r>
          </a:p>
          <a:p>
            <a:pPr marL="196850" lvl="0" indent="0">
              <a:buNone/>
            </a:pPr>
            <a:r>
              <a:rPr lang="en-US" sz="2400" b="1" dirty="0" smtClean="0">
                <a:latin typeface="Proxima Nova" panose="020B0604020202020204" charset="0"/>
              </a:rPr>
              <a:t>Owns age in bonds</a:t>
            </a:r>
            <a:endParaRPr lang="en-US" sz="2400" b="1"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451229" y="903891"/>
            <a:ext cx="8163074" cy="47211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Sample Portfolio 2</a:t>
            </a:r>
            <a:endParaRPr lang="en-US" sz="33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pic>
        <p:nvPicPr>
          <p:cNvPr id="4" name="Picture 3"/>
          <p:cNvPicPr>
            <a:picLocks noChangeAspect="1"/>
          </p:cNvPicPr>
          <p:nvPr/>
        </p:nvPicPr>
        <p:blipFill>
          <a:blip r:embed="rId6"/>
          <a:stretch>
            <a:fillRect/>
          </a:stretch>
        </p:blipFill>
        <p:spPr>
          <a:xfrm>
            <a:off x="4028706" y="1547551"/>
            <a:ext cx="5759431" cy="3326619"/>
          </a:xfrm>
          <a:prstGeom prst="rect">
            <a:avLst/>
          </a:prstGeom>
        </p:spPr>
      </p:pic>
    </p:spTree>
    <p:extLst>
      <p:ext uri="{BB962C8B-B14F-4D97-AF65-F5344CB8AC3E}">
        <p14:creationId xmlns:p14="http://schemas.microsoft.com/office/powerpoint/2010/main" val="1331884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99588" y="1547551"/>
            <a:ext cx="4101220" cy="3241732"/>
          </a:xfrm>
          <a:prstGeom prst="rect">
            <a:avLst/>
          </a:prstGeom>
          <a:noFill/>
          <a:ln>
            <a:noFill/>
          </a:ln>
        </p:spPr>
        <p:txBody>
          <a:bodyPr lIns="0" tIns="0" rIns="0" bIns="0" anchor="t" anchorCtr="0">
            <a:noAutofit/>
          </a:bodyPr>
          <a:lstStyle/>
          <a:p>
            <a:pPr marL="196850" lvl="0" indent="0">
              <a:buNone/>
            </a:pPr>
            <a:r>
              <a:rPr lang="en-US" sz="2400" dirty="0" smtClean="0">
                <a:latin typeface="Proxima Nova" panose="020B0604020202020204" charset="0"/>
              </a:rPr>
              <a:t>Very aggressive portfolio</a:t>
            </a:r>
            <a:endParaRPr lang="en-US" sz="2400" b="1"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451229" y="903891"/>
            <a:ext cx="8163074" cy="472119"/>
          </a:xfrm>
          <a:prstGeom prst="rect">
            <a:avLst/>
          </a:prstGeom>
          <a:noFill/>
          <a:ln>
            <a:noFill/>
          </a:ln>
        </p:spPr>
        <p:txBody>
          <a:bodyPr lIns="0" tIns="0" rIns="0" bIns="0" anchor="ctr" anchorCtr="0">
            <a:noAutofit/>
          </a:bodyPr>
          <a:lstStyle/>
          <a:p>
            <a:pPr algn="ctr">
              <a:buClr>
                <a:srgbClr val="CD0000"/>
              </a:buClr>
              <a:buSzPct val="25000"/>
            </a:pPr>
            <a:r>
              <a:rPr lang="en-US" sz="3300" dirty="0" smtClean="0">
                <a:solidFill>
                  <a:srgbClr val="CD0000"/>
                </a:solidFill>
                <a:latin typeface="Proxima Nova"/>
                <a:ea typeface="Proxima Nova"/>
                <a:cs typeface="Proxima Nova"/>
                <a:sym typeface="Proxima Nova"/>
              </a:rPr>
              <a:t>Sample Portfolio 3</a:t>
            </a:r>
            <a:endParaRPr lang="en-US" sz="33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pic>
        <p:nvPicPr>
          <p:cNvPr id="2" name="Picture 1"/>
          <p:cNvPicPr>
            <a:picLocks noChangeAspect="1"/>
          </p:cNvPicPr>
          <p:nvPr/>
        </p:nvPicPr>
        <p:blipFill>
          <a:blip r:embed="rId6"/>
          <a:stretch>
            <a:fillRect/>
          </a:stretch>
        </p:blipFill>
        <p:spPr>
          <a:xfrm>
            <a:off x="3951910" y="1363034"/>
            <a:ext cx="5931922" cy="3426249"/>
          </a:xfrm>
          <a:prstGeom prst="rect">
            <a:avLst/>
          </a:prstGeom>
        </p:spPr>
      </p:pic>
    </p:spTree>
    <p:extLst>
      <p:ext uri="{BB962C8B-B14F-4D97-AF65-F5344CB8AC3E}">
        <p14:creationId xmlns:p14="http://schemas.microsoft.com/office/powerpoint/2010/main" val="3486359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0" y="0"/>
            <a:ext cx="9172892" cy="843108"/>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3" name="Text Placeholder 2"/>
          <p:cNvSpPr>
            <a:spLocks noGrp="1"/>
          </p:cNvSpPr>
          <p:nvPr>
            <p:ph type="body" idx="1"/>
          </p:nvPr>
        </p:nvSpPr>
        <p:spPr/>
        <p:txBody>
          <a:bodyPr/>
          <a:lstStyle/>
          <a:p>
            <a:endParaRPr lang="en-US" dirty="0"/>
          </a:p>
        </p:txBody>
      </p:sp>
      <p:pic>
        <p:nvPicPr>
          <p:cNvPr id="1026" name="Picture 2" descr="Target Retirement Fund Glide Pa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743" y="1045491"/>
            <a:ext cx="8082106" cy="349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1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p:nvPr/>
        </p:nvSpPr>
        <p:spPr>
          <a:xfrm>
            <a:off x="0" y="0"/>
            <a:ext cx="9144000" cy="5143499"/>
          </a:xfrm>
          <a:prstGeom prst="rect">
            <a:avLst/>
          </a:prstGeom>
          <a:solidFill>
            <a:srgbClr val="FF0000">
              <a:alpha val="25099"/>
            </a:srgbClr>
          </a:solidFill>
          <a:ln>
            <a:noFill/>
          </a:ln>
        </p:spPr>
        <p:txBody>
          <a:bodyPr lIns="91425" tIns="91425" rIns="91425" bIns="91425" anchor="ctr" anchorCtr="0">
            <a:noAutofit/>
          </a:bodyPr>
          <a:lstStyle/>
          <a:p>
            <a:endParaRPr/>
          </a:p>
        </p:txBody>
      </p:sp>
      <p:pic>
        <p:nvPicPr>
          <p:cNvPr id="322" name="Shape 322"/>
          <p:cNvPicPr preferRelativeResize="0"/>
          <p:nvPr/>
        </p:nvPicPr>
        <p:blipFill rotWithShape="1">
          <a:blip r:embed="rId3">
            <a:alphaModFix/>
          </a:blip>
          <a:srcRect t="1777"/>
          <a:stretch/>
        </p:blipFill>
        <p:spPr>
          <a:xfrm>
            <a:off x="-89463" y="-222049"/>
            <a:ext cx="3197999" cy="1126800"/>
          </a:xfrm>
          <a:prstGeom prst="rect">
            <a:avLst/>
          </a:prstGeom>
          <a:noFill/>
          <a:ln>
            <a:noFill/>
          </a:ln>
        </p:spPr>
      </p:pic>
      <p:sp>
        <p:nvSpPr>
          <p:cNvPr id="323" name="Shape 323"/>
          <p:cNvSpPr txBox="1">
            <a:spLocks noGrp="1"/>
          </p:cNvSpPr>
          <p:nvPr>
            <p:ph type="title"/>
          </p:nvPr>
        </p:nvSpPr>
        <p:spPr>
          <a:xfrm>
            <a:off x="457199" y="1447165"/>
            <a:ext cx="8229600" cy="2249100"/>
          </a:xfrm>
          <a:prstGeom prst="rect">
            <a:avLst/>
          </a:prstGeom>
          <a:noFill/>
          <a:ln>
            <a:noFill/>
          </a:ln>
        </p:spPr>
        <p:txBody>
          <a:bodyPr lIns="45725" tIns="45725" rIns="45725" bIns="45725" anchor="ctr" anchorCtr="0">
            <a:noAutofit/>
          </a:bodyPr>
          <a:lstStyle/>
          <a:p>
            <a:pPr marL="0" marR="0" lvl="0" indent="0" algn="ctr" rtl="0">
              <a:lnSpc>
                <a:spcPct val="100000"/>
              </a:lnSpc>
              <a:spcBef>
                <a:spcPts val="0"/>
              </a:spcBef>
              <a:spcAft>
                <a:spcPts val="0"/>
              </a:spcAft>
              <a:buClr>
                <a:srgbClr val="FFFFFF"/>
              </a:buClr>
              <a:buSzPct val="25000"/>
              <a:buFont typeface="Proxima Nova"/>
              <a:buNone/>
            </a:pPr>
            <a:r>
              <a:rPr lang="en-US" sz="6000" dirty="0" smtClean="0">
                <a:solidFill>
                  <a:srgbClr val="FFFFFF"/>
                </a:solidFill>
                <a:latin typeface="Proxima Nova"/>
                <a:ea typeface="Proxima Nova"/>
                <a:cs typeface="Proxima Nova"/>
                <a:sym typeface="Proxima Nova"/>
              </a:rPr>
              <a:t>Your options at OSU</a:t>
            </a:r>
            <a:endParaRPr lang="en" sz="6000" dirty="0">
              <a:solidFill>
                <a:srgbClr val="FFFFFF"/>
              </a:solidFill>
              <a:latin typeface="Proxima Nova"/>
              <a:ea typeface="Proxima Nova"/>
              <a:cs typeface="Proxima Nova"/>
              <a:sym typeface="Proxima Nova"/>
            </a:endParaRPr>
          </a:p>
        </p:txBody>
      </p:sp>
      <p:pic>
        <p:nvPicPr>
          <p:cNvPr id="324" name="Shape 324"/>
          <p:cNvPicPr preferRelativeResize="0"/>
          <p:nvPr/>
        </p:nvPicPr>
        <p:blipFill rotWithShape="1">
          <a:blip r:embed="rId4">
            <a:alphaModFix/>
          </a:blip>
          <a:srcRect/>
          <a:stretch/>
        </p:blipFill>
        <p:spPr>
          <a:xfrm>
            <a:off x="6038465" y="202382"/>
            <a:ext cx="2654400" cy="278099"/>
          </a:xfrm>
          <a:prstGeom prst="rect">
            <a:avLst/>
          </a:prstGeom>
          <a:noFill/>
          <a:ln>
            <a:noFill/>
          </a:ln>
        </p:spPr>
      </p:pic>
    </p:spTree>
    <p:extLst>
      <p:ext uri="{BB962C8B-B14F-4D97-AF65-F5344CB8AC3E}">
        <p14:creationId xmlns:p14="http://schemas.microsoft.com/office/powerpoint/2010/main" val="1824609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9635021" cy="523220"/>
          </a:xfrm>
          <a:prstGeom prst="rect">
            <a:avLst/>
          </a:prstGeom>
        </p:spPr>
        <p:txBody>
          <a:bodyPr wrap="square">
            <a:spAutoFit/>
          </a:bodyPr>
          <a:lstStyle/>
          <a:p>
            <a:pPr algn="ctr"/>
            <a:r>
              <a:rPr lang="en-US" sz="2800" dirty="0" smtClean="0">
                <a:latin typeface="Proxima Nova" panose="020B0604020202020204" charset="0"/>
              </a:rPr>
              <a:t>Key Concept 1 – </a:t>
            </a:r>
            <a:r>
              <a:rPr lang="en-US" sz="2800" dirty="0" smtClean="0">
                <a:latin typeface="Proxima Nova" panose="020B0604020202020204" charset="0"/>
              </a:rPr>
              <a:t>Defined Contribution vs Defined Benefit</a:t>
            </a:r>
            <a:endParaRPr lang="en-US" sz="4800" b="1" dirty="0">
              <a:latin typeface="Proxima Nova" panose="020B0604020202020204" charset="0"/>
            </a:endParaRPr>
          </a:p>
        </p:txBody>
      </p:sp>
      <p:sp>
        <p:nvSpPr>
          <p:cNvPr id="7" name="Rectangle 6"/>
          <p:cNvSpPr/>
          <p:nvPr/>
        </p:nvSpPr>
        <p:spPr>
          <a:xfrm>
            <a:off x="-14447" y="1917137"/>
            <a:ext cx="9233948" cy="2862322"/>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Proxima Nova" panose="020B0604020202020204" charset="0"/>
              </a:rPr>
              <a:t>In a </a:t>
            </a:r>
            <a:r>
              <a:rPr lang="en-US" sz="2000" b="1" dirty="0" smtClean="0">
                <a:latin typeface="Proxima Nova" panose="020B0604020202020204" charset="0"/>
              </a:rPr>
              <a:t>defined benefit plan, </a:t>
            </a:r>
            <a:r>
              <a:rPr lang="en-US" sz="2000" dirty="0" smtClean="0">
                <a:latin typeface="Proxima Nova" panose="020B0604020202020204" charset="0"/>
              </a:rPr>
              <a:t>employers offer a fixed, pre-established benefit for employees at retirement. </a:t>
            </a:r>
            <a:r>
              <a:rPr lang="en-US" sz="2000" dirty="0">
                <a:latin typeface="Proxima Nova" panose="020B0604020202020204" charset="0"/>
              </a:rPr>
              <a:t>Often, the benefit is based on factors such as the participant’s salary, age and the number of years he or she worked for the employer. </a:t>
            </a:r>
            <a:endParaRPr lang="en-US" sz="2000" dirty="0" smtClean="0">
              <a:latin typeface="Proxima Nova" panose="020B0604020202020204" charset="0"/>
            </a:endParaRPr>
          </a:p>
          <a:p>
            <a:pPr marL="285750" indent="-285750">
              <a:buFont typeface="Arial" panose="020B0604020202020204" pitchFamily="34" charset="0"/>
              <a:buChar char="•"/>
            </a:pPr>
            <a:endParaRPr lang="en-US" sz="2000" dirty="0">
              <a:latin typeface="Proxima Nova" panose="020B0604020202020204" charset="0"/>
            </a:endParaRPr>
          </a:p>
          <a:p>
            <a:pPr marL="285750" indent="-285750">
              <a:buFont typeface="Arial" panose="020B0604020202020204" pitchFamily="34" charset="0"/>
              <a:buChar char="•"/>
            </a:pPr>
            <a:r>
              <a:rPr lang="en-US" sz="2000" dirty="0" smtClean="0">
                <a:latin typeface="Proxima Nova" panose="020B0604020202020204" charset="0"/>
              </a:rPr>
              <a:t>In a </a:t>
            </a:r>
            <a:r>
              <a:rPr lang="en-US" sz="2000" b="1" dirty="0" smtClean="0">
                <a:latin typeface="Proxima Nova" panose="020B0604020202020204" charset="0"/>
              </a:rPr>
              <a:t>defined </a:t>
            </a:r>
            <a:r>
              <a:rPr lang="en-US" sz="2000" b="1" dirty="0">
                <a:latin typeface="Proxima Nova" panose="020B0604020202020204" charset="0"/>
              </a:rPr>
              <a:t>contribution plan, </a:t>
            </a:r>
            <a:r>
              <a:rPr lang="en-US" sz="2000" dirty="0">
                <a:latin typeface="Proxima Nova" panose="020B0604020202020204" charset="0"/>
              </a:rPr>
              <a:t>employee and/or the employer contribute to the employee’s individual account under the plan. The amount in the account at distribution includes the contributions and investment gains or losses, minus any investment and administrative fees.</a:t>
            </a:r>
            <a:endParaRPr lang="en-US" sz="2000" dirty="0" smtClean="0">
              <a:latin typeface="Proxima Nova" panose="020B0604020202020204" charset="0"/>
            </a:endParaRPr>
          </a:p>
        </p:txBody>
      </p:sp>
    </p:spTree>
    <p:extLst>
      <p:ext uri="{BB962C8B-B14F-4D97-AF65-F5344CB8AC3E}">
        <p14:creationId xmlns:p14="http://schemas.microsoft.com/office/powerpoint/2010/main" val="4270742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pic>
        <p:nvPicPr>
          <p:cNvPr id="2" name="Picture 1"/>
          <p:cNvPicPr>
            <a:picLocks noChangeAspect="1"/>
          </p:cNvPicPr>
          <p:nvPr/>
        </p:nvPicPr>
        <p:blipFill>
          <a:blip r:embed="rId6"/>
          <a:stretch>
            <a:fillRect/>
          </a:stretch>
        </p:blipFill>
        <p:spPr>
          <a:xfrm>
            <a:off x="32133" y="1590773"/>
            <a:ext cx="9079752" cy="2921585"/>
          </a:xfrm>
          <a:prstGeom prst="rect">
            <a:avLst/>
          </a:prstGeom>
        </p:spPr>
      </p:pic>
    </p:spTree>
    <p:extLst>
      <p:ext uri="{BB962C8B-B14F-4D97-AF65-F5344CB8AC3E}">
        <p14:creationId xmlns:p14="http://schemas.microsoft.com/office/powerpoint/2010/main" val="1721605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523220"/>
          </a:xfrm>
          <a:prstGeom prst="rect">
            <a:avLst/>
          </a:prstGeom>
        </p:spPr>
        <p:txBody>
          <a:bodyPr wrap="square">
            <a:spAutoFit/>
          </a:bodyPr>
          <a:lstStyle/>
          <a:p>
            <a:pPr algn="ctr"/>
            <a:r>
              <a:rPr lang="en-US" sz="2800" dirty="0" smtClean="0">
                <a:latin typeface="Proxima Nova" panose="020B0604020202020204" charset="0"/>
              </a:rPr>
              <a:t>Key Concept </a:t>
            </a:r>
            <a:r>
              <a:rPr lang="en-US" sz="2800" dirty="0" smtClean="0">
                <a:latin typeface="Proxima Nova" panose="020B0604020202020204" charset="0"/>
              </a:rPr>
              <a:t>2 </a:t>
            </a:r>
            <a:r>
              <a:rPr lang="en-US" sz="2800" dirty="0" smtClean="0">
                <a:latin typeface="Proxima Nova" panose="020B0604020202020204" charset="0"/>
              </a:rPr>
              <a:t>– Employee Contribution</a:t>
            </a:r>
            <a:endParaRPr lang="en-US" sz="4800" b="1" dirty="0">
              <a:latin typeface="Proxima Nova" panose="020B0604020202020204" charset="0"/>
            </a:endParaRPr>
          </a:p>
        </p:txBody>
      </p:sp>
      <p:sp>
        <p:nvSpPr>
          <p:cNvPr id="7" name="Rectangle 6"/>
          <p:cNvSpPr/>
          <p:nvPr/>
        </p:nvSpPr>
        <p:spPr>
          <a:xfrm>
            <a:off x="0" y="1917137"/>
            <a:ext cx="9233948" cy="2308324"/>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Proxima Nova" panose="020B0604020202020204" charset="0"/>
              </a:rPr>
              <a:t>What % of your pay is </a:t>
            </a:r>
            <a:r>
              <a:rPr lang="en-US" sz="2400" dirty="0">
                <a:latin typeface="Proxima Nova" panose="020B0604020202020204" charset="0"/>
              </a:rPr>
              <a:t>contributed</a:t>
            </a:r>
            <a:r>
              <a:rPr lang="en-US" sz="2400" dirty="0" smtClean="0">
                <a:latin typeface="Proxima Nova" panose="020B0604020202020204" charset="0"/>
              </a:rPr>
              <a:t> to a pension or other </a:t>
            </a:r>
            <a:r>
              <a:rPr lang="en-US" sz="2400" dirty="0" smtClean="0">
                <a:latin typeface="Proxima Nova" panose="020B0604020202020204" charset="0"/>
              </a:rPr>
              <a:t>account</a:t>
            </a:r>
          </a:p>
          <a:p>
            <a:pPr marL="285750" indent="-285750">
              <a:buFont typeface="Arial" panose="020B0604020202020204" pitchFamily="34" charset="0"/>
              <a:buChar char="•"/>
            </a:pPr>
            <a:endParaRPr lang="en-US" sz="2400" dirty="0" smtClean="0">
              <a:latin typeface="Proxima Nova" panose="020B0604020202020204" charset="0"/>
            </a:endParaRPr>
          </a:p>
          <a:p>
            <a:pPr marL="285750" lvl="3" indent="-285750">
              <a:buFont typeface="Arial" panose="020B0604020202020204" pitchFamily="34" charset="0"/>
              <a:buChar char="•"/>
            </a:pPr>
            <a:r>
              <a:rPr lang="en-US" sz="2400" b="1" dirty="0" smtClean="0">
                <a:latin typeface="Proxima Nova" panose="020B0604020202020204" charset="0"/>
              </a:rPr>
              <a:t>10% in all </a:t>
            </a:r>
            <a:r>
              <a:rPr lang="en-US" sz="2400" b="1" dirty="0" smtClean="0">
                <a:latin typeface="Proxima Nova" panose="020B0604020202020204" charset="0"/>
              </a:rPr>
              <a:t>situations</a:t>
            </a:r>
          </a:p>
          <a:p>
            <a:pPr marL="285750" lvl="3" indent="-285750">
              <a:buFont typeface="Arial" panose="020B0604020202020204" pitchFamily="34" charset="0"/>
              <a:buChar char="•"/>
            </a:pPr>
            <a:endParaRPr lang="en-US" sz="2400" b="1" dirty="0" smtClean="0">
              <a:latin typeface="Proxima Nova" panose="020B0604020202020204" charset="0"/>
            </a:endParaRPr>
          </a:p>
          <a:p>
            <a:pPr marL="285750" indent="-285750">
              <a:buFont typeface="Arial" panose="020B0604020202020204" pitchFamily="34" charset="0"/>
              <a:buChar char="•"/>
            </a:pPr>
            <a:r>
              <a:rPr lang="en-US" sz="2400" dirty="0" smtClean="0">
                <a:latin typeface="Proxima Nova" panose="020B0604020202020204" charset="0"/>
              </a:rPr>
              <a:t>Pretax – reduction in taxable income today – taxed like income in retirement</a:t>
            </a:r>
          </a:p>
        </p:txBody>
      </p:sp>
    </p:spTree>
    <p:extLst>
      <p:ext uri="{BB962C8B-B14F-4D97-AF65-F5344CB8AC3E}">
        <p14:creationId xmlns:p14="http://schemas.microsoft.com/office/powerpoint/2010/main" val="2279534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9" name="Rectangle 8"/>
          <p:cNvSpPr/>
          <p:nvPr/>
        </p:nvSpPr>
        <p:spPr>
          <a:xfrm>
            <a:off x="667075" y="2419696"/>
            <a:ext cx="3847171" cy="21061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0" name="Shape 250"/>
          <p:cNvSpPr/>
          <p:nvPr/>
        </p:nvSpPr>
        <p:spPr>
          <a:xfrm>
            <a:off x="-14445" y="-184430"/>
            <a:ext cx="9172800" cy="864000"/>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7" name="Picture 6"/>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629400" y="95170"/>
            <a:ext cx="2209800" cy="304800"/>
          </a:xfrm>
          <a:prstGeom prst="rect">
            <a:avLst/>
          </a:prstGeom>
          <a:noFill/>
          <a:ln>
            <a:noFill/>
          </a:ln>
        </p:spPr>
      </p:pic>
      <p:pic>
        <p:nvPicPr>
          <p:cNvPr id="8" name="Shape 269"/>
          <p:cNvPicPr preferRelativeResize="0"/>
          <p:nvPr/>
        </p:nvPicPr>
        <p:blipFill rotWithShape="1">
          <a:blip r:embed="rId5">
            <a:alphaModFix/>
          </a:blip>
          <a:srcRect t="1777"/>
          <a:stretch/>
        </p:blipFill>
        <p:spPr>
          <a:xfrm>
            <a:off x="-89463" y="-383850"/>
            <a:ext cx="3198000" cy="1126800"/>
          </a:xfrm>
          <a:prstGeom prst="rect">
            <a:avLst/>
          </a:prstGeom>
          <a:noFill/>
          <a:ln>
            <a:no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643" y="2615252"/>
            <a:ext cx="3464037" cy="1715038"/>
          </a:xfrm>
          <a:prstGeom prst="rect">
            <a:avLst/>
          </a:prstGeom>
        </p:spPr>
      </p:pic>
      <p:sp>
        <p:nvSpPr>
          <p:cNvPr id="6" name="TextBox 5"/>
          <p:cNvSpPr txBox="1"/>
          <p:nvPr/>
        </p:nvSpPr>
        <p:spPr>
          <a:xfrm>
            <a:off x="5320943" y="878990"/>
            <a:ext cx="3663222" cy="3785652"/>
          </a:xfrm>
          <a:prstGeom prst="rect">
            <a:avLst/>
          </a:prstGeom>
          <a:noFill/>
        </p:spPr>
        <p:txBody>
          <a:bodyPr wrap="square" numCol="1" rtlCol="0">
            <a:spAutoFit/>
          </a:bodyPr>
          <a:lstStyle/>
          <a:p>
            <a:pPr marL="342900" indent="-342900">
              <a:buFont typeface="Arial" panose="020B0604020202020204" pitchFamily="34" charset="0"/>
              <a:buChar char="•"/>
            </a:pPr>
            <a:r>
              <a:rPr lang="en-US" sz="2400" b="1" dirty="0" smtClean="0">
                <a:solidFill>
                  <a:srgbClr val="FF0000"/>
                </a:solidFill>
              </a:rPr>
              <a:t>Financial Health </a:t>
            </a:r>
          </a:p>
          <a:p>
            <a:pPr marL="342900" indent="-342900">
              <a:buFont typeface="Arial" panose="020B0604020202020204" pitchFamily="34" charset="0"/>
              <a:buChar char="•"/>
            </a:pPr>
            <a:r>
              <a:rPr lang="en-US" sz="2400" b="1" dirty="0" smtClean="0">
                <a:solidFill>
                  <a:srgbClr val="FF0000"/>
                </a:solidFill>
              </a:rPr>
              <a:t>Budgeting</a:t>
            </a:r>
          </a:p>
          <a:p>
            <a:pPr marL="342900" indent="-342900">
              <a:buFont typeface="Arial" panose="020B0604020202020204" pitchFamily="34" charset="0"/>
              <a:buChar char="•"/>
            </a:pPr>
            <a:r>
              <a:rPr lang="en-US" sz="2400" b="1" dirty="0" smtClean="0">
                <a:solidFill>
                  <a:srgbClr val="FF0000"/>
                </a:solidFill>
              </a:rPr>
              <a:t>Student Loans </a:t>
            </a:r>
          </a:p>
          <a:p>
            <a:pPr marL="342900" indent="-342900">
              <a:buFont typeface="Arial" panose="020B0604020202020204" pitchFamily="34" charset="0"/>
              <a:buChar char="•"/>
            </a:pPr>
            <a:r>
              <a:rPr lang="en-US" sz="2400" b="1" dirty="0" smtClean="0">
                <a:solidFill>
                  <a:srgbClr val="FF0000"/>
                </a:solidFill>
              </a:rPr>
              <a:t>Banking </a:t>
            </a:r>
          </a:p>
          <a:p>
            <a:pPr marL="342900" indent="-342900">
              <a:buFont typeface="Arial" panose="020B0604020202020204" pitchFamily="34" charset="0"/>
              <a:buChar char="•"/>
            </a:pPr>
            <a:r>
              <a:rPr lang="en-US" sz="2400" b="1" dirty="0" smtClean="0">
                <a:solidFill>
                  <a:srgbClr val="FF0000"/>
                </a:solidFill>
              </a:rPr>
              <a:t>Credit Cards </a:t>
            </a:r>
          </a:p>
          <a:p>
            <a:pPr marL="342900" indent="-342900">
              <a:buFont typeface="Arial" panose="020B0604020202020204" pitchFamily="34" charset="0"/>
              <a:buChar char="•"/>
            </a:pPr>
            <a:r>
              <a:rPr lang="en-US" sz="2400" b="1" dirty="0" smtClean="0">
                <a:solidFill>
                  <a:srgbClr val="FF0000"/>
                </a:solidFill>
              </a:rPr>
              <a:t>Credit Reports </a:t>
            </a:r>
          </a:p>
          <a:p>
            <a:pPr marL="342900" indent="-342900">
              <a:buFont typeface="Arial" panose="020B0604020202020204" pitchFamily="34" charset="0"/>
              <a:buChar char="•"/>
            </a:pPr>
            <a:r>
              <a:rPr lang="en-US" sz="2400" b="1" dirty="0" smtClean="0">
                <a:solidFill>
                  <a:srgbClr val="FF0000"/>
                </a:solidFill>
              </a:rPr>
              <a:t>Identity Theft </a:t>
            </a:r>
          </a:p>
          <a:p>
            <a:pPr marL="342900" indent="-342900">
              <a:buFont typeface="Arial" panose="020B0604020202020204" pitchFamily="34" charset="0"/>
              <a:buChar char="•"/>
            </a:pPr>
            <a:r>
              <a:rPr lang="en-US" sz="2400" b="1" dirty="0" smtClean="0">
                <a:solidFill>
                  <a:srgbClr val="FF0000"/>
                </a:solidFill>
              </a:rPr>
              <a:t>Your Paycheck </a:t>
            </a:r>
          </a:p>
          <a:p>
            <a:pPr marL="342900" indent="-342900">
              <a:buFont typeface="Arial" panose="020B0604020202020204" pitchFamily="34" charset="0"/>
              <a:buChar char="•"/>
            </a:pPr>
            <a:r>
              <a:rPr lang="en-US" sz="2400" b="1" dirty="0" smtClean="0">
                <a:solidFill>
                  <a:srgbClr val="FF0000"/>
                </a:solidFill>
              </a:rPr>
              <a:t>Investing</a:t>
            </a:r>
            <a:r>
              <a:rPr lang="en-US" sz="2400" dirty="0" smtClean="0"/>
              <a:t> </a:t>
            </a:r>
          </a:p>
          <a:p>
            <a:pPr marL="342900" indent="-342900">
              <a:buFont typeface="Arial" panose="020B0604020202020204" pitchFamily="34" charset="0"/>
              <a:buChar char="•"/>
            </a:pPr>
            <a:r>
              <a:rPr lang="en-US" sz="2400" b="1" dirty="0">
                <a:solidFill>
                  <a:srgbClr val="FF0000"/>
                </a:solidFill>
              </a:rPr>
              <a:t>Health</a:t>
            </a:r>
            <a:r>
              <a:rPr lang="en-US" sz="2400" dirty="0" smtClean="0"/>
              <a:t> </a:t>
            </a:r>
            <a:r>
              <a:rPr lang="en-US" sz="2400" b="1" dirty="0">
                <a:solidFill>
                  <a:srgbClr val="FF0000"/>
                </a:solidFill>
              </a:rPr>
              <a:t>Insurance</a:t>
            </a:r>
          </a:p>
        </p:txBody>
      </p:sp>
      <p:sp>
        <p:nvSpPr>
          <p:cNvPr id="17" name="TextBox 16"/>
          <p:cNvSpPr txBox="1"/>
          <p:nvPr/>
        </p:nvSpPr>
        <p:spPr>
          <a:xfrm>
            <a:off x="234176" y="1027325"/>
            <a:ext cx="4712973" cy="1107996"/>
          </a:xfrm>
          <a:prstGeom prst="rect">
            <a:avLst/>
          </a:prstGeom>
          <a:noFill/>
        </p:spPr>
        <p:txBody>
          <a:bodyPr wrap="square" rtlCol="0">
            <a:spAutoFit/>
          </a:bodyPr>
          <a:lstStyle/>
          <a:p>
            <a:pPr marL="342900" indent="-342900">
              <a:buFont typeface="Arial" panose="020B0604020202020204" pitchFamily="34" charset="0"/>
              <a:buChar char="•"/>
            </a:pPr>
            <a:r>
              <a:rPr lang="en-US" sz="2200" b="1" dirty="0"/>
              <a:t>9 </a:t>
            </a:r>
            <a:r>
              <a:rPr lang="en-US" sz="2200" b="1" dirty="0" smtClean="0"/>
              <a:t>Financial </a:t>
            </a:r>
            <a:r>
              <a:rPr lang="en-US" sz="2200" b="1" dirty="0"/>
              <a:t>W</a:t>
            </a:r>
            <a:r>
              <a:rPr lang="en-US" sz="2200" b="1" dirty="0" smtClean="0"/>
              <a:t>ellness Modules </a:t>
            </a:r>
          </a:p>
          <a:p>
            <a:pPr marL="342900" indent="-342900">
              <a:buFont typeface="Arial" panose="020B0604020202020204" pitchFamily="34" charset="0"/>
              <a:buChar char="•"/>
            </a:pPr>
            <a:r>
              <a:rPr lang="en-US" sz="2200" dirty="0" smtClean="0"/>
              <a:t>FREE for anyone with OSU email @ </a:t>
            </a:r>
            <a:r>
              <a:rPr lang="en-US" sz="2200" u="sng" dirty="0" smtClean="0">
                <a:hlinkClick r:id="rId7"/>
              </a:rPr>
              <a:t>www.igrad.com</a:t>
            </a:r>
            <a:endParaRPr lang="en-US" sz="2200" dirty="0"/>
          </a:p>
        </p:txBody>
      </p:sp>
    </p:spTree>
    <p:extLst>
      <p:ext uri="{BB962C8B-B14F-4D97-AF65-F5344CB8AC3E}">
        <p14:creationId xmlns:p14="http://schemas.microsoft.com/office/powerpoint/2010/main" val="278819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523220"/>
          </a:xfrm>
          <a:prstGeom prst="rect">
            <a:avLst/>
          </a:prstGeom>
        </p:spPr>
        <p:txBody>
          <a:bodyPr wrap="square">
            <a:spAutoFit/>
          </a:bodyPr>
          <a:lstStyle/>
          <a:p>
            <a:pPr algn="ctr"/>
            <a:r>
              <a:rPr lang="en-US" sz="2800" dirty="0" smtClean="0">
                <a:latin typeface="Proxima Nova" panose="020B0604020202020204" charset="0"/>
              </a:rPr>
              <a:t>Key Concept </a:t>
            </a:r>
            <a:r>
              <a:rPr lang="en-US" sz="2800" dirty="0" smtClean="0">
                <a:latin typeface="Proxima Nova" panose="020B0604020202020204" charset="0"/>
              </a:rPr>
              <a:t>3 </a:t>
            </a:r>
            <a:r>
              <a:rPr lang="en-US" sz="2800" dirty="0" smtClean="0">
                <a:latin typeface="Proxima Nova" panose="020B0604020202020204" charset="0"/>
              </a:rPr>
              <a:t>– Employer Contribution</a:t>
            </a:r>
            <a:endParaRPr lang="en-US" sz="4800" b="1" dirty="0">
              <a:latin typeface="Proxima Nova" panose="020B0604020202020204" charset="0"/>
            </a:endParaRPr>
          </a:p>
        </p:txBody>
      </p:sp>
      <p:sp>
        <p:nvSpPr>
          <p:cNvPr id="7" name="Rectangle 6"/>
          <p:cNvSpPr/>
          <p:nvPr/>
        </p:nvSpPr>
        <p:spPr>
          <a:xfrm>
            <a:off x="-14447" y="1917137"/>
            <a:ext cx="8816830" cy="1860381"/>
          </a:xfrm>
          <a:prstGeom prst="rect">
            <a:avLst/>
          </a:prstGeom>
        </p:spPr>
        <p:txBody>
          <a:bodyPr wrap="square">
            <a:spAutoFit/>
          </a:bodyPr>
          <a:lstStyle/>
          <a:p>
            <a:pPr marL="285750" indent="-285750">
              <a:lnSpc>
                <a:spcPct val="200000"/>
              </a:lnSpc>
              <a:buFont typeface="Arial" panose="020B0604020202020204" pitchFamily="34" charset="0"/>
              <a:buChar char="•"/>
            </a:pPr>
            <a:r>
              <a:rPr lang="en-US" sz="2000" dirty="0" smtClean="0">
                <a:latin typeface="Proxima Nova" panose="020B0604020202020204" charset="0"/>
              </a:rPr>
              <a:t>What your employer contributes to your retirement savings</a:t>
            </a:r>
          </a:p>
          <a:p>
            <a:pPr marL="285750" indent="-285750">
              <a:lnSpc>
                <a:spcPct val="200000"/>
              </a:lnSpc>
              <a:buFont typeface="Arial" panose="020B0604020202020204" pitchFamily="34" charset="0"/>
              <a:buChar char="•"/>
            </a:pPr>
            <a:r>
              <a:rPr lang="en-US" sz="2000" dirty="0" smtClean="0">
                <a:latin typeface="Proxima Nova" panose="020B0604020202020204" charset="0"/>
              </a:rPr>
              <a:t>Not taxable income, but taxable upon withdrawal at retirement age</a:t>
            </a:r>
            <a:endParaRPr lang="en-US" sz="1800" dirty="0">
              <a:latin typeface="Proxima Nova" panose="020B0604020202020204" charset="0"/>
            </a:endParaRPr>
          </a:p>
          <a:p>
            <a:pPr marL="285750" indent="-285750">
              <a:lnSpc>
                <a:spcPct val="200000"/>
              </a:lnSpc>
              <a:buFont typeface="Arial" panose="020B0604020202020204" pitchFamily="34" charset="0"/>
              <a:buChar char="•"/>
            </a:pPr>
            <a:r>
              <a:rPr lang="en-US" sz="1800" dirty="0" smtClean="0">
                <a:latin typeface="Proxima Nova" panose="020B0604020202020204" charset="0"/>
              </a:rPr>
              <a:t>Variable Based on the plan you choose </a:t>
            </a:r>
          </a:p>
        </p:txBody>
      </p:sp>
    </p:spTree>
    <p:extLst>
      <p:ext uri="{BB962C8B-B14F-4D97-AF65-F5344CB8AC3E}">
        <p14:creationId xmlns:p14="http://schemas.microsoft.com/office/powerpoint/2010/main" val="735170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p:nvPr/>
        </p:nvSpPr>
        <p:spPr>
          <a:xfrm>
            <a:off x="0" y="0"/>
            <a:ext cx="9144000" cy="5143499"/>
          </a:xfrm>
          <a:prstGeom prst="rect">
            <a:avLst/>
          </a:prstGeom>
          <a:solidFill>
            <a:srgbClr val="FF0000">
              <a:alpha val="25099"/>
            </a:srgbClr>
          </a:solidFill>
          <a:ln>
            <a:noFill/>
          </a:ln>
        </p:spPr>
        <p:txBody>
          <a:bodyPr lIns="91425" tIns="91425" rIns="91425" bIns="91425" anchor="ctr" anchorCtr="0">
            <a:noAutofit/>
          </a:bodyPr>
          <a:lstStyle/>
          <a:p>
            <a:endParaRPr/>
          </a:p>
        </p:txBody>
      </p:sp>
      <p:pic>
        <p:nvPicPr>
          <p:cNvPr id="322" name="Shape 322"/>
          <p:cNvPicPr preferRelativeResize="0"/>
          <p:nvPr/>
        </p:nvPicPr>
        <p:blipFill rotWithShape="1">
          <a:blip r:embed="rId3">
            <a:alphaModFix/>
          </a:blip>
          <a:srcRect t="1777"/>
          <a:stretch/>
        </p:blipFill>
        <p:spPr>
          <a:xfrm>
            <a:off x="-89463" y="-222049"/>
            <a:ext cx="3197999" cy="1126800"/>
          </a:xfrm>
          <a:prstGeom prst="rect">
            <a:avLst/>
          </a:prstGeom>
          <a:noFill/>
          <a:ln>
            <a:noFill/>
          </a:ln>
        </p:spPr>
      </p:pic>
      <p:pic>
        <p:nvPicPr>
          <p:cNvPr id="324" name="Shape 324"/>
          <p:cNvPicPr preferRelativeResize="0"/>
          <p:nvPr/>
        </p:nvPicPr>
        <p:blipFill rotWithShape="1">
          <a:blip r:embed="rId4">
            <a:alphaModFix/>
          </a:blip>
          <a:srcRect/>
          <a:stretch/>
        </p:blipFill>
        <p:spPr>
          <a:xfrm>
            <a:off x="6038465" y="202382"/>
            <a:ext cx="2654400" cy="278099"/>
          </a:xfrm>
          <a:prstGeom prst="rect">
            <a:avLst/>
          </a:prstGeom>
          <a:noFill/>
          <a:ln>
            <a:noFill/>
          </a:ln>
        </p:spPr>
      </p:pic>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5"/>
          <a:stretch>
            <a:fillRect/>
          </a:stretch>
        </p:blipFill>
        <p:spPr>
          <a:xfrm>
            <a:off x="0" y="1545959"/>
            <a:ext cx="9095858" cy="2379039"/>
          </a:xfrm>
          <a:prstGeom prst="rect">
            <a:avLst/>
          </a:prstGeom>
        </p:spPr>
      </p:pic>
    </p:spTree>
    <p:extLst>
      <p:ext uri="{BB962C8B-B14F-4D97-AF65-F5344CB8AC3E}">
        <p14:creationId xmlns:p14="http://schemas.microsoft.com/office/powerpoint/2010/main" val="4078396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523220"/>
          </a:xfrm>
          <a:prstGeom prst="rect">
            <a:avLst/>
          </a:prstGeom>
        </p:spPr>
        <p:txBody>
          <a:bodyPr wrap="square">
            <a:spAutoFit/>
          </a:bodyPr>
          <a:lstStyle/>
          <a:p>
            <a:pPr algn="ctr"/>
            <a:r>
              <a:rPr lang="en-US" sz="2800" dirty="0" smtClean="0">
                <a:latin typeface="Proxima Nova" panose="020B0604020202020204" charset="0"/>
              </a:rPr>
              <a:t>Key Concept </a:t>
            </a:r>
            <a:r>
              <a:rPr lang="en-US" sz="2800" dirty="0" smtClean="0">
                <a:latin typeface="Proxima Nova" panose="020B0604020202020204" charset="0"/>
              </a:rPr>
              <a:t>4 </a:t>
            </a:r>
            <a:r>
              <a:rPr lang="en-US" sz="2800" dirty="0" smtClean="0">
                <a:latin typeface="Proxima Nova" panose="020B0604020202020204" charset="0"/>
              </a:rPr>
              <a:t>– Vesting Period</a:t>
            </a:r>
            <a:endParaRPr lang="en-US" sz="4800" b="1" dirty="0">
              <a:latin typeface="Proxima Nova" panose="020B0604020202020204" charset="0"/>
            </a:endParaRPr>
          </a:p>
        </p:txBody>
      </p:sp>
      <p:sp>
        <p:nvSpPr>
          <p:cNvPr id="7" name="Rectangle 6"/>
          <p:cNvSpPr/>
          <p:nvPr/>
        </p:nvSpPr>
        <p:spPr>
          <a:xfrm>
            <a:off x="-14447" y="1917137"/>
            <a:ext cx="8816830" cy="2214004"/>
          </a:xfrm>
          <a:prstGeom prst="rect">
            <a:avLst/>
          </a:prstGeom>
        </p:spPr>
        <p:txBody>
          <a:bodyPr wrap="square">
            <a:spAutoFit/>
          </a:bodyPr>
          <a:lstStyle/>
          <a:p>
            <a:pPr marL="285750" indent="-285750">
              <a:lnSpc>
                <a:spcPct val="200000"/>
              </a:lnSpc>
              <a:buFont typeface="Arial" panose="020B0604020202020204" pitchFamily="34" charset="0"/>
              <a:buChar char="•"/>
            </a:pPr>
            <a:r>
              <a:rPr lang="en-US" sz="2400" dirty="0" smtClean="0">
                <a:latin typeface="Proxima Nova" panose="020B0604020202020204" charset="0"/>
              </a:rPr>
              <a:t>In short, when the employer’s contribution becomes yours</a:t>
            </a:r>
          </a:p>
          <a:p>
            <a:pPr marL="285750" indent="-285750">
              <a:lnSpc>
                <a:spcPct val="200000"/>
              </a:lnSpc>
              <a:buFont typeface="Arial" panose="020B0604020202020204" pitchFamily="34" charset="0"/>
              <a:buChar char="•"/>
            </a:pPr>
            <a:r>
              <a:rPr lang="en-US" sz="2400" dirty="0" smtClean="0">
                <a:latin typeface="Proxima Nova" panose="020B0604020202020204" charset="0"/>
              </a:rPr>
              <a:t>Your contributions vest immediately</a:t>
            </a:r>
          </a:p>
          <a:p>
            <a:pPr marL="285750" indent="-285750">
              <a:lnSpc>
                <a:spcPct val="200000"/>
              </a:lnSpc>
              <a:buFont typeface="Arial" panose="020B0604020202020204" pitchFamily="34" charset="0"/>
              <a:buChar char="•"/>
            </a:pPr>
            <a:r>
              <a:rPr lang="en-US" sz="2400" dirty="0" smtClean="0">
                <a:latin typeface="Proxima Nova" panose="020B0604020202020204" charset="0"/>
              </a:rPr>
              <a:t>How does this work with your career plans?</a:t>
            </a:r>
          </a:p>
        </p:txBody>
      </p:sp>
    </p:spTree>
    <p:extLst>
      <p:ext uri="{BB962C8B-B14F-4D97-AF65-F5344CB8AC3E}">
        <p14:creationId xmlns:p14="http://schemas.microsoft.com/office/powerpoint/2010/main" val="3805977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p:nvPr/>
        </p:nvSpPr>
        <p:spPr>
          <a:xfrm>
            <a:off x="0" y="0"/>
            <a:ext cx="9144000" cy="5143499"/>
          </a:xfrm>
          <a:prstGeom prst="rect">
            <a:avLst/>
          </a:prstGeom>
          <a:solidFill>
            <a:srgbClr val="FF0000">
              <a:alpha val="25099"/>
            </a:srgbClr>
          </a:solidFill>
          <a:ln>
            <a:noFill/>
          </a:ln>
        </p:spPr>
        <p:txBody>
          <a:bodyPr lIns="91425" tIns="91425" rIns="91425" bIns="91425" anchor="ctr" anchorCtr="0">
            <a:noAutofit/>
          </a:bodyPr>
          <a:lstStyle/>
          <a:p>
            <a:endParaRPr/>
          </a:p>
        </p:txBody>
      </p:sp>
      <p:pic>
        <p:nvPicPr>
          <p:cNvPr id="322" name="Shape 322"/>
          <p:cNvPicPr preferRelativeResize="0"/>
          <p:nvPr/>
        </p:nvPicPr>
        <p:blipFill rotWithShape="1">
          <a:blip r:embed="rId3">
            <a:alphaModFix/>
          </a:blip>
          <a:srcRect t="1777"/>
          <a:stretch/>
        </p:blipFill>
        <p:spPr>
          <a:xfrm>
            <a:off x="-89463" y="-222049"/>
            <a:ext cx="3197999" cy="1126800"/>
          </a:xfrm>
          <a:prstGeom prst="rect">
            <a:avLst/>
          </a:prstGeom>
          <a:noFill/>
          <a:ln>
            <a:noFill/>
          </a:ln>
        </p:spPr>
      </p:pic>
      <p:pic>
        <p:nvPicPr>
          <p:cNvPr id="324" name="Shape 324"/>
          <p:cNvPicPr preferRelativeResize="0"/>
          <p:nvPr/>
        </p:nvPicPr>
        <p:blipFill rotWithShape="1">
          <a:blip r:embed="rId4">
            <a:alphaModFix/>
          </a:blip>
          <a:srcRect/>
          <a:stretch/>
        </p:blipFill>
        <p:spPr>
          <a:xfrm>
            <a:off x="6038465" y="202382"/>
            <a:ext cx="2654400" cy="278099"/>
          </a:xfrm>
          <a:prstGeom prst="rect">
            <a:avLst/>
          </a:prstGeom>
          <a:noFill/>
          <a:ln>
            <a:noFill/>
          </a:ln>
        </p:spPr>
      </p:pic>
      <p:pic>
        <p:nvPicPr>
          <p:cNvPr id="4" name="Picture 3"/>
          <p:cNvPicPr>
            <a:picLocks noChangeAspect="1"/>
          </p:cNvPicPr>
          <p:nvPr/>
        </p:nvPicPr>
        <p:blipFill>
          <a:blip r:embed="rId5"/>
          <a:stretch>
            <a:fillRect/>
          </a:stretch>
        </p:blipFill>
        <p:spPr>
          <a:xfrm>
            <a:off x="-1" y="1354347"/>
            <a:ext cx="9144997" cy="2833997"/>
          </a:xfrm>
          <a:prstGeom prst="rect">
            <a:avLst/>
          </a:prstGeom>
        </p:spPr>
      </p:pic>
    </p:spTree>
    <p:extLst>
      <p:ext uri="{BB962C8B-B14F-4D97-AF65-F5344CB8AC3E}">
        <p14:creationId xmlns:p14="http://schemas.microsoft.com/office/powerpoint/2010/main" val="330483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646331"/>
          </a:xfrm>
          <a:prstGeom prst="rect">
            <a:avLst/>
          </a:prstGeom>
        </p:spPr>
        <p:txBody>
          <a:bodyPr wrap="square">
            <a:spAutoFit/>
          </a:bodyPr>
          <a:lstStyle/>
          <a:p>
            <a:pPr algn="ctr"/>
            <a:r>
              <a:rPr lang="en-US" sz="3600" dirty="0" smtClean="0">
                <a:latin typeface="Proxima Nova" panose="020B0604020202020204" charset="0"/>
              </a:rPr>
              <a:t>ARP – 401(a)</a:t>
            </a:r>
            <a:endParaRPr lang="en-US" sz="6000" b="1" dirty="0">
              <a:latin typeface="Proxima Nova" panose="020B0604020202020204" charset="0"/>
            </a:endParaRPr>
          </a:p>
        </p:txBody>
      </p:sp>
      <p:sp>
        <p:nvSpPr>
          <p:cNvPr id="7" name="Rectangle 6"/>
          <p:cNvSpPr/>
          <p:nvPr/>
        </p:nvSpPr>
        <p:spPr>
          <a:xfrm>
            <a:off x="66390" y="1775954"/>
            <a:ext cx="9315965" cy="440120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smtClean="0">
                <a:latin typeface="Proxima Nova" panose="020B0604020202020204" charset="0"/>
              </a:rPr>
              <a:t>Tax deferred, self managed investment account</a:t>
            </a:r>
            <a:endParaRPr lang="en-US" sz="2800" dirty="0">
              <a:latin typeface="Proxima Nova" panose="020B0604020202020204" charset="0"/>
            </a:endParaRPr>
          </a:p>
          <a:p>
            <a:pPr marL="285750" indent="-285750">
              <a:lnSpc>
                <a:spcPct val="150000"/>
              </a:lnSpc>
              <a:buFont typeface="Arial" panose="020B0604020202020204" pitchFamily="34" charset="0"/>
              <a:buChar char="•"/>
            </a:pPr>
            <a:r>
              <a:rPr lang="en-US" sz="2800" dirty="0" smtClean="0">
                <a:latin typeface="Proxima Nova" panose="020B0604020202020204" charset="0"/>
              </a:rPr>
              <a:t>Highly flexible, portable retirement account</a:t>
            </a:r>
          </a:p>
          <a:p>
            <a:pPr marL="285750" indent="-285750">
              <a:lnSpc>
                <a:spcPct val="150000"/>
              </a:lnSpc>
              <a:buFont typeface="Arial" panose="020B0604020202020204" pitchFamily="34" charset="0"/>
              <a:buChar char="•"/>
            </a:pPr>
            <a:r>
              <a:rPr lang="en-US" sz="2800" dirty="0" smtClean="0">
                <a:latin typeface="Proxima Nova" panose="020B0604020202020204" charset="0"/>
              </a:rPr>
              <a:t>Pre-tax, only taxed at retirement after 59.5</a:t>
            </a:r>
          </a:p>
          <a:p>
            <a:pPr marL="285750" indent="-285750">
              <a:lnSpc>
                <a:spcPct val="150000"/>
              </a:lnSpc>
              <a:buFont typeface="Arial" panose="020B0604020202020204" pitchFamily="34" charset="0"/>
              <a:buChar char="•"/>
            </a:pPr>
            <a:r>
              <a:rPr lang="en-US" sz="2800" dirty="0" smtClean="0">
                <a:latin typeface="Proxima Nova" panose="020B0604020202020204" charset="0"/>
              </a:rPr>
              <a:t>2.44% mitigating rate</a:t>
            </a: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1190924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646331"/>
          </a:xfrm>
          <a:prstGeom prst="rect">
            <a:avLst/>
          </a:prstGeom>
        </p:spPr>
        <p:txBody>
          <a:bodyPr wrap="square">
            <a:spAutoFit/>
          </a:bodyPr>
          <a:lstStyle/>
          <a:p>
            <a:pPr algn="ctr"/>
            <a:r>
              <a:rPr lang="en-US" sz="3600" dirty="0" smtClean="0">
                <a:latin typeface="Proxima Nova" panose="020B0604020202020204" charset="0"/>
              </a:rPr>
              <a:t>Considerations ARP – 401(a)</a:t>
            </a:r>
            <a:endParaRPr lang="en-US" sz="6000" b="1" dirty="0">
              <a:latin typeface="Proxima Nova" panose="020B0604020202020204" charset="0"/>
            </a:endParaRPr>
          </a:p>
        </p:txBody>
      </p:sp>
      <p:sp>
        <p:nvSpPr>
          <p:cNvPr id="7" name="Rectangle 6"/>
          <p:cNvSpPr/>
          <p:nvPr/>
        </p:nvSpPr>
        <p:spPr>
          <a:xfrm>
            <a:off x="66390" y="1775954"/>
            <a:ext cx="9315965" cy="375487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smtClean="0">
                <a:latin typeface="Proxima Nova" panose="020B0604020202020204" charset="0"/>
              </a:rPr>
              <a:t>Your willingness and comfort in selecting investments</a:t>
            </a:r>
          </a:p>
          <a:p>
            <a:pPr marL="285750" indent="-285750">
              <a:lnSpc>
                <a:spcPct val="150000"/>
              </a:lnSpc>
              <a:buFont typeface="Arial" panose="020B0604020202020204" pitchFamily="34" charset="0"/>
              <a:buChar char="•"/>
            </a:pPr>
            <a:r>
              <a:rPr lang="en-US" sz="2800" dirty="0" smtClean="0">
                <a:latin typeface="Proxima Nova" panose="020B0604020202020204" charset="0"/>
              </a:rPr>
              <a:t>Comfort with market risk</a:t>
            </a:r>
          </a:p>
          <a:p>
            <a:pPr>
              <a:lnSpc>
                <a:spcPct val="150000"/>
              </a:lnSpc>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285021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646331"/>
          </a:xfrm>
          <a:prstGeom prst="rect">
            <a:avLst/>
          </a:prstGeom>
        </p:spPr>
        <p:txBody>
          <a:bodyPr wrap="square">
            <a:spAutoFit/>
          </a:bodyPr>
          <a:lstStyle/>
          <a:p>
            <a:pPr algn="ctr"/>
            <a:r>
              <a:rPr lang="en-US" sz="3600" b="1" dirty="0" smtClean="0">
                <a:latin typeface="Proxima Nova" panose="020B0604020202020204" charset="0"/>
              </a:rPr>
              <a:t>Investment Elections - ARP</a:t>
            </a:r>
            <a:endParaRPr lang="en-US" sz="6000" b="1" dirty="0">
              <a:latin typeface="Proxima Nova" panose="020B0604020202020204" charset="0"/>
            </a:endParaRPr>
          </a:p>
        </p:txBody>
      </p:sp>
      <p:sp>
        <p:nvSpPr>
          <p:cNvPr id="7" name="Rectangle 6"/>
          <p:cNvSpPr/>
          <p:nvPr/>
        </p:nvSpPr>
        <p:spPr>
          <a:xfrm>
            <a:off x="66390" y="1775954"/>
            <a:ext cx="9315965" cy="3754874"/>
          </a:xfrm>
          <a:prstGeom prst="rect">
            <a:avLst/>
          </a:prstGeom>
        </p:spPr>
        <p:txBody>
          <a:bodyPr wrap="square">
            <a:spAutoFit/>
          </a:bodyPr>
          <a:lstStyle/>
          <a:p>
            <a:pPr>
              <a:lnSpc>
                <a:spcPct val="150000"/>
              </a:lnSpc>
            </a:pPr>
            <a:r>
              <a:rPr lang="en-US" sz="2800" dirty="0" smtClean="0">
                <a:latin typeface="Proxima Nova" panose="020B0604020202020204" charset="0"/>
              </a:rPr>
              <a:t>Tier 1: Vanguard Target Retirement Fund</a:t>
            </a:r>
          </a:p>
          <a:p>
            <a:pPr>
              <a:lnSpc>
                <a:spcPct val="150000"/>
              </a:lnSpc>
            </a:pPr>
            <a:r>
              <a:rPr lang="en-US" sz="2800" dirty="0" smtClean="0">
                <a:latin typeface="Proxima Nova" panose="020B0604020202020204" charset="0"/>
              </a:rPr>
              <a:t>Tier 2: Build Your Own</a:t>
            </a:r>
          </a:p>
          <a:p>
            <a:pPr>
              <a:lnSpc>
                <a:spcPct val="150000"/>
              </a:lnSpc>
            </a:pPr>
            <a:r>
              <a:rPr lang="en-US" sz="2800" dirty="0" smtClean="0">
                <a:latin typeface="Proxima Nova" panose="020B0604020202020204" charset="0"/>
              </a:rPr>
              <a:t>Tier 3: Self-directed Brokerage</a:t>
            </a: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224217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930268"/>
            <a:ext cx="8713829" cy="646331"/>
          </a:xfrm>
          <a:prstGeom prst="rect">
            <a:avLst/>
          </a:prstGeom>
        </p:spPr>
        <p:txBody>
          <a:bodyPr wrap="square">
            <a:spAutoFit/>
          </a:bodyPr>
          <a:lstStyle/>
          <a:p>
            <a:pPr algn="ctr"/>
            <a:r>
              <a:rPr lang="en-US" sz="3600" b="1" dirty="0" smtClean="0">
                <a:latin typeface="Proxima Nova" panose="020B0604020202020204" charset="0"/>
              </a:rPr>
              <a:t>OPERS Member Directed Plan </a:t>
            </a:r>
            <a:endParaRPr lang="en-US" sz="6000" b="1" dirty="0">
              <a:latin typeface="Proxima Nova" panose="020B0604020202020204" charset="0"/>
            </a:endParaRPr>
          </a:p>
        </p:txBody>
      </p:sp>
      <p:sp>
        <p:nvSpPr>
          <p:cNvPr id="7" name="Rectangle 6"/>
          <p:cNvSpPr/>
          <p:nvPr/>
        </p:nvSpPr>
        <p:spPr>
          <a:xfrm>
            <a:off x="66390" y="1775954"/>
            <a:ext cx="9315965" cy="504753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smtClean="0">
                <a:latin typeface="Proxima Nova" panose="020B0604020202020204" charset="0"/>
              </a:rPr>
              <a:t>Similar to a 401(a) – you choose investments</a:t>
            </a:r>
          </a:p>
          <a:p>
            <a:pPr>
              <a:lnSpc>
                <a:spcPct val="150000"/>
              </a:lnSpc>
            </a:pPr>
            <a:endParaRPr lang="en-US" sz="2800" dirty="0" smtClean="0">
              <a:latin typeface="Proxima Nova" panose="020B0604020202020204" charset="0"/>
            </a:endParaRPr>
          </a:p>
          <a:p>
            <a:pPr marL="285750" indent="-285750">
              <a:lnSpc>
                <a:spcPct val="150000"/>
              </a:lnSpc>
              <a:buFont typeface="Arial" panose="020B0604020202020204" pitchFamily="34" charset="0"/>
              <a:buChar char="•"/>
            </a:pPr>
            <a:r>
              <a:rPr lang="en-US" sz="2800" dirty="0" smtClean="0">
                <a:latin typeface="Proxima Nova" panose="020B0604020202020204" charset="0"/>
              </a:rPr>
              <a:t>Benefit rate is determined by expenses, account gains and losses, retirement age and OPERS formula.</a:t>
            </a:r>
          </a:p>
          <a:p>
            <a:pPr marL="285750" indent="-285750">
              <a:lnSpc>
                <a:spcPct val="15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2334413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930268"/>
            <a:ext cx="8713829" cy="646331"/>
          </a:xfrm>
          <a:prstGeom prst="rect">
            <a:avLst/>
          </a:prstGeom>
        </p:spPr>
        <p:txBody>
          <a:bodyPr wrap="square">
            <a:spAutoFit/>
          </a:bodyPr>
          <a:lstStyle/>
          <a:p>
            <a:pPr algn="ctr"/>
            <a:r>
              <a:rPr lang="en-US" sz="3600" dirty="0" smtClean="0">
                <a:latin typeface="Proxima Nova" panose="020B0604020202020204" charset="0"/>
              </a:rPr>
              <a:t>OPERS Member Directed Plan </a:t>
            </a:r>
            <a:endParaRPr lang="en-US" sz="6000" b="1" dirty="0">
              <a:latin typeface="Proxima Nova" panose="020B0604020202020204" charset="0"/>
            </a:endParaRPr>
          </a:p>
        </p:txBody>
      </p:sp>
      <p:sp>
        <p:nvSpPr>
          <p:cNvPr id="7" name="Rectangle 6"/>
          <p:cNvSpPr/>
          <p:nvPr/>
        </p:nvSpPr>
        <p:spPr>
          <a:xfrm>
            <a:off x="66390" y="1775954"/>
            <a:ext cx="9315965" cy="5693866"/>
          </a:xfrm>
          <a:prstGeom prst="rect">
            <a:avLst/>
          </a:prstGeom>
        </p:spPr>
        <p:txBody>
          <a:bodyPr wrap="square">
            <a:spAutoFit/>
          </a:bodyPr>
          <a:lstStyle/>
          <a:p>
            <a:pPr>
              <a:lnSpc>
                <a:spcPct val="150000"/>
              </a:lnSpc>
            </a:pPr>
            <a:r>
              <a:rPr lang="en-US" sz="2800" dirty="0" smtClean="0">
                <a:latin typeface="Proxima Nova" panose="020B0604020202020204" charset="0"/>
              </a:rPr>
              <a:t>Choose from:</a:t>
            </a:r>
          </a:p>
          <a:p>
            <a:pPr marL="457200" indent="-457200">
              <a:lnSpc>
                <a:spcPct val="150000"/>
              </a:lnSpc>
              <a:buFont typeface="Arial" panose="020B0604020202020204" pitchFamily="34" charset="0"/>
              <a:buChar char="•"/>
            </a:pPr>
            <a:r>
              <a:rPr lang="en-US" sz="2800" dirty="0" smtClean="0">
                <a:latin typeface="Proxima Nova" panose="020B0604020202020204" charset="0"/>
              </a:rPr>
              <a:t>Six OPERS index funds</a:t>
            </a:r>
          </a:p>
          <a:p>
            <a:pPr marL="457200" indent="-457200">
              <a:lnSpc>
                <a:spcPct val="150000"/>
              </a:lnSpc>
              <a:buFont typeface="Arial" panose="020B0604020202020204" pitchFamily="34" charset="0"/>
              <a:buChar char="•"/>
            </a:pPr>
            <a:r>
              <a:rPr lang="en-US" sz="2800" dirty="0" smtClean="0">
                <a:latin typeface="Proxima Nova" panose="020B0604020202020204" charset="0"/>
              </a:rPr>
              <a:t>10 OPERS target date funds</a:t>
            </a:r>
          </a:p>
          <a:p>
            <a:pPr marL="457200" indent="-457200">
              <a:lnSpc>
                <a:spcPct val="150000"/>
              </a:lnSpc>
              <a:buFont typeface="Arial" panose="020B0604020202020204" pitchFamily="34" charset="0"/>
              <a:buChar char="•"/>
            </a:pPr>
            <a:r>
              <a:rPr lang="en-US" sz="2800" dirty="0" smtClean="0">
                <a:latin typeface="Proxima Nova" panose="020B0604020202020204" charset="0"/>
              </a:rPr>
              <a:t>Self-Directed Brokerage Account</a:t>
            </a:r>
          </a:p>
          <a:p>
            <a:pPr marL="285750" lvl="3" indent="-285750">
              <a:lnSpc>
                <a:spcPct val="150000"/>
              </a:lnSpc>
              <a:buFont typeface="Arial" panose="020B0604020202020204" pitchFamily="34" charset="0"/>
              <a:buChar char="•"/>
            </a:pPr>
            <a:endParaRPr lang="en-US" sz="2800" dirty="0" smtClean="0">
              <a:latin typeface="Proxima Nova" panose="020B0604020202020204" charset="0"/>
            </a:endParaRPr>
          </a:p>
          <a:p>
            <a:pPr marL="285750" indent="-285750">
              <a:lnSpc>
                <a:spcPct val="15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265023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930268"/>
            <a:ext cx="8713829" cy="646331"/>
          </a:xfrm>
          <a:prstGeom prst="rect">
            <a:avLst/>
          </a:prstGeom>
        </p:spPr>
        <p:txBody>
          <a:bodyPr wrap="square">
            <a:spAutoFit/>
          </a:bodyPr>
          <a:lstStyle/>
          <a:p>
            <a:pPr algn="ctr"/>
            <a:r>
              <a:rPr lang="en-US" sz="3600" dirty="0" smtClean="0">
                <a:latin typeface="Proxima Nova" panose="020B0604020202020204" charset="0"/>
              </a:rPr>
              <a:t>Considerations - Member Directed Plan </a:t>
            </a:r>
            <a:endParaRPr lang="en-US" sz="6000" b="1" dirty="0">
              <a:latin typeface="Proxima Nova" panose="020B0604020202020204" charset="0"/>
            </a:endParaRPr>
          </a:p>
        </p:txBody>
      </p:sp>
      <p:sp>
        <p:nvSpPr>
          <p:cNvPr id="7" name="Rectangle 6"/>
          <p:cNvSpPr/>
          <p:nvPr/>
        </p:nvSpPr>
        <p:spPr>
          <a:xfrm>
            <a:off x="66390" y="1775954"/>
            <a:ext cx="9315965" cy="6340197"/>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smtClean="0">
                <a:latin typeface="Proxima Nova" panose="020B0604020202020204" charset="0"/>
              </a:rPr>
              <a:t>Comfort with market risk, choosing investments</a:t>
            </a:r>
          </a:p>
          <a:p>
            <a:pPr marL="457200" indent="-457200">
              <a:lnSpc>
                <a:spcPct val="150000"/>
              </a:lnSpc>
              <a:buFont typeface="Arial" panose="020B0604020202020204" pitchFamily="34" charset="0"/>
              <a:buChar char="•"/>
            </a:pPr>
            <a:r>
              <a:rPr lang="en-US" sz="2800" dirty="0" smtClean="0">
                <a:latin typeface="Proxima Nova" panose="020B0604020202020204" charset="0"/>
              </a:rPr>
              <a:t>Relatively limited investment options</a:t>
            </a:r>
          </a:p>
          <a:p>
            <a:pPr marL="457200" indent="-457200">
              <a:lnSpc>
                <a:spcPct val="150000"/>
              </a:lnSpc>
              <a:buFont typeface="Arial" panose="020B0604020202020204" pitchFamily="34" charset="0"/>
              <a:buChar char="•"/>
            </a:pPr>
            <a:r>
              <a:rPr lang="en-US" sz="2800" dirty="0" smtClean="0">
                <a:latin typeface="Proxima Nova" panose="020B0604020202020204" charset="0"/>
              </a:rPr>
              <a:t>Could result in higher income at retirement</a:t>
            </a:r>
          </a:p>
          <a:p>
            <a:pPr marL="457200" indent="-457200">
              <a:lnSpc>
                <a:spcPct val="150000"/>
              </a:lnSpc>
              <a:buFont typeface="Arial" panose="020B0604020202020204" pitchFamily="34" charset="0"/>
              <a:buChar char="•"/>
            </a:pPr>
            <a:r>
              <a:rPr lang="en-US" sz="2800" dirty="0" smtClean="0">
                <a:latin typeface="Proxima Nova" panose="020B0604020202020204" charset="0"/>
              </a:rPr>
              <a:t>Still allows contribution to retiree medical fund</a:t>
            </a:r>
          </a:p>
          <a:p>
            <a:pPr marL="457200" indent="-457200">
              <a:lnSpc>
                <a:spcPct val="150000"/>
              </a:lnSpc>
              <a:buFont typeface="Arial" panose="020B0604020202020204" pitchFamily="34" charset="0"/>
              <a:buChar char="•"/>
            </a:pPr>
            <a:r>
              <a:rPr lang="en-US" sz="2800" dirty="0" smtClean="0">
                <a:latin typeface="Proxima Nova" panose="020B0604020202020204" charset="0"/>
              </a:rPr>
              <a:t>Longer vesting period than ARP</a:t>
            </a:r>
          </a:p>
          <a:p>
            <a:pPr marL="285750" lvl="3" indent="-285750">
              <a:lnSpc>
                <a:spcPct val="150000"/>
              </a:lnSpc>
              <a:buFont typeface="Arial" panose="020B0604020202020204" pitchFamily="34" charset="0"/>
              <a:buChar char="•"/>
            </a:pPr>
            <a:endParaRPr lang="en-US" sz="2800" dirty="0" smtClean="0">
              <a:latin typeface="Proxima Nova" panose="020B0604020202020204" charset="0"/>
            </a:endParaRPr>
          </a:p>
          <a:p>
            <a:pPr marL="285750" indent="-285750">
              <a:lnSpc>
                <a:spcPct val="15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4234660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8735" y="1940011"/>
            <a:ext cx="6709719" cy="2248930"/>
          </a:xfrm>
          <a:prstGeom prst="rect">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6628" y="849282"/>
            <a:ext cx="7488194" cy="3970318"/>
          </a:xfrm>
          <a:prstGeom prst="rect">
            <a:avLst/>
          </a:prstGeom>
        </p:spPr>
        <p:txBody>
          <a:bodyPr wrap="square">
            <a:spAutoFit/>
          </a:bodyPr>
          <a:lstStyle/>
          <a:p>
            <a:r>
              <a:rPr lang="en-US" dirty="0">
                <a:solidFill>
                  <a:srgbClr val="FFFFFF"/>
                </a:solidFill>
                <a:latin typeface="Proxima Nova"/>
              </a:rPr>
              <a:t>EDUCATIONAL SERVICE ONLY; NO ADVICE IS PROVIDED</a:t>
            </a:r>
            <a:endParaRPr lang="en-US" dirty="0">
              <a:latin typeface="Proxima Nova"/>
            </a:endParaRPr>
          </a:p>
          <a:p>
            <a:r>
              <a:rPr lang="en-US" dirty="0">
                <a:latin typeface="Proxima Nova"/>
              </a:rPr>
              <a:t/>
            </a:r>
            <a:br>
              <a:rPr lang="en-US" dirty="0">
                <a:latin typeface="Proxima Nova"/>
              </a:rPr>
            </a:br>
            <a:r>
              <a:rPr lang="en-US" dirty="0">
                <a:solidFill>
                  <a:srgbClr val="FFFFFF"/>
                </a:solidFill>
                <a:latin typeface="Proxima Nova"/>
              </a:rPr>
              <a:t>Scarlet and Gray Financial Coaching is an educational service only. We do not provide investment, legal, debt consolidation, debt management or tax advice. The information provided is for general educational purposes only, and is not intended to substitute for the advice of your investment, legal, tax advisors and/or credit counselors or to be the basis of specific trading, investment or debt consolidation and management activities. If you need investment, legal, tax advice, and/or credit counseling, please consult with one of these professionals</a:t>
            </a:r>
            <a:r>
              <a:rPr lang="en-US" dirty="0" smtClean="0">
                <a:solidFill>
                  <a:srgbClr val="FFFFFF"/>
                </a:solidFill>
                <a:latin typeface="Proxima Nova"/>
              </a:rPr>
              <a:t>.</a:t>
            </a:r>
          </a:p>
          <a:p>
            <a:endParaRPr lang="en-US" dirty="0">
              <a:latin typeface="Proxima Nova"/>
            </a:endParaRPr>
          </a:p>
          <a:p>
            <a:r>
              <a:rPr lang="en-US" dirty="0">
                <a:solidFill>
                  <a:srgbClr val="FFFFFF"/>
                </a:solidFill>
                <a:latin typeface="Proxima Nova"/>
              </a:rPr>
              <a:t>The links to third-party financial resources are provided as a convenience for informational purposes only.  Neither The Ohio State University or its Student Wellness Center endorses or approves any of the products, services or opinions of the entities or individuals associated with these links.  The Ohio State University and its Student Wellness Center bear no responsibility for the accuracy, legality or content of any external site associated with the links provided or any subsequent links.</a:t>
            </a:r>
            <a:endParaRPr lang="en-US" dirty="0">
              <a:latin typeface="Proxima Nova"/>
            </a:endParaRPr>
          </a:p>
          <a:p>
            <a:r>
              <a:rPr lang="en-US" dirty="0">
                <a:latin typeface="Proxima Nova"/>
              </a:rPr>
              <a:t/>
            </a:r>
            <a:br>
              <a:rPr lang="en-US" dirty="0">
                <a:latin typeface="Proxima Nova"/>
              </a:rPr>
            </a:br>
            <a:endParaRPr lang="en-US" dirty="0">
              <a:latin typeface="Proxima Nova"/>
            </a:endParaRPr>
          </a:p>
        </p:txBody>
      </p:sp>
    </p:spTree>
    <p:extLst>
      <p:ext uri="{BB962C8B-B14F-4D97-AF65-F5344CB8AC3E}">
        <p14:creationId xmlns:p14="http://schemas.microsoft.com/office/powerpoint/2010/main" val="1632213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930268"/>
            <a:ext cx="8713829" cy="646331"/>
          </a:xfrm>
          <a:prstGeom prst="rect">
            <a:avLst/>
          </a:prstGeom>
        </p:spPr>
        <p:txBody>
          <a:bodyPr wrap="square">
            <a:spAutoFit/>
          </a:bodyPr>
          <a:lstStyle/>
          <a:p>
            <a:pPr algn="ctr"/>
            <a:r>
              <a:rPr lang="en-US" sz="3600" dirty="0" smtClean="0">
                <a:latin typeface="Proxima Nova" panose="020B0604020202020204" charset="0"/>
              </a:rPr>
              <a:t>OPERS Traditional Pension Plan</a:t>
            </a:r>
            <a:endParaRPr lang="en-US" sz="6000" b="1" dirty="0">
              <a:latin typeface="Proxima Nova" panose="020B0604020202020204" charset="0"/>
            </a:endParaRPr>
          </a:p>
        </p:txBody>
      </p:sp>
      <p:sp>
        <p:nvSpPr>
          <p:cNvPr id="7" name="Rectangle 6"/>
          <p:cNvSpPr/>
          <p:nvPr/>
        </p:nvSpPr>
        <p:spPr>
          <a:xfrm>
            <a:off x="66390" y="1775954"/>
            <a:ext cx="9315965" cy="504753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smtClean="0">
                <a:latin typeface="Proxima Nova" panose="020B0604020202020204" charset="0"/>
              </a:rPr>
              <a:t>Final benefit amount based on formula including age, years of service, and final average salary</a:t>
            </a:r>
          </a:p>
          <a:p>
            <a:pPr marL="285750" indent="-285750">
              <a:lnSpc>
                <a:spcPct val="150000"/>
              </a:lnSpc>
              <a:buFont typeface="Arial" panose="020B0604020202020204" pitchFamily="34" charset="0"/>
              <a:buChar char="•"/>
            </a:pPr>
            <a:r>
              <a:rPr lang="en-US" sz="2800" dirty="0" smtClean="0">
                <a:latin typeface="Proxima Nova" panose="020B0604020202020204" charset="0"/>
              </a:rPr>
              <a:t>Not very portable</a:t>
            </a:r>
          </a:p>
          <a:p>
            <a:pPr marL="285750" indent="-285750">
              <a:lnSpc>
                <a:spcPct val="150000"/>
              </a:lnSpc>
              <a:buFont typeface="Arial" panose="020B0604020202020204" pitchFamily="34" charset="0"/>
              <a:buChar char="•"/>
            </a:pPr>
            <a:r>
              <a:rPr lang="en-US" sz="2800" dirty="0" smtClean="0">
                <a:latin typeface="Proxima Nova" panose="020B0604020202020204" charset="0"/>
              </a:rPr>
              <a:t>Your contribution grows by years of “service credit” towards retirement age</a:t>
            </a: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414514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367457" y="848122"/>
            <a:ext cx="8713829" cy="646331"/>
          </a:xfrm>
          <a:prstGeom prst="rect">
            <a:avLst/>
          </a:prstGeom>
        </p:spPr>
        <p:txBody>
          <a:bodyPr wrap="square">
            <a:spAutoFit/>
          </a:bodyPr>
          <a:lstStyle/>
          <a:p>
            <a:pPr algn="ctr"/>
            <a:r>
              <a:rPr lang="en-US" sz="3600" dirty="0" smtClean="0">
                <a:latin typeface="Proxima Nova" panose="020B0604020202020204" charset="0"/>
              </a:rPr>
              <a:t>Considerations - Traditional Pension Plan</a:t>
            </a:r>
            <a:endParaRPr lang="en-US" sz="6000" b="1" dirty="0">
              <a:latin typeface="Proxima Nova" panose="020B0604020202020204" charset="0"/>
            </a:endParaRPr>
          </a:p>
        </p:txBody>
      </p:sp>
      <p:sp>
        <p:nvSpPr>
          <p:cNvPr id="7" name="Rectangle 6"/>
          <p:cNvSpPr/>
          <p:nvPr/>
        </p:nvSpPr>
        <p:spPr>
          <a:xfrm>
            <a:off x="0" y="1662850"/>
            <a:ext cx="9315965" cy="440120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smtClean="0">
                <a:latin typeface="Proxima Nova" panose="020B0604020202020204" charset="0"/>
              </a:rPr>
              <a:t>Very safe, hands off system – insulation from market risk</a:t>
            </a:r>
          </a:p>
          <a:p>
            <a:pPr marL="285750" indent="-285750">
              <a:lnSpc>
                <a:spcPct val="150000"/>
              </a:lnSpc>
              <a:buFont typeface="Arial" panose="020B0604020202020204" pitchFamily="34" charset="0"/>
              <a:buChar char="•"/>
            </a:pPr>
            <a:r>
              <a:rPr lang="en-US" sz="2800" dirty="0" smtClean="0">
                <a:latin typeface="Proxima Nova" panose="020B0604020202020204" charset="0"/>
              </a:rPr>
              <a:t>Particularly if starting young, ARP could yield more income at retirement</a:t>
            </a:r>
          </a:p>
          <a:p>
            <a:pPr marL="285750" indent="-285750">
              <a:lnSpc>
                <a:spcPct val="150000"/>
              </a:lnSpc>
              <a:buFont typeface="Arial" panose="020B0604020202020204" pitchFamily="34" charset="0"/>
              <a:buChar char="•"/>
            </a:pPr>
            <a:r>
              <a:rPr lang="en-US" sz="2800" dirty="0" smtClean="0">
                <a:latin typeface="Proxima Nova" panose="020B0604020202020204" charset="0"/>
              </a:rPr>
              <a:t>Longest vesting period – fully vested at 10 years</a:t>
            </a: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2404711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930268"/>
            <a:ext cx="8713829" cy="646331"/>
          </a:xfrm>
          <a:prstGeom prst="rect">
            <a:avLst/>
          </a:prstGeom>
        </p:spPr>
        <p:txBody>
          <a:bodyPr wrap="square">
            <a:spAutoFit/>
          </a:bodyPr>
          <a:lstStyle/>
          <a:p>
            <a:pPr algn="ctr"/>
            <a:r>
              <a:rPr lang="en-US" sz="3600" b="1" dirty="0" smtClean="0">
                <a:latin typeface="Proxima Nova" panose="020B0604020202020204" charset="0"/>
              </a:rPr>
              <a:t>OPERS Combined Plan</a:t>
            </a:r>
            <a:endParaRPr lang="en-US" sz="6000" b="1" dirty="0">
              <a:latin typeface="Proxima Nova" panose="020B0604020202020204" charset="0"/>
            </a:endParaRPr>
          </a:p>
        </p:txBody>
      </p:sp>
      <p:sp>
        <p:nvSpPr>
          <p:cNvPr id="7" name="Rectangle 6"/>
          <p:cNvSpPr/>
          <p:nvPr/>
        </p:nvSpPr>
        <p:spPr>
          <a:xfrm>
            <a:off x="66390" y="1775954"/>
            <a:ext cx="9315965" cy="569386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smtClean="0">
                <a:latin typeface="Proxima Nova" panose="020B0604020202020204" charset="0"/>
              </a:rPr>
              <a:t>Your employer’s contributions are managed by OPERS</a:t>
            </a:r>
          </a:p>
          <a:p>
            <a:pPr marL="285750" indent="-285750">
              <a:lnSpc>
                <a:spcPct val="150000"/>
              </a:lnSpc>
              <a:buFont typeface="Arial" panose="020B0604020202020204" pitchFamily="34" charset="0"/>
              <a:buChar char="•"/>
            </a:pPr>
            <a:r>
              <a:rPr lang="en-US" sz="2800" dirty="0" smtClean="0">
                <a:latin typeface="Proxima Nova" panose="020B0604020202020204" charset="0"/>
              </a:rPr>
              <a:t>Your contribution are managed by you</a:t>
            </a:r>
          </a:p>
          <a:p>
            <a:pPr marL="285750" lvl="1" indent="-285750">
              <a:lnSpc>
                <a:spcPct val="150000"/>
              </a:lnSpc>
              <a:buFont typeface="Arial" panose="020B0604020202020204" pitchFamily="34" charset="0"/>
              <a:buChar char="•"/>
            </a:pPr>
            <a:r>
              <a:rPr lang="en-US" sz="2800" dirty="0" smtClean="0">
                <a:latin typeface="Proxima Nova" panose="020B0604020202020204" charset="0"/>
              </a:rPr>
              <a:t>Same options as Member Directed Plan</a:t>
            </a:r>
          </a:p>
          <a:p>
            <a:pPr marL="285750" lvl="1" indent="-285750">
              <a:lnSpc>
                <a:spcPct val="150000"/>
              </a:lnSpc>
              <a:buFont typeface="Arial" panose="020B0604020202020204" pitchFamily="34" charset="0"/>
              <a:buChar char="•"/>
            </a:pPr>
            <a:r>
              <a:rPr lang="en-US" sz="2800" dirty="0" smtClean="0">
                <a:latin typeface="Proxima Nova" panose="020B0604020202020204" charset="0"/>
              </a:rPr>
              <a:t>2% mitigating rate</a:t>
            </a:r>
          </a:p>
          <a:p>
            <a:pPr marL="285750" lvl="1" indent="-285750">
              <a:lnSpc>
                <a:spcPct val="150000"/>
              </a:lnSpc>
              <a:buFont typeface="Arial" panose="020B0604020202020204" pitchFamily="34" charset="0"/>
              <a:buChar char="•"/>
            </a:pPr>
            <a:r>
              <a:rPr lang="en-US" sz="2800" dirty="0" smtClean="0">
                <a:latin typeface="Proxima Nova" panose="020B0604020202020204" charset="0"/>
              </a:rPr>
              <a:t>The employer contribution earns service credits</a:t>
            </a:r>
          </a:p>
          <a:p>
            <a:pPr marL="285750" indent="-285750">
              <a:lnSpc>
                <a:spcPct val="15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35964687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367457" y="848122"/>
            <a:ext cx="8713829" cy="646331"/>
          </a:xfrm>
          <a:prstGeom prst="rect">
            <a:avLst/>
          </a:prstGeom>
        </p:spPr>
        <p:txBody>
          <a:bodyPr wrap="square">
            <a:spAutoFit/>
          </a:bodyPr>
          <a:lstStyle/>
          <a:p>
            <a:pPr algn="ctr"/>
            <a:r>
              <a:rPr lang="en-US" sz="3600" dirty="0" smtClean="0">
                <a:latin typeface="Proxima Nova" panose="020B0604020202020204" charset="0"/>
              </a:rPr>
              <a:t>Considerations – Combined Plan</a:t>
            </a:r>
            <a:endParaRPr lang="en-US" sz="6000" b="1" dirty="0">
              <a:latin typeface="Proxima Nova" panose="020B0604020202020204" charset="0"/>
            </a:endParaRPr>
          </a:p>
        </p:txBody>
      </p:sp>
      <p:sp>
        <p:nvSpPr>
          <p:cNvPr id="7" name="Rectangle 6"/>
          <p:cNvSpPr/>
          <p:nvPr/>
        </p:nvSpPr>
        <p:spPr>
          <a:xfrm>
            <a:off x="0" y="1662850"/>
            <a:ext cx="9315965" cy="4616648"/>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Proxima Nova" panose="020B0604020202020204" charset="0"/>
              </a:rPr>
              <a:t>Particularly if starting young, ARP could yield more income at retirement</a:t>
            </a:r>
          </a:p>
          <a:p>
            <a:pPr marL="285750" indent="-285750">
              <a:lnSpc>
                <a:spcPct val="150000"/>
              </a:lnSpc>
              <a:buFont typeface="Arial" panose="020B0604020202020204" pitchFamily="34" charset="0"/>
              <a:buChar char="•"/>
            </a:pPr>
            <a:r>
              <a:rPr lang="en-US" sz="2800" dirty="0" smtClean="0">
                <a:latin typeface="Proxima Nova" panose="020B0604020202020204" charset="0"/>
              </a:rPr>
              <a:t>Longest vesting period – fully vested at 10 years</a:t>
            </a:r>
          </a:p>
          <a:p>
            <a:pPr marL="285750" indent="-285750">
              <a:lnSpc>
                <a:spcPct val="150000"/>
              </a:lnSpc>
              <a:buFont typeface="Arial" panose="020B0604020202020204" pitchFamily="34" charset="0"/>
              <a:buChar char="•"/>
            </a:pPr>
            <a:r>
              <a:rPr lang="en-US" sz="2800" dirty="0" smtClean="0">
                <a:latin typeface="Proxima Nova" panose="020B0604020202020204" charset="0"/>
              </a:rPr>
              <a:t>Not wholly insulated from market risk</a:t>
            </a:r>
          </a:p>
          <a:p>
            <a:pPr marL="285750" indent="-285750">
              <a:lnSpc>
                <a:spcPct val="15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a:p>
            <a:pPr marL="285750" indent="-285750" algn="ctr">
              <a:lnSpc>
                <a:spcPct val="200000"/>
              </a:lnSpc>
              <a:buFont typeface="Arial" panose="020B0604020202020204" pitchFamily="34" charset="0"/>
              <a:buChar char="•"/>
            </a:pPr>
            <a:endParaRPr lang="en-US" sz="2800" dirty="0" smtClean="0">
              <a:latin typeface="Proxima Nova" panose="020B0604020202020204" charset="0"/>
            </a:endParaRPr>
          </a:p>
        </p:txBody>
      </p:sp>
    </p:spTree>
    <p:extLst>
      <p:ext uri="{BB962C8B-B14F-4D97-AF65-F5344CB8AC3E}">
        <p14:creationId xmlns:p14="http://schemas.microsoft.com/office/powerpoint/2010/main" val="2086471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p:cNvPicPr preferRelativeResize="0"/>
          <p:nvPr/>
        </p:nvPicPr>
        <p:blipFill rotWithShape="1">
          <a:blip r:embed="rId3">
            <a:alphaModFix/>
          </a:blip>
          <a:srcRect t="1777"/>
          <a:stretch/>
        </p:blipFill>
        <p:spPr>
          <a:xfrm>
            <a:off x="-89463" y="-222050"/>
            <a:ext cx="3198038" cy="1126800"/>
          </a:xfrm>
          <a:prstGeom prst="rect">
            <a:avLst/>
          </a:prstGeom>
          <a:noFill/>
          <a:ln>
            <a:noFill/>
          </a:ln>
        </p:spPr>
      </p:pic>
      <p:sp>
        <p:nvSpPr>
          <p:cNvPr id="325" name="Shape 325"/>
          <p:cNvSpPr txBox="1">
            <a:spLocks noGrp="1"/>
          </p:cNvSpPr>
          <p:nvPr>
            <p:ph type="title"/>
          </p:nvPr>
        </p:nvSpPr>
        <p:spPr>
          <a:xfrm>
            <a:off x="457200" y="1447165"/>
            <a:ext cx="8229600" cy="2249213"/>
          </a:xfrm>
          <a:prstGeom prst="rect">
            <a:avLst/>
          </a:prstGeom>
          <a:noFill/>
          <a:ln>
            <a:noFill/>
          </a:ln>
        </p:spPr>
        <p:txBody>
          <a:bodyPr lIns="45713" tIns="45713" rIns="45713" bIns="45713" anchor="ctr" anchorCtr="0">
            <a:noAutofit/>
          </a:bodyPr>
          <a:lstStyle/>
          <a:p>
            <a:pPr>
              <a:buClr>
                <a:srgbClr val="FFFFFF"/>
              </a:buClr>
              <a:buSzPct val="25000"/>
            </a:pPr>
            <a:r>
              <a:rPr lang="en-US" sz="4500" b="1" dirty="0" smtClean="0">
                <a:solidFill>
                  <a:srgbClr val="FFFFFF"/>
                </a:solidFill>
                <a:latin typeface="Proxima Nova"/>
                <a:ea typeface="Proxima Nova"/>
                <a:cs typeface="Proxima Nova"/>
                <a:sym typeface="Proxima Nova"/>
              </a:rPr>
              <a:t>After Ohio State</a:t>
            </a:r>
            <a:endParaRPr lang="en-US" sz="4500" b="1" dirty="0">
              <a:solidFill>
                <a:srgbClr val="FFFFFF"/>
              </a:solidFill>
              <a:latin typeface="Proxima Nova"/>
              <a:ea typeface="Proxima Nova"/>
              <a:cs typeface="Proxima Nova"/>
              <a:sym typeface="Proxima Nova"/>
            </a:endParaRPr>
          </a:p>
        </p:txBody>
      </p:sp>
      <p:pic>
        <p:nvPicPr>
          <p:cNvPr id="326" name="Shape 326"/>
          <p:cNvPicPr preferRelativeResize="0"/>
          <p:nvPr/>
        </p:nvPicPr>
        <p:blipFill rotWithShape="1">
          <a:blip r:embed="rId4">
            <a:alphaModFix/>
          </a:blip>
          <a:srcRect/>
          <a:stretch/>
        </p:blipFill>
        <p:spPr>
          <a:xfrm>
            <a:off x="5822925" y="202383"/>
            <a:ext cx="2654325" cy="277987"/>
          </a:xfrm>
          <a:prstGeom prst="rect">
            <a:avLst/>
          </a:prstGeom>
          <a:noFill/>
          <a:ln>
            <a:noFill/>
          </a:ln>
        </p:spPr>
      </p:pic>
    </p:spTree>
    <p:extLst>
      <p:ext uri="{BB962C8B-B14F-4D97-AF65-F5344CB8AC3E}">
        <p14:creationId xmlns:p14="http://schemas.microsoft.com/office/powerpoint/2010/main" val="771950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146304" y="1611020"/>
            <a:ext cx="8997696" cy="2765250"/>
          </a:xfrm>
          <a:prstGeom prst="rect">
            <a:avLst/>
          </a:prstGeom>
          <a:noFill/>
          <a:ln>
            <a:noFill/>
          </a:ln>
        </p:spPr>
        <p:txBody>
          <a:bodyPr lIns="0" tIns="0" rIns="0" bIns="0" anchor="t" anchorCtr="0">
            <a:noAutofit/>
          </a:bodyPr>
          <a:lstStyle/>
          <a:p>
            <a:pPr marL="571500" indent="-571500">
              <a:buSzPct val="80000"/>
            </a:pPr>
            <a:r>
              <a:rPr lang="en-US" sz="2800" dirty="0" smtClean="0">
                <a:latin typeface="Proxima Nova" panose="020B0604020202020204" charset="0"/>
              </a:rPr>
              <a:t>Leave vested balance alone to grow</a:t>
            </a:r>
          </a:p>
          <a:p>
            <a:pPr marL="571500" indent="-571500">
              <a:buSzPct val="80000"/>
            </a:pPr>
            <a:r>
              <a:rPr lang="en-US" sz="2800" dirty="0" smtClean="0">
                <a:latin typeface="Proxima Nova" panose="020B0604020202020204" charset="0"/>
              </a:rPr>
              <a:t>Roll into new employer’s 401(k) or IRA</a:t>
            </a:r>
          </a:p>
          <a:p>
            <a:pPr marL="571500" indent="-571500">
              <a:buSzPct val="80000"/>
            </a:pPr>
            <a:r>
              <a:rPr lang="en-US" sz="2800" dirty="0" smtClean="0">
                <a:latin typeface="Proxima Nova" panose="020B0604020202020204" charset="0"/>
              </a:rPr>
              <a:t>Take it out – expect to pay taxes and a penalty</a:t>
            </a:r>
          </a:p>
          <a:p>
            <a:pPr marL="571500" indent="-571500">
              <a:buSzPct val="80000"/>
            </a:pPr>
            <a:r>
              <a:rPr lang="en-US" sz="2800" dirty="0">
                <a:latin typeface="Proxima Nova" panose="020B0604020202020204" charset="0"/>
              </a:rPr>
              <a:t>Take it out </a:t>
            </a:r>
            <a:r>
              <a:rPr lang="en-US" sz="2800" dirty="0" smtClean="0">
                <a:latin typeface="Proxima Nova" panose="020B0604020202020204" charset="0"/>
              </a:rPr>
              <a:t>- in </a:t>
            </a:r>
            <a:r>
              <a:rPr lang="en-US" sz="2800" dirty="0">
                <a:latin typeface="Proxima Nova" panose="020B0604020202020204" charset="0"/>
              </a:rPr>
              <a:t>the form of an annuity</a:t>
            </a:r>
          </a:p>
          <a:p>
            <a:pPr marL="571500" indent="-571500">
              <a:buSzPct val="80000"/>
            </a:pPr>
            <a:endParaRPr lang="en-US" sz="2800"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314176" y="781272"/>
            <a:ext cx="8844270" cy="472119"/>
          </a:xfrm>
          <a:prstGeom prst="rect">
            <a:avLst/>
          </a:prstGeom>
          <a:noFill/>
          <a:ln>
            <a:noFill/>
          </a:ln>
        </p:spPr>
        <p:txBody>
          <a:bodyPr lIns="0" tIns="0" rIns="0" bIns="0" anchor="ctr" anchorCtr="0">
            <a:noAutofit/>
          </a:bodyPr>
          <a:lstStyle/>
          <a:p>
            <a:pPr algn="ctr">
              <a:buClr>
                <a:srgbClr val="CD0000"/>
              </a:buClr>
              <a:buSzPct val="25000"/>
            </a:pPr>
            <a:r>
              <a:rPr lang="en-US" sz="3200" dirty="0" smtClean="0">
                <a:solidFill>
                  <a:srgbClr val="CD0000"/>
                </a:solidFill>
                <a:latin typeface="Proxima Nova"/>
                <a:ea typeface="Proxima Nova"/>
                <a:cs typeface="Proxima Nova"/>
                <a:sym typeface="Proxima Nova"/>
              </a:rPr>
              <a:t>After Ohio State – MD, ARP &amp; Combined Plan</a:t>
            </a:r>
            <a:endParaRPr lang="en-US" sz="32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spTree>
    <p:extLst>
      <p:ext uri="{BB962C8B-B14F-4D97-AF65-F5344CB8AC3E}">
        <p14:creationId xmlns:p14="http://schemas.microsoft.com/office/powerpoint/2010/main" val="1145110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146304" y="1611020"/>
            <a:ext cx="8997696" cy="2765250"/>
          </a:xfrm>
          <a:prstGeom prst="rect">
            <a:avLst/>
          </a:prstGeom>
          <a:noFill/>
          <a:ln>
            <a:noFill/>
          </a:ln>
        </p:spPr>
        <p:txBody>
          <a:bodyPr lIns="0" tIns="0" rIns="0" bIns="0" anchor="t" anchorCtr="0">
            <a:noAutofit/>
          </a:bodyPr>
          <a:lstStyle/>
          <a:p>
            <a:pPr marL="571500" indent="-571500">
              <a:buSzPct val="80000"/>
            </a:pPr>
            <a:r>
              <a:rPr lang="en-US" sz="2800" dirty="0" smtClean="0">
                <a:latin typeface="Proxima Nova" panose="020B0604020202020204" charset="0"/>
              </a:rPr>
              <a:t>Leave vested balance alone to grow</a:t>
            </a:r>
          </a:p>
          <a:p>
            <a:pPr marL="571500" indent="-571500">
              <a:buSzPct val="80000"/>
            </a:pPr>
            <a:r>
              <a:rPr lang="en-US" sz="2800" dirty="0" smtClean="0">
                <a:latin typeface="Proxima Nova" panose="020B0604020202020204" charset="0"/>
              </a:rPr>
              <a:t>Take partial pension based on your service years and average salary and age</a:t>
            </a:r>
          </a:p>
          <a:p>
            <a:pPr marL="571500" indent="-571500">
              <a:buSzPct val="80000"/>
            </a:pPr>
            <a:r>
              <a:rPr lang="en-US" sz="2800" dirty="0" smtClean="0">
                <a:latin typeface="Proxima Nova" panose="020B0604020202020204" charset="0"/>
              </a:rPr>
              <a:t>Roll into a new pension system(?!)</a:t>
            </a:r>
          </a:p>
          <a:p>
            <a:pPr marL="571500" indent="-571500">
              <a:buSzPct val="80000"/>
            </a:pPr>
            <a:r>
              <a:rPr lang="en-US" sz="2800" dirty="0" smtClean="0">
                <a:latin typeface="Proxima Nova" panose="020B0604020202020204" charset="0"/>
              </a:rPr>
              <a:t>Don’t undervalue your service credits***</a:t>
            </a:r>
            <a:endParaRPr lang="en-US" sz="2800"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314176" y="781272"/>
            <a:ext cx="8163074" cy="472119"/>
          </a:xfrm>
          <a:prstGeom prst="rect">
            <a:avLst/>
          </a:prstGeom>
          <a:noFill/>
          <a:ln>
            <a:noFill/>
          </a:ln>
        </p:spPr>
        <p:txBody>
          <a:bodyPr lIns="0" tIns="0" rIns="0" bIns="0" anchor="ctr" anchorCtr="0">
            <a:noAutofit/>
          </a:bodyPr>
          <a:lstStyle/>
          <a:p>
            <a:pPr algn="ctr">
              <a:buClr>
                <a:srgbClr val="CD0000"/>
              </a:buClr>
              <a:buSzPct val="25000"/>
            </a:pPr>
            <a:r>
              <a:rPr lang="en-US" sz="4000" dirty="0" smtClean="0">
                <a:solidFill>
                  <a:srgbClr val="CD0000"/>
                </a:solidFill>
                <a:latin typeface="Proxima Nova"/>
                <a:ea typeface="Proxima Nova"/>
                <a:cs typeface="Proxima Nova"/>
                <a:sym typeface="Proxima Nova"/>
              </a:rPr>
              <a:t>OPERS – Pension</a:t>
            </a:r>
            <a:endParaRPr lang="en-US" sz="40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spTree>
    <p:extLst>
      <p:ext uri="{BB962C8B-B14F-4D97-AF65-F5344CB8AC3E}">
        <p14:creationId xmlns:p14="http://schemas.microsoft.com/office/powerpoint/2010/main" val="8697400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4446" y="-184430"/>
            <a:ext cx="9172892" cy="864162"/>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sp>
        <p:nvSpPr>
          <p:cNvPr id="246" name="Shape 246"/>
          <p:cNvSpPr txBox="1">
            <a:spLocks noGrp="1"/>
          </p:cNvSpPr>
          <p:nvPr>
            <p:ph type="body" idx="1"/>
          </p:nvPr>
        </p:nvSpPr>
        <p:spPr>
          <a:xfrm>
            <a:off x="146304" y="1611020"/>
            <a:ext cx="8997696" cy="2765250"/>
          </a:xfrm>
          <a:prstGeom prst="rect">
            <a:avLst/>
          </a:prstGeom>
          <a:noFill/>
          <a:ln>
            <a:noFill/>
          </a:ln>
        </p:spPr>
        <p:txBody>
          <a:bodyPr lIns="0" tIns="0" rIns="0" bIns="0" anchor="t" anchorCtr="0">
            <a:noAutofit/>
          </a:bodyPr>
          <a:lstStyle/>
          <a:p>
            <a:pPr marL="571500" indent="-571500">
              <a:buSzPct val="80000"/>
            </a:pPr>
            <a:r>
              <a:rPr lang="en-US" sz="2800" dirty="0" smtClean="0">
                <a:latin typeface="Proxima Nova" panose="020B0604020202020204" charset="0"/>
              </a:rPr>
              <a:t>The money is yours, but the tax liability doesn’t leave the country with you</a:t>
            </a:r>
          </a:p>
          <a:p>
            <a:pPr marL="571500" indent="-571500">
              <a:buSzPct val="80000"/>
            </a:pPr>
            <a:r>
              <a:rPr lang="en-US" sz="2800" dirty="0" smtClean="0">
                <a:latin typeface="Proxima Nova" panose="020B0604020202020204" charset="0"/>
              </a:rPr>
              <a:t>Can you manage the investment abroad?</a:t>
            </a:r>
          </a:p>
          <a:p>
            <a:pPr marL="571500" indent="-571500">
              <a:buSzPct val="80000"/>
            </a:pPr>
            <a:r>
              <a:rPr lang="en-US" sz="2800" dirty="0" smtClean="0">
                <a:latin typeface="Proxima Nova" panose="020B0604020202020204" charset="0"/>
              </a:rPr>
              <a:t>A financial planner may be able to help</a:t>
            </a:r>
          </a:p>
          <a:p>
            <a:pPr marL="571500" indent="-571500">
              <a:buSzPct val="80000"/>
            </a:pPr>
            <a:endParaRPr lang="en-US" sz="2800" dirty="0">
              <a:latin typeface="Proxima Nova" panose="020B0604020202020204" charset="0"/>
            </a:endParaRPr>
          </a:p>
        </p:txBody>
      </p:sp>
      <p:pic>
        <p:nvPicPr>
          <p:cNvPr id="247" name="Shape 247"/>
          <p:cNvPicPr preferRelativeResize="0"/>
          <p:nvPr/>
        </p:nvPicPr>
        <p:blipFill rotWithShape="1">
          <a:blip r:embed="rId4">
            <a:alphaModFix/>
          </a:blip>
          <a:srcRect t="1780"/>
          <a:stretch/>
        </p:blipFill>
        <p:spPr>
          <a:xfrm>
            <a:off x="-89463" y="-222050"/>
            <a:ext cx="3197993" cy="1126848"/>
          </a:xfrm>
          <a:prstGeom prst="rect">
            <a:avLst/>
          </a:prstGeom>
          <a:noFill/>
          <a:ln>
            <a:noFill/>
          </a:ln>
        </p:spPr>
      </p:pic>
      <p:sp>
        <p:nvSpPr>
          <p:cNvPr id="248" name="Shape 248"/>
          <p:cNvSpPr/>
          <p:nvPr/>
        </p:nvSpPr>
        <p:spPr>
          <a:xfrm>
            <a:off x="314176" y="781272"/>
            <a:ext cx="8163074" cy="472119"/>
          </a:xfrm>
          <a:prstGeom prst="rect">
            <a:avLst/>
          </a:prstGeom>
          <a:noFill/>
          <a:ln>
            <a:noFill/>
          </a:ln>
        </p:spPr>
        <p:txBody>
          <a:bodyPr lIns="0" tIns="0" rIns="0" bIns="0" anchor="ctr" anchorCtr="0">
            <a:noAutofit/>
          </a:bodyPr>
          <a:lstStyle/>
          <a:p>
            <a:pPr algn="ctr">
              <a:buClr>
                <a:srgbClr val="CD0000"/>
              </a:buClr>
              <a:buSzPct val="25000"/>
            </a:pPr>
            <a:r>
              <a:rPr lang="en-US" sz="4000" dirty="0" smtClean="0">
                <a:solidFill>
                  <a:srgbClr val="CD0000"/>
                </a:solidFill>
                <a:latin typeface="Proxima Nova"/>
                <a:ea typeface="Proxima Nova"/>
                <a:cs typeface="Proxima Nova"/>
                <a:sym typeface="Proxima Nova"/>
              </a:rPr>
              <a:t>International Considerations</a:t>
            </a:r>
            <a:endParaRPr lang="en-US" sz="4000" dirty="0">
              <a:solidFill>
                <a:srgbClr val="CD0000"/>
              </a:solidFill>
              <a:latin typeface="Proxima Nova"/>
              <a:ea typeface="Proxima Nova"/>
              <a:cs typeface="Proxima Nova"/>
              <a:sym typeface="Proxima Nova"/>
            </a:endParaRPr>
          </a:p>
        </p:txBody>
      </p:sp>
      <p:pic>
        <p:nvPicPr>
          <p:cNvPr id="249" name="Shape 249"/>
          <p:cNvPicPr preferRelativeResize="0"/>
          <p:nvPr/>
        </p:nvPicPr>
        <p:blipFill rotWithShape="1">
          <a:blip r:embed="rId5">
            <a:alphaModFix/>
          </a:blip>
          <a:srcRect/>
          <a:stretch/>
        </p:blipFill>
        <p:spPr>
          <a:xfrm>
            <a:off x="5822925" y="202383"/>
            <a:ext cx="2654325" cy="277987"/>
          </a:xfrm>
          <a:prstGeom prst="rect">
            <a:avLst/>
          </a:prstGeom>
          <a:noFill/>
          <a:ln>
            <a:noFill/>
          </a:ln>
        </p:spPr>
      </p:pic>
    </p:spTree>
    <p:extLst>
      <p:ext uri="{BB962C8B-B14F-4D97-AF65-F5344CB8AC3E}">
        <p14:creationId xmlns:p14="http://schemas.microsoft.com/office/powerpoint/2010/main" val="2792478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p:cNvPicPr preferRelativeResize="0"/>
          <p:nvPr/>
        </p:nvPicPr>
        <p:blipFill>
          <a:blip r:embed="rId3">
            <a:alphaModFix amt="68000"/>
          </a:blip>
          <a:stretch>
            <a:fillRect/>
          </a:stretch>
        </p:blipFill>
        <p:spPr>
          <a:xfrm>
            <a:off x="0" y="-247649"/>
            <a:ext cx="9144002" cy="6094513"/>
          </a:xfrm>
          <a:prstGeom prst="rect">
            <a:avLst/>
          </a:prstGeom>
          <a:noFill/>
          <a:ln>
            <a:noFill/>
          </a:ln>
        </p:spPr>
      </p:pic>
      <p:sp>
        <p:nvSpPr>
          <p:cNvPr id="295" name="Shape 295"/>
          <p:cNvSpPr/>
          <p:nvPr/>
        </p:nvSpPr>
        <p:spPr>
          <a:xfrm>
            <a:off x="304800" y="1269349"/>
            <a:ext cx="8534400" cy="3476400"/>
          </a:xfrm>
          <a:prstGeom prst="rect">
            <a:avLst/>
          </a:prstGeom>
          <a:noFill/>
          <a:ln>
            <a:noFill/>
          </a:ln>
        </p:spPr>
        <p:txBody>
          <a:bodyPr lIns="0" tIns="0" rIns="0" bIns="0" anchor="ctr" anchorCtr="0">
            <a:noAutofit/>
          </a:bodyPr>
          <a:lstStyle/>
          <a:p>
            <a:pPr algn="ctr">
              <a:lnSpc>
                <a:spcPct val="115000"/>
              </a:lnSpc>
              <a:spcAft>
                <a:spcPts val="200"/>
              </a:spcAft>
              <a:buClr>
                <a:schemeClr val="dk1"/>
              </a:buClr>
            </a:pPr>
            <a:endParaRPr sz="2300" b="1"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pPr>
            <a:endParaRPr sz="2600" b="1"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pPr>
            <a:r>
              <a:rPr lang="en-US" sz="3600" b="1" dirty="0" smtClean="0">
                <a:solidFill>
                  <a:srgbClr val="FFFFFF"/>
                </a:solidFill>
                <a:latin typeface="Proxima Nova"/>
                <a:ea typeface="Proxima Nova"/>
                <a:cs typeface="Proxima Nova"/>
                <a:sym typeface="Proxima Nova"/>
              </a:rPr>
              <a:t>Ben Raines, Program Coordinator</a:t>
            </a:r>
            <a:endParaRPr lang="en-US" sz="3600" b="1"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pPr>
            <a:r>
              <a:rPr lang="en-US" sz="3600" b="1" dirty="0" smtClean="0">
                <a:solidFill>
                  <a:srgbClr val="FFFFFF"/>
                </a:solidFill>
                <a:latin typeface="Proxima Nova"/>
                <a:ea typeface="Proxima Nova"/>
                <a:cs typeface="Proxima Nova"/>
                <a:sym typeface="Proxima Nova"/>
              </a:rPr>
              <a:t>Raines.56@osu.edu</a:t>
            </a:r>
            <a:endParaRPr lang="en-US" sz="3600" b="1"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pPr>
            <a:endParaRPr sz="2300" dirty="0">
              <a:solidFill>
                <a:srgbClr val="FFFFFF"/>
              </a:solidFill>
              <a:latin typeface="Proxima Nova"/>
              <a:ea typeface="Proxima Nova"/>
              <a:cs typeface="Proxima Nova"/>
              <a:sym typeface="Proxima Nova"/>
            </a:endParaRPr>
          </a:p>
          <a:p>
            <a:pPr algn="ctr">
              <a:lnSpc>
                <a:spcPct val="115000"/>
              </a:lnSpc>
              <a:spcAft>
                <a:spcPts val="200"/>
              </a:spcAft>
              <a:buClr>
                <a:schemeClr val="dk1"/>
              </a:buClr>
              <a:buSzPct val="25000"/>
            </a:pPr>
            <a:r>
              <a:rPr lang="en" sz="2300" dirty="0">
                <a:solidFill>
                  <a:srgbClr val="FFFFFF"/>
                </a:solidFill>
                <a:latin typeface="Proxima Nova"/>
                <a:ea typeface="Proxima Nova"/>
                <a:cs typeface="Proxima Nova"/>
                <a:sym typeface="Proxima Nova"/>
              </a:rPr>
              <a:t>FREE </a:t>
            </a:r>
            <a:r>
              <a:rPr lang="en" sz="1800" dirty="0">
                <a:solidFill>
                  <a:srgbClr val="FFFFFF"/>
                </a:solidFill>
                <a:latin typeface="Proxima Nova"/>
                <a:ea typeface="Proxima Nova"/>
                <a:cs typeface="Proxima Nova"/>
                <a:sym typeface="Proxima Nova"/>
              </a:rPr>
              <a:t>●</a:t>
            </a:r>
            <a:r>
              <a:rPr lang="en" sz="2300" dirty="0">
                <a:solidFill>
                  <a:srgbClr val="FFFFFF"/>
                </a:solidFill>
                <a:latin typeface="Proxima Nova"/>
                <a:ea typeface="Proxima Nova"/>
                <a:cs typeface="Proxima Nova"/>
                <a:sym typeface="Proxima Nova"/>
              </a:rPr>
              <a:t> CONFIDENTIAL </a:t>
            </a:r>
            <a:r>
              <a:rPr lang="en" sz="1800" dirty="0">
                <a:solidFill>
                  <a:srgbClr val="FFFFFF"/>
                </a:solidFill>
                <a:latin typeface="Proxima Nova"/>
                <a:ea typeface="Proxima Nova"/>
                <a:cs typeface="Proxima Nova"/>
                <a:sym typeface="Proxima Nova"/>
              </a:rPr>
              <a:t>●</a:t>
            </a:r>
            <a:r>
              <a:rPr lang="en" sz="2300" dirty="0">
                <a:solidFill>
                  <a:srgbClr val="FFFFFF"/>
                </a:solidFill>
                <a:latin typeface="Proxima Nova"/>
                <a:ea typeface="Proxima Nova"/>
                <a:cs typeface="Proxima Nova"/>
                <a:sym typeface="Proxima Nova"/>
              </a:rPr>
              <a:t> FOR EVERYONE</a:t>
            </a:r>
          </a:p>
          <a:p>
            <a:pPr algn="ctr">
              <a:lnSpc>
                <a:spcPct val="115000"/>
              </a:lnSpc>
              <a:spcAft>
                <a:spcPts val="200"/>
              </a:spcAft>
              <a:buClr>
                <a:schemeClr val="dk1"/>
              </a:buClr>
              <a:buSzPct val="25000"/>
            </a:pPr>
            <a:r>
              <a:rPr lang="en" sz="1900" dirty="0">
                <a:solidFill>
                  <a:srgbClr val="FFFFFF"/>
                </a:solidFill>
                <a:latin typeface="Proxima Nova"/>
                <a:ea typeface="Proxima Nova"/>
                <a:cs typeface="Proxima Nova"/>
                <a:sym typeface="Proxima Nova"/>
              </a:rPr>
              <a:t>Student Wellness Center - RPAC</a:t>
            </a:r>
          </a:p>
          <a:p>
            <a:pPr algn="ctr">
              <a:lnSpc>
                <a:spcPct val="115000"/>
              </a:lnSpc>
              <a:buClr>
                <a:schemeClr val="dk1"/>
              </a:buClr>
              <a:buSzPct val="25000"/>
            </a:pPr>
            <a:r>
              <a:rPr lang="en" sz="1900" dirty="0">
                <a:solidFill>
                  <a:srgbClr val="FFFFFF"/>
                </a:solidFill>
                <a:latin typeface="Proxima Nova"/>
                <a:ea typeface="Proxima Nova"/>
                <a:cs typeface="Proxima Nova"/>
                <a:sym typeface="Proxima Nova"/>
              </a:rPr>
              <a:t>go.osu.edu/yourfinances</a:t>
            </a:r>
          </a:p>
          <a:p>
            <a:pPr algn="ctr">
              <a:lnSpc>
                <a:spcPct val="115000"/>
              </a:lnSpc>
              <a:buClr>
                <a:schemeClr val="dk1"/>
              </a:buClr>
              <a:buSzPct val="25000"/>
            </a:pPr>
            <a:r>
              <a:rPr lang="en" sz="2300" dirty="0">
                <a:solidFill>
                  <a:srgbClr val="FFFFFF"/>
                </a:solidFill>
                <a:latin typeface="Proxima Nova"/>
                <a:ea typeface="Proxima Nova"/>
                <a:cs typeface="Proxima Nova"/>
                <a:sym typeface="Proxima Nova"/>
              </a:rPr>
              <a:t>@SGFOSU</a:t>
            </a:r>
          </a:p>
          <a:p>
            <a:pPr algn="ctr">
              <a:buClr>
                <a:srgbClr val="FFFFFF"/>
              </a:buClr>
            </a:pPr>
            <a:endParaRPr sz="3800" dirty="0">
              <a:solidFill>
                <a:srgbClr val="FFFFFF"/>
              </a:solidFill>
              <a:latin typeface="Helvetica Neue"/>
              <a:ea typeface="Helvetica Neue"/>
              <a:cs typeface="Helvetica Neue"/>
              <a:sym typeface="Helvetica Neue"/>
            </a:endParaRPr>
          </a:p>
        </p:txBody>
      </p:sp>
      <p:pic>
        <p:nvPicPr>
          <p:cNvPr id="296" name="Shape 296"/>
          <p:cNvPicPr preferRelativeResize="0"/>
          <p:nvPr/>
        </p:nvPicPr>
        <p:blipFill>
          <a:blip r:embed="rId4">
            <a:alphaModFix/>
          </a:blip>
          <a:stretch>
            <a:fillRect/>
          </a:stretch>
        </p:blipFill>
        <p:spPr>
          <a:xfrm>
            <a:off x="3276600" y="4476750"/>
            <a:ext cx="481312" cy="391311"/>
          </a:xfrm>
          <a:prstGeom prst="rect">
            <a:avLst/>
          </a:prstGeom>
          <a:noFill/>
          <a:ln>
            <a:noFill/>
          </a:ln>
        </p:spPr>
      </p:pic>
      <p:pic>
        <p:nvPicPr>
          <p:cNvPr id="297" name="Shape 297"/>
          <p:cNvPicPr preferRelativeResize="0"/>
          <p:nvPr/>
        </p:nvPicPr>
        <p:blipFill rotWithShape="1">
          <a:blip r:embed="rId5">
            <a:alphaModFix/>
          </a:blip>
          <a:srcRect/>
          <a:stretch/>
        </p:blipFill>
        <p:spPr>
          <a:xfrm>
            <a:off x="1085851" y="600001"/>
            <a:ext cx="6972300" cy="730200"/>
          </a:xfrm>
          <a:prstGeom prst="rect">
            <a:avLst/>
          </a:prstGeom>
          <a:noFill/>
          <a:ln>
            <a:noFill/>
          </a:ln>
        </p:spPr>
      </p:pic>
      <p:pic>
        <p:nvPicPr>
          <p:cNvPr id="6" name="Picture 5"/>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6781800" y="168235"/>
            <a:ext cx="2209800" cy="304800"/>
          </a:xfrm>
          <a:prstGeom prst="rect">
            <a:avLst/>
          </a:prstGeom>
          <a:noFill/>
          <a:ln>
            <a:noFill/>
          </a:ln>
        </p:spPr>
      </p:pic>
    </p:spTree>
    <p:extLst>
      <p:ext uri="{BB962C8B-B14F-4D97-AF65-F5344CB8AC3E}">
        <p14:creationId xmlns:p14="http://schemas.microsoft.com/office/powerpoint/2010/main" val="338882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4"/>
        <p:cNvGrpSpPr/>
        <p:nvPr/>
      </p:nvGrpSpPr>
      <p:grpSpPr>
        <a:xfrm>
          <a:off x="0" y="0"/>
          <a:ext cx="0" cy="0"/>
          <a:chOff x="0" y="0"/>
          <a:chExt cx="0" cy="0"/>
        </a:xfrm>
      </p:grpSpPr>
      <p:pic>
        <p:nvPicPr>
          <p:cNvPr id="145" name="Shape 145" descr="brutus_stu_9029.jpg"/>
          <p:cNvPicPr preferRelativeResize="0"/>
          <p:nvPr/>
        </p:nvPicPr>
        <p:blipFill rotWithShape="1">
          <a:blip r:embed="rId3">
            <a:alphaModFix amt="60000"/>
          </a:blip>
          <a:srcRect t="15461"/>
          <a:stretch/>
        </p:blipFill>
        <p:spPr>
          <a:xfrm>
            <a:off x="1504" y="1"/>
            <a:ext cx="9143994" cy="5135269"/>
          </a:xfrm>
          <a:prstGeom prst="rect">
            <a:avLst/>
          </a:prstGeom>
          <a:noFill/>
          <a:ln>
            <a:noFill/>
          </a:ln>
        </p:spPr>
      </p:pic>
      <p:pic>
        <p:nvPicPr>
          <p:cNvPr id="146" name="Shape 146"/>
          <p:cNvPicPr preferRelativeResize="0"/>
          <p:nvPr/>
        </p:nvPicPr>
        <p:blipFill rotWithShape="1">
          <a:blip r:embed="rId4">
            <a:alphaModFix/>
          </a:blip>
          <a:srcRect t="1777"/>
          <a:stretch/>
        </p:blipFill>
        <p:spPr>
          <a:xfrm>
            <a:off x="-89463" y="-222049"/>
            <a:ext cx="3197999" cy="1126481"/>
          </a:xfrm>
          <a:prstGeom prst="rect">
            <a:avLst/>
          </a:prstGeom>
          <a:noFill/>
          <a:ln>
            <a:noFill/>
          </a:ln>
        </p:spPr>
      </p:pic>
      <p:pic>
        <p:nvPicPr>
          <p:cNvPr id="147" name="Shape 147"/>
          <p:cNvPicPr preferRelativeResize="0"/>
          <p:nvPr/>
        </p:nvPicPr>
        <p:blipFill rotWithShape="1">
          <a:blip r:embed="rId5">
            <a:alphaModFix/>
          </a:blip>
          <a:srcRect/>
          <a:stretch/>
        </p:blipFill>
        <p:spPr>
          <a:xfrm>
            <a:off x="6038465" y="202382"/>
            <a:ext cx="2615690" cy="277867"/>
          </a:xfrm>
          <a:prstGeom prst="rect">
            <a:avLst/>
          </a:prstGeom>
          <a:noFill/>
          <a:ln>
            <a:noFill/>
          </a:ln>
        </p:spPr>
      </p:pic>
      <p:sp>
        <p:nvSpPr>
          <p:cNvPr id="148" name="Shape 148"/>
          <p:cNvSpPr txBox="1">
            <a:spLocks noGrp="1"/>
          </p:cNvSpPr>
          <p:nvPr>
            <p:ph type="body" idx="4294967295"/>
          </p:nvPr>
        </p:nvSpPr>
        <p:spPr>
          <a:xfrm>
            <a:off x="3556000" y="845400"/>
            <a:ext cx="5588000" cy="3900220"/>
          </a:xfrm>
          <a:prstGeom prst="rect">
            <a:avLst/>
          </a:prstGeom>
          <a:noFill/>
          <a:ln>
            <a:noFill/>
          </a:ln>
        </p:spPr>
        <p:txBody>
          <a:bodyPr spcFirstLastPara="1" wrap="square" lIns="0" tIns="0" rIns="0" bIns="0" anchor="ctr" anchorCtr="0">
            <a:noAutofit/>
          </a:bodyPr>
          <a:lstStyle/>
          <a:p>
            <a:pPr marL="0" marR="0" lvl="0" indent="0" algn="ctr" rtl="0">
              <a:lnSpc>
                <a:spcPct val="200000"/>
              </a:lnSpc>
              <a:spcBef>
                <a:spcPts val="0"/>
              </a:spcBef>
              <a:spcAft>
                <a:spcPts val="0"/>
              </a:spcAft>
              <a:buClr>
                <a:srgbClr val="000000"/>
              </a:buClr>
              <a:buSzPts val="3600"/>
              <a:buFont typeface="Helvetica Neue"/>
              <a:buNone/>
            </a:pPr>
            <a:r>
              <a:rPr lang="en-US" sz="4000" b="1" i="0" u="none" strike="noStrike" cap="none" dirty="0" smtClean="0">
                <a:solidFill>
                  <a:srgbClr val="FFFFFF"/>
                </a:solidFill>
                <a:latin typeface="Proxima Nova"/>
                <a:ea typeface="Proxima Nova"/>
                <a:cs typeface="Proxima Nova"/>
                <a:sym typeface="Proxima Nova"/>
              </a:rPr>
              <a:t>Retirement Overview</a:t>
            </a:r>
          </a:p>
          <a:p>
            <a:pPr marL="0" marR="0" lvl="0" indent="0" algn="ctr" rtl="0">
              <a:lnSpc>
                <a:spcPct val="200000"/>
              </a:lnSpc>
              <a:spcBef>
                <a:spcPts val="0"/>
              </a:spcBef>
              <a:spcAft>
                <a:spcPts val="0"/>
              </a:spcAft>
              <a:buClr>
                <a:srgbClr val="000000"/>
              </a:buClr>
              <a:buSzPts val="3600"/>
              <a:buFont typeface="Helvetica Neue"/>
              <a:buNone/>
            </a:pPr>
            <a:r>
              <a:rPr lang="en-US" sz="4000" b="1" dirty="0" smtClean="0">
                <a:solidFill>
                  <a:srgbClr val="FFFFFF"/>
                </a:solidFill>
                <a:latin typeface="Proxima Nova"/>
                <a:ea typeface="Proxima Nova"/>
                <a:cs typeface="Proxima Nova"/>
                <a:sym typeface="Proxima Nova"/>
              </a:rPr>
              <a:t>OPERS &amp; ARP</a:t>
            </a:r>
          </a:p>
          <a:p>
            <a:pPr marL="0" marR="0" lvl="0" indent="0" algn="ctr" rtl="0">
              <a:lnSpc>
                <a:spcPct val="200000"/>
              </a:lnSpc>
              <a:spcBef>
                <a:spcPts val="0"/>
              </a:spcBef>
              <a:spcAft>
                <a:spcPts val="0"/>
              </a:spcAft>
              <a:buClr>
                <a:srgbClr val="000000"/>
              </a:buClr>
              <a:buSzPts val="3600"/>
              <a:buFont typeface="Helvetica Neue"/>
              <a:buNone/>
            </a:pPr>
            <a:r>
              <a:rPr lang="en-US" sz="4000" b="1" i="0" u="none" strike="noStrike" cap="none" dirty="0" smtClean="0">
                <a:solidFill>
                  <a:srgbClr val="FFFFFF"/>
                </a:solidFill>
                <a:latin typeface="Proxima Nova"/>
                <a:ea typeface="Proxima Nova"/>
                <a:cs typeface="Proxima Nova"/>
                <a:sym typeface="Proxima Nova"/>
              </a:rPr>
              <a:t>After OSU</a:t>
            </a:r>
            <a:endParaRPr sz="4000" b="1" i="0" u="none" strike="noStrike" cap="none" dirty="0">
              <a:solidFill>
                <a:srgbClr val="FFFFFF"/>
              </a:solidFill>
              <a:latin typeface="Proxima Nova"/>
              <a:ea typeface="Proxima Nova"/>
              <a:cs typeface="Proxima Nova"/>
              <a:sym typeface="Proxima Nova"/>
            </a:endParaRPr>
          </a:p>
        </p:txBody>
      </p:sp>
      <p:sp>
        <p:nvSpPr>
          <p:cNvPr id="149" name="Shape 149"/>
          <p:cNvSpPr txBox="1">
            <a:spLocks noGrp="1"/>
          </p:cNvSpPr>
          <p:nvPr>
            <p:ph type="title"/>
          </p:nvPr>
        </p:nvSpPr>
        <p:spPr>
          <a:xfrm>
            <a:off x="-89463" y="848971"/>
            <a:ext cx="4038599" cy="3452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CD0000"/>
              </a:buClr>
              <a:buSzPts val="1500"/>
              <a:buFont typeface="Proxima Nova"/>
              <a:buNone/>
            </a:pPr>
            <a:r>
              <a:rPr lang="en-US" sz="6000" b="1" i="0" u="none" strike="noStrike" cap="none" dirty="0">
                <a:solidFill>
                  <a:srgbClr val="FFFFFF"/>
                </a:solidFill>
                <a:latin typeface="Proxima Nova"/>
                <a:ea typeface="Proxima Nova"/>
                <a:cs typeface="Proxima Nova"/>
                <a:sym typeface="Proxima Nova"/>
              </a:rPr>
              <a:t>TOPICS</a:t>
            </a:r>
            <a:endParaRPr sz="6000" b="1" i="0" u="none" strike="noStrike" cap="none" dirty="0">
              <a:solidFill>
                <a:srgbClr val="FFFFFF"/>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481012"/>
            <a:ext cx="7810499" cy="1742999"/>
          </a:xfrm>
        </p:spPr>
        <p:txBody>
          <a:bodyPr/>
          <a:lstStyle/>
          <a:p>
            <a:r>
              <a:rPr lang="en-US" sz="5400" dirty="0" smtClean="0">
                <a:solidFill>
                  <a:schemeClr val="bg1"/>
                </a:solidFill>
                <a:latin typeface="Proxima Nova" panose="020B0604020202020204" charset="0"/>
              </a:rPr>
              <a:t>Why save for retirement?</a:t>
            </a:r>
            <a:endParaRPr lang="en-US" sz="5400" dirty="0">
              <a:solidFill>
                <a:schemeClr val="bg1"/>
              </a:solidFill>
              <a:latin typeface="Proxima Nova" panose="020B0604020202020204" charset="0"/>
            </a:endParaRPr>
          </a:p>
        </p:txBody>
      </p:sp>
      <p:sp>
        <p:nvSpPr>
          <p:cNvPr id="2" name="Rectangle 1"/>
          <p:cNvSpPr/>
          <p:nvPr/>
        </p:nvSpPr>
        <p:spPr>
          <a:xfrm>
            <a:off x="808556" y="2385109"/>
            <a:ext cx="2021707" cy="646331"/>
          </a:xfrm>
          <a:prstGeom prst="rect">
            <a:avLst/>
          </a:prstGeom>
        </p:spPr>
        <p:txBody>
          <a:bodyPr wrap="none">
            <a:spAutoFit/>
          </a:bodyPr>
          <a:lstStyle/>
          <a:p>
            <a:r>
              <a:rPr lang="en-US" sz="3600" dirty="0" smtClean="0">
                <a:solidFill>
                  <a:schemeClr val="bg1"/>
                </a:solidFill>
                <a:latin typeface="Proxima Nova" panose="020B0604020202020204" charset="0"/>
              </a:rPr>
              <a:t>Pension?</a:t>
            </a:r>
          </a:p>
        </p:txBody>
      </p:sp>
      <p:sp>
        <p:nvSpPr>
          <p:cNvPr id="5" name="Rectangle 4"/>
          <p:cNvSpPr/>
          <p:nvPr/>
        </p:nvSpPr>
        <p:spPr>
          <a:xfrm>
            <a:off x="2839881" y="3192538"/>
            <a:ext cx="3009157" cy="584775"/>
          </a:xfrm>
          <a:prstGeom prst="rect">
            <a:avLst/>
          </a:prstGeom>
        </p:spPr>
        <p:txBody>
          <a:bodyPr wrap="none">
            <a:spAutoFit/>
          </a:bodyPr>
          <a:lstStyle/>
          <a:p>
            <a:r>
              <a:rPr lang="en-US" sz="3200" dirty="0" smtClean="0">
                <a:solidFill>
                  <a:schemeClr val="bg1"/>
                </a:solidFill>
                <a:latin typeface="Proxima Nova" panose="020B0604020202020204" charset="0"/>
              </a:rPr>
              <a:t>Social Security?</a:t>
            </a:r>
            <a:endParaRPr lang="en-US" sz="3200" dirty="0">
              <a:solidFill>
                <a:schemeClr val="bg1"/>
              </a:solidFill>
              <a:latin typeface="Proxima Nova" panose="020B0604020202020204" charset="0"/>
            </a:endParaRPr>
          </a:p>
        </p:txBody>
      </p:sp>
      <p:sp>
        <p:nvSpPr>
          <p:cNvPr id="6" name="Rectangle 5"/>
          <p:cNvSpPr/>
          <p:nvPr/>
        </p:nvSpPr>
        <p:spPr>
          <a:xfrm>
            <a:off x="5768498" y="4135344"/>
            <a:ext cx="2480166" cy="523220"/>
          </a:xfrm>
          <a:prstGeom prst="rect">
            <a:avLst/>
          </a:prstGeom>
        </p:spPr>
        <p:txBody>
          <a:bodyPr wrap="none">
            <a:spAutoFit/>
          </a:bodyPr>
          <a:lstStyle/>
          <a:p>
            <a:r>
              <a:rPr lang="en-US" sz="2800" b="1" dirty="0" smtClean="0">
                <a:solidFill>
                  <a:schemeClr val="bg1"/>
                </a:solidFill>
                <a:latin typeface="Proxima Nova" panose="020B0604020202020204" charset="0"/>
              </a:rPr>
              <a:t>Your Savings</a:t>
            </a:r>
            <a:endParaRPr lang="en-US" sz="2800" b="1" dirty="0">
              <a:solidFill>
                <a:schemeClr val="bg1"/>
              </a:solidFill>
              <a:latin typeface="Proxima Nova" panose="020B0604020202020204" charset="0"/>
            </a:endParaRPr>
          </a:p>
        </p:txBody>
      </p:sp>
    </p:spTree>
    <p:extLst>
      <p:ext uri="{BB962C8B-B14F-4D97-AF65-F5344CB8AC3E}">
        <p14:creationId xmlns:p14="http://schemas.microsoft.com/office/powerpoint/2010/main" val="68189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646331"/>
          </a:xfrm>
          <a:prstGeom prst="rect">
            <a:avLst/>
          </a:prstGeom>
        </p:spPr>
        <p:txBody>
          <a:bodyPr wrap="square">
            <a:spAutoFit/>
          </a:bodyPr>
          <a:lstStyle/>
          <a:p>
            <a:pPr algn="ctr"/>
            <a:r>
              <a:rPr lang="en-US" sz="3600" dirty="0" smtClean="0">
                <a:latin typeface="Proxima Nova" panose="020B0604020202020204" charset="0"/>
              </a:rPr>
              <a:t>What is a pension?</a:t>
            </a:r>
            <a:endParaRPr lang="en-US" sz="6000" b="1" dirty="0">
              <a:latin typeface="Proxima Nova" panose="020B0604020202020204" charset="0"/>
            </a:endParaRPr>
          </a:p>
        </p:txBody>
      </p:sp>
      <p:sp>
        <p:nvSpPr>
          <p:cNvPr id="7" name="Rectangle 6"/>
          <p:cNvSpPr/>
          <p:nvPr/>
        </p:nvSpPr>
        <p:spPr>
          <a:xfrm>
            <a:off x="66391" y="1775954"/>
            <a:ext cx="8760618" cy="1302729"/>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dirty="0">
                <a:latin typeface="Proxima Nova" panose="020B0604020202020204" charset="0"/>
              </a:rPr>
              <a:t> </a:t>
            </a:r>
            <a:r>
              <a:rPr lang="en-US" sz="1800" dirty="0" smtClean="0">
                <a:latin typeface="Proxima Nova" panose="020B0604020202020204" charset="0"/>
              </a:rPr>
              <a:t>A </a:t>
            </a:r>
            <a:r>
              <a:rPr lang="en-US" sz="1800" b="1" dirty="0" smtClean="0">
                <a:latin typeface="Proxima Nova" panose="020B0604020202020204" charset="0"/>
              </a:rPr>
              <a:t>pension</a:t>
            </a:r>
            <a:r>
              <a:rPr lang="en-US" sz="1800" dirty="0" smtClean="0">
                <a:latin typeface="Proxima Nova" panose="020B0604020202020204" charset="0"/>
              </a:rPr>
              <a:t> </a:t>
            </a:r>
            <a:r>
              <a:rPr lang="en-US" sz="1800" dirty="0">
                <a:latin typeface="Proxima Nova" panose="020B0604020202020204" charset="0"/>
              </a:rPr>
              <a:t>is a fund into which a sum of money is added during an employee's employment years, and from which payments are drawn to support the person's retirement from work in the form of periodic payments. </a:t>
            </a:r>
            <a:endParaRPr lang="en-US" sz="1800" dirty="0" smtClean="0">
              <a:latin typeface="Proxima Nova" panose="020B0604020202020204" charset="0"/>
            </a:endParaRPr>
          </a:p>
        </p:txBody>
      </p:sp>
    </p:spTree>
    <p:extLst>
      <p:ext uri="{BB962C8B-B14F-4D97-AF65-F5344CB8AC3E}">
        <p14:creationId xmlns:p14="http://schemas.microsoft.com/office/powerpoint/2010/main" val="810785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646331"/>
          </a:xfrm>
          <a:prstGeom prst="rect">
            <a:avLst/>
          </a:prstGeom>
        </p:spPr>
        <p:txBody>
          <a:bodyPr wrap="square">
            <a:spAutoFit/>
          </a:bodyPr>
          <a:lstStyle/>
          <a:p>
            <a:pPr algn="ctr"/>
            <a:r>
              <a:rPr lang="en-US" sz="3600" dirty="0" smtClean="0">
                <a:latin typeface="Proxima Nova" panose="020B0604020202020204" charset="0"/>
              </a:rPr>
              <a:t>What is social security?</a:t>
            </a:r>
            <a:endParaRPr lang="en-US" sz="6000" b="1" dirty="0">
              <a:latin typeface="Proxima Nova" panose="020B0604020202020204" charset="0"/>
            </a:endParaRPr>
          </a:p>
        </p:txBody>
      </p:sp>
      <p:sp>
        <p:nvSpPr>
          <p:cNvPr id="7" name="Rectangle 6"/>
          <p:cNvSpPr/>
          <p:nvPr/>
        </p:nvSpPr>
        <p:spPr>
          <a:xfrm>
            <a:off x="66391" y="1775954"/>
            <a:ext cx="8760618"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dirty="0"/>
              <a:t>The OASDI </a:t>
            </a:r>
            <a:r>
              <a:rPr lang="en-US" sz="1800" dirty="0" smtClean="0"/>
              <a:t>(old-age, survivors, and disability) program—which </a:t>
            </a:r>
            <a:r>
              <a:rPr lang="en-US" sz="1800" dirty="0"/>
              <a:t>for most Americans means Social Security—is the largest income-maintenance program in the United States. Based on social insurance principles, the program provides monthly benefits designed to replace, in part, the loss of income due to retirement, disability, or death.</a:t>
            </a:r>
            <a:endParaRPr lang="en-US" sz="1800" dirty="0" smtClean="0">
              <a:latin typeface="Proxima Nova" panose="020B0604020202020204" charset="0"/>
            </a:endParaRPr>
          </a:p>
        </p:txBody>
      </p:sp>
      <p:sp>
        <p:nvSpPr>
          <p:cNvPr id="2" name="Rectangle 1"/>
          <p:cNvSpPr/>
          <p:nvPr/>
        </p:nvSpPr>
        <p:spPr>
          <a:xfrm>
            <a:off x="8" y="3945779"/>
            <a:ext cx="8827001" cy="872034"/>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dirty="0" smtClean="0"/>
              <a:t>This is funded by payroll taxes – </a:t>
            </a:r>
            <a:r>
              <a:rPr lang="en-US" sz="1800" b="1" dirty="0" smtClean="0"/>
              <a:t>Ohio public employees DO NOT pay into SS but may be eligible from previous jobs or have access to spouse’s benefits</a:t>
            </a:r>
            <a:endParaRPr lang="en-US" sz="1800" b="1" dirty="0"/>
          </a:p>
        </p:txBody>
      </p:sp>
    </p:spTree>
    <p:extLst>
      <p:ext uri="{BB962C8B-B14F-4D97-AF65-F5344CB8AC3E}">
        <p14:creationId xmlns:p14="http://schemas.microsoft.com/office/powerpoint/2010/main" val="186320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14447" y="0"/>
            <a:ext cx="9172912" cy="679725"/>
          </a:xfrm>
          <a:prstGeom prst="rect">
            <a:avLst/>
          </a:prstGeom>
          <a:blipFill rotWithShape="1">
            <a:blip r:embed="rId3">
              <a:alphaModFix/>
            </a:blip>
            <a:stretch>
              <a:fillRect/>
            </a:stretch>
          </a:blipFill>
          <a:ln>
            <a:noFill/>
          </a:ln>
        </p:spPr>
        <p:txBody>
          <a:bodyPr lIns="0" tIns="0" rIns="0" bIns="0" anchor="ctr" anchorCtr="0">
            <a:noAutofit/>
          </a:bodyPr>
          <a:lstStyle/>
          <a:p>
            <a:pPr algn="ctr">
              <a:buClr>
                <a:srgbClr val="000000"/>
              </a:buClr>
            </a:pPr>
            <a:endParaRPr sz="1200">
              <a:solidFill>
                <a:srgbClr val="FFFFFF"/>
              </a:solidFill>
              <a:latin typeface="Helvetica Neue"/>
              <a:ea typeface="Helvetica Neue"/>
              <a:cs typeface="Helvetica Neue"/>
              <a:sym typeface="Helvetica Neue"/>
            </a:endParaRPr>
          </a:p>
        </p:txBody>
      </p:sp>
      <p:pic>
        <p:nvPicPr>
          <p:cNvPr id="265" name="Shape 265"/>
          <p:cNvPicPr preferRelativeResize="0"/>
          <p:nvPr/>
        </p:nvPicPr>
        <p:blipFill rotWithShape="1">
          <a:blip r:embed="rId4">
            <a:alphaModFix/>
          </a:blip>
          <a:srcRect t="1780"/>
          <a:stretch/>
        </p:blipFill>
        <p:spPr>
          <a:xfrm>
            <a:off x="-89463" y="-222050"/>
            <a:ext cx="3197993" cy="1126848"/>
          </a:xfrm>
          <a:prstGeom prst="rect">
            <a:avLst/>
          </a:prstGeom>
          <a:noFill/>
          <a:ln>
            <a:noFill/>
          </a:ln>
        </p:spPr>
      </p:pic>
      <p:pic>
        <p:nvPicPr>
          <p:cNvPr id="267" name="Shape 267"/>
          <p:cNvPicPr preferRelativeResize="0"/>
          <p:nvPr/>
        </p:nvPicPr>
        <p:blipFill rotWithShape="1">
          <a:blip r:embed="rId5">
            <a:alphaModFix/>
          </a:blip>
          <a:srcRect/>
          <a:stretch/>
        </p:blipFill>
        <p:spPr>
          <a:xfrm>
            <a:off x="5822925" y="202383"/>
            <a:ext cx="2654325" cy="277987"/>
          </a:xfrm>
          <a:prstGeom prst="rect">
            <a:avLst/>
          </a:prstGeom>
          <a:noFill/>
          <a:ln>
            <a:noFill/>
          </a:ln>
        </p:spPr>
      </p:pic>
      <p:sp>
        <p:nvSpPr>
          <p:cNvPr id="6" name="Rectangle 5"/>
          <p:cNvSpPr/>
          <p:nvPr/>
        </p:nvSpPr>
        <p:spPr>
          <a:xfrm>
            <a:off x="-236579" y="874179"/>
            <a:ext cx="8713829" cy="646331"/>
          </a:xfrm>
          <a:prstGeom prst="rect">
            <a:avLst/>
          </a:prstGeom>
        </p:spPr>
        <p:txBody>
          <a:bodyPr wrap="square">
            <a:spAutoFit/>
          </a:bodyPr>
          <a:lstStyle/>
          <a:p>
            <a:pPr algn="ctr"/>
            <a:r>
              <a:rPr lang="en-US" sz="3600" dirty="0" smtClean="0">
                <a:latin typeface="Proxima Nova" panose="020B0604020202020204" charset="0"/>
              </a:rPr>
              <a:t>Retirement Savings 101</a:t>
            </a:r>
            <a:endParaRPr lang="en-US" sz="6000" b="1" dirty="0">
              <a:latin typeface="Proxima Nova" panose="020B0604020202020204" charset="0"/>
            </a:endParaRPr>
          </a:p>
        </p:txBody>
      </p:sp>
      <p:sp>
        <p:nvSpPr>
          <p:cNvPr id="3" name="Rectangle 2"/>
          <p:cNvSpPr/>
          <p:nvPr/>
        </p:nvSpPr>
        <p:spPr>
          <a:xfrm>
            <a:off x="161798" y="1686472"/>
            <a:ext cx="9048737" cy="3000821"/>
          </a:xfrm>
          <a:prstGeom prst="rect">
            <a:avLst/>
          </a:prstGeom>
        </p:spPr>
        <p:txBody>
          <a:bodyPr wrap="square">
            <a:spAutoFit/>
          </a:bodyPr>
          <a:lstStyle/>
          <a:p>
            <a:pPr>
              <a:lnSpc>
                <a:spcPct val="150000"/>
              </a:lnSpc>
            </a:pPr>
            <a:r>
              <a:rPr lang="en-US" sz="1800" dirty="0" smtClean="0"/>
              <a:t>Workers save money and invest throughout their career with the goal of having a large pool of money with which to live on in retirement.</a:t>
            </a:r>
          </a:p>
          <a:p>
            <a:pPr>
              <a:lnSpc>
                <a:spcPct val="150000"/>
              </a:lnSpc>
            </a:pPr>
            <a:endParaRPr lang="en-US" sz="1800" dirty="0">
              <a:latin typeface="Proxima Nova" panose="020B0604020202020204" charset="0"/>
            </a:endParaRPr>
          </a:p>
          <a:p>
            <a:pPr>
              <a:lnSpc>
                <a:spcPct val="150000"/>
              </a:lnSpc>
            </a:pPr>
            <a:r>
              <a:rPr lang="en-US" sz="1800" dirty="0"/>
              <a:t>Generally in self-directed investment accounts.</a:t>
            </a:r>
          </a:p>
          <a:p>
            <a:pPr>
              <a:lnSpc>
                <a:spcPct val="150000"/>
              </a:lnSpc>
            </a:pPr>
            <a:endParaRPr lang="en-US" sz="1800" dirty="0"/>
          </a:p>
          <a:p>
            <a:pPr>
              <a:lnSpc>
                <a:spcPct val="150000"/>
              </a:lnSpc>
            </a:pPr>
            <a:r>
              <a:rPr lang="en-US" sz="1800" dirty="0"/>
              <a:t>Pre-tax: reduces your taxable income, taxable at retirement</a:t>
            </a:r>
          </a:p>
          <a:p>
            <a:pPr>
              <a:lnSpc>
                <a:spcPct val="150000"/>
              </a:lnSpc>
            </a:pPr>
            <a:r>
              <a:rPr lang="en-US" sz="1800" dirty="0"/>
              <a:t>Post-tax: </a:t>
            </a:r>
            <a:r>
              <a:rPr lang="en-US" sz="1800" dirty="0" smtClean="0"/>
              <a:t>income has already been taxed, tax free at retirement</a:t>
            </a:r>
            <a:endParaRPr lang="en-US" sz="1800" dirty="0"/>
          </a:p>
        </p:txBody>
      </p:sp>
    </p:spTree>
    <p:extLst>
      <p:ext uri="{BB962C8B-B14F-4D97-AF65-F5344CB8AC3E}">
        <p14:creationId xmlns:p14="http://schemas.microsoft.com/office/powerpoint/2010/main" val="41541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19762</TotalTime>
  <Words>2911</Words>
  <Application>Microsoft Office PowerPoint</Application>
  <PresentationFormat>On-screen Show (16:9)</PresentationFormat>
  <Paragraphs>278</Paragraphs>
  <Slides>48</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Proxima Nova</vt:lpstr>
      <vt:lpstr>Helvetica Neue</vt:lpstr>
      <vt:lpstr>Calibri</vt:lpstr>
      <vt:lpstr>White</vt:lpstr>
      <vt:lpstr>PowerPoint Presentation</vt:lpstr>
      <vt:lpstr>PowerPoint Presentation</vt:lpstr>
      <vt:lpstr>PowerPoint Presentation</vt:lpstr>
      <vt:lpstr>PowerPoint Presentation</vt:lpstr>
      <vt:lpstr>TOPICS</vt:lpstr>
      <vt:lpstr>Why save for retirement?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options at OSU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Ohio State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 101</dc:title>
  <dc:creator>Raines, Benjamin M.</dc:creator>
  <cp:lastModifiedBy>Raines, Benjamin</cp:lastModifiedBy>
  <cp:revision>112</cp:revision>
  <dcterms:modified xsi:type="dcterms:W3CDTF">2021-10-11T14:20:10Z</dcterms:modified>
</cp:coreProperties>
</file>