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0" r:id="rId4"/>
    <p:sldId id="266" r:id="rId5"/>
    <p:sldId id="285" r:id="rId6"/>
    <p:sldId id="272" r:id="rId7"/>
    <p:sldId id="273" r:id="rId8"/>
    <p:sldId id="286" r:id="rId9"/>
    <p:sldId id="274" r:id="rId10"/>
    <p:sldId id="275" r:id="rId11"/>
    <p:sldId id="283" r:id="rId12"/>
    <p:sldId id="276" r:id="rId13"/>
    <p:sldId id="277" r:id="rId14"/>
    <p:sldId id="278" r:id="rId15"/>
    <p:sldId id="281" r:id="rId16"/>
    <p:sldId id="284" r:id="rId17"/>
    <p:sldId id="287" r:id="rId18"/>
    <p:sldId id="28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0268" autoAdjust="0"/>
  </p:normalViewPr>
  <p:slideViewPr>
    <p:cSldViewPr snapToGrid="0" snapToObjects="1">
      <p:cViewPr varScale="1">
        <p:scale>
          <a:sx n="86" d="100"/>
          <a:sy n="86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1. Center for Drug Evaluation and Research. Biosimilar Basics for patients. U.S. Food and Drug Administration. March 21, 2023. Accessed June 23, 2023. https://www.fda.gov/drugs/biosimilars/biosimilar-basics-patients.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1. Center for Drug Evaluation and Research. Biosimilar Basics for patients. U.S. Food and Drug Administration. March 21, 2023. Accessed June 23, 2023. https://www.fda.gov/drugs/biosimilars/biosimilar-basics-patients.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Biosimilars Market (by product: Monoclonal antibodies, glucagon, insulin, erythropoietin, interferon, and calcitonin; application: Oncology, growth hormonal deficiency, blood disorders, chronic &amp; autoimmune disorders, and others) - global industry analysis, size, share, growth, trends, regional outlook, and forecast 2023 - 2032. Precedence Research. Accessed June 27, 2023. https://</a:t>
            </a:r>
            <a:r>
              <a:rPr lang="en-US" sz="1200" dirty="0" err="1">
                <a:effectLst/>
              </a:rPr>
              <a:t>www.precedenceresearch.com</a:t>
            </a:r>
            <a:r>
              <a:rPr lang="en-US" sz="1200" dirty="0">
                <a:effectLst/>
              </a:rPr>
              <a:t>/biosimilars-market#:~:text=According%20to%20Precedence%20Research%2C%20the,USD%20126.01%20billion%20by%202032.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1. Biosimilars to save billions in this decade. Optum. Accessed June 28, 2023. https://</a:t>
            </a:r>
            <a:r>
              <a:rPr lang="en-US" dirty="0" err="1">
                <a:effectLst/>
              </a:rPr>
              <a:t>www.optum.com</a:t>
            </a:r>
            <a:r>
              <a:rPr lang="en-US" dirty="0">
                <a:effectLst/>
              </a:rPr>
              <a:t>/business/insights/pharmacy-care-services/</a:t>
            </a:r>
            <a:r>
              <a:rPr lang="en-US" dirty="0" err="1">
                <a:effectLst/>
              </a:rPr>
              <a:t>page.hub.biosimilar-savings.html</a:t>
            </a:r>
            <a:r>
              <a:rPr lang="en-US" dirty="0">
                <a:effectLst/>
              </a:rPr>
              <a:t>#:~:text=Dozens%20of%20high%2Dcost%20biologic,should%20also%20lose%20patent%20protection.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5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1. Jeremias S. FDA approves </a:t>
            </a:r>
            <a:r>
              <a:rPr lang="en-US" dirty="0" err="1">
                <a:effectLst/>
              </a:rPr>
              <a:t>Celltrion’s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Yuflyma</a:t>
            </a:r>
            <a:r>
              <a:rPr lang="en-US" dirty="0">
                <a:effectLst/>
              </a:rPr>
              <a:t>, the ninth adalimumab biosimilar. Center for Biosimilars. May 26, 2023. Accessed June 28, 2023. https://</a:t>
            </a:r>
            <a:r>
              <a:rPr lang="en-US" dirty="0" err="1">
                <a:effectLst/>
              </a:rPr>
              <a:t>www.centerforbiosimilars.com</a:t>
            </a:r>
            <a:r>
              <a:rPr lang="en-US" dirty="0">
                <a:effectLst/>
              </a:rPr>
              <a:t>/view/fda-approves-celltrion-s-yuflyma-the-ninth-adalimumab-biosimilar.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</a:rPr>
              <a:t>Wingrove</a:t>
            </a:r>
            <a:r>
              <a:rPr lang="en-US" sz="1200" dirty="0">
                <a:effectLst/>
              </a:rPr>
              <a:t> P. Analysis: Stelara Patent deal puts J&amp;J back on path to $57 billion 2025 revenue forecast. Reuters. June 5, 2023. Accessed June 27, 2023. https://</a:t>
            </a:r>
            <a:r>
              <a:rPr lang="en-US" sz="1200" dirty="0" err="1">
                <a:effectLst/>
              </a:rPr>
              <a:t>www.reuters.com</a:t>
            </a:r>
            <a:r>
              <a:rPr lang="en-US" sz="1200" dirty="0">
                <a:effectLst/>
              </a:rPr>
              <a:t>/business/healthcare-pharmaceuticals/stelara-patent-deal-puts-jj-back-path-57-bln-2025-revenue-forecast-2023-06-05/.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1. </a:t>
            </a:r>
            <a:r>
              <a:rPr lang="en-US" sz="1200" dirty="0" err="1">
                <a:effectLst/>
              </a:rPr>
              <a:t>Gibofsky</a:t>
            </a:r>
            <a:r>
              <a:rPr lang="en-US" sz="1200" dirty="0">
                <a:effectLst/>
              </a:rPr>
              <a:t> A, Evans C. Provider and patient knowledge gaps on biosimilars: Insights from surveys. AJMC. November 1, 2022. Accessed June 27, 2023. https://</a:t>
            </a:r>
            <a:r>
              <a:rPr lang="en-US" sz="1200" dirty="0" err="1">
                <a:effectLst/>
              </a:rPr>
              <a:t>www.ajmc.com</a:t>
            </a:r>
            <a:r>
              <a:rPr lang="en-US" sz="1200" dirty="0">
                <a:effectLst/>
              </a:rPr>
              <a:t>/view/</a:t>
            </a:r>
            <a:r>
              <a:rPr lang="en-US" sz="1200" dirty="0" err="1">
                <a:effectLst/>
              </a:rPr>
              <a:t>biosimilarssuppl-insightssurveys</a:t>
            </a:r>
            <a:r>
              <a:rPr lang="en-US" sz="1200" dirty="0">
                <a:effectLst/>
              </a:rPr>
              <a:t>. </a:t>
            </a:r>
            <a:endParaRPr lang="en-US" sz="12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08" y="30608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97" y="432000"/>
            <a:ext cx="5342790" cy="20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1016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3" y="166435"/>
            <a:ext cx="3754687" cy="5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rand-org.proxy.lib.ohio-state.edu/pubs/perspectives/PE264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74400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BIOSIMILARS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Nick Conty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, calendar&#10;&#10;Description automatically generated">
            <a:extLst>
              <a:ext uri="{FF2B5EF4-FFF2-40B4-BE49-F238E27FC236}">
                <a16:creationId xmlns:a16="http://schemas.microsoft.com/office/drawing/2014/main" id="{46355676-42CC-9145-9C85-ABD71D8A448A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729474" y="1879619"/>
            <a:ext cx="7685052" cy="39373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636CFC-F4E4-A74B-AB08-624E7792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25" y="1150956"/>
            <a:ext cx="4468549" cy="508313"/>
          </a:xfrm>
        </p:spPr>
        <p:txBody>
          <a:bodyPr>
            <a:normAutofit fontScale="90000"/>
          </a:bodyPr>
          <a:lstStyle/>
          <a:p>
            <a:r>
              <a:rPr lang="en-US" dirty="0"/>
              <a:t>Humira Biosimilars</a:t>
            </a:r>
          </a:p>
        </p:txBody>
      </p:sp>
    </p:spTree>
    <p:extLst>
      <p:ext uri="{BB962C8B-B14F-4D97-AF65-F5344CB8AC3E}">
        <p14:creationId xmlns:p14="http://schemas.microsoft.com/office/powerpoint/2010/main" val="396925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revenue: $9.7 billion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J&amp;J’s top selling drug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2025 revenue: $5.4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Biosimilars under FDA review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Settlements to delay availability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Alvotech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February 21, 2025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Amgen – January 1,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Stelara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1F9E7C0-FDA5-1B48-BDBD-3C256259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23" y="2736696"/>
            <a:ext cx="3726797" cy="16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43628" y="2272069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revenue: $20.9 billion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 through 2028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Merck has trials for subcutaneous injection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extension beyond 2028 if approved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list price: $185k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biosimilars in the pipeline as of 2022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BioXpress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Therapeutics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Bio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Formycon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Neuclone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/Serum Institute of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Keytruda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FEDAA37-2AB2-1643-AB90-EBB0EED64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79" y="1455543"/>
            <a:ext cx="2904621" cy="16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 market competition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healthcare costs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reduction of biologic spending by $54 billion from 2017-2026 (3% of total biologic spending)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for healthcare systems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Permanente had 97% uptake of bevacizumab biosimilar just 1 month after launch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November 2019, $200 million in savings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options for patients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access to biologic or biosimilar medications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copays or coinsurances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Benefits of Biosimilars</a:t>
            </a:r>
          </a:p>
        </p:txBody>
      </p:sp>
    </p:spTree>
    <p:extLst>
      <p:ext uri="{BB962C8B-B14F-4D97-AF65-F5344CB8AC3E}">
        <p14:creationId xmlns:p14="http://schemas.microsoft.com/office/powerpoint/2010/main" val="255313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83667" y="2017236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PBMs receiving better rebates for reference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disputes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product manufacturers will submit patents to delay biosimilar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Biosimilars making it to market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exclusivity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Interchangeability requirements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exclusivity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739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 to Biosimilar Use </a:t>
            </a:r>
          </a:p>
        </p:txBody>
      </p:sp>
    </p:spTree>
    <p:extLst>
      <p:ext uri="{BB962C8B-B14F-4D97-AF65-F5344CB8AC3E}">
        <p14:creationId xmlns:p14="http://schemas.microsoft.com/office/powerpoint/2010/main" val="360450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98658" y="2002774"/>
            <a:ext cx="8447892" cy="48552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and patient hesitation to therapy disruption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survey: 84% of US physicians were opposed to switching a stable patient on a reference product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of patients were concerned biosimilars not treating as well as the reference product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survey found 77% of physicians still hesitant to switch from reference product to biosimilar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Lesser-known Manufacturers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739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 to Biosimilar Use cont.</a:t>
            </a:r>
          </a:p>
        </p:txBody>
      </p:sp>
    </p:spTree>
    <p:extLst>
      <p:ext uri="{BB962C8B-B14F-4D97-AF65-F5344CB8AC3E}">
        <p14:creationId xmlns:p14="http://schemas.microsoft.com/office/powerpoint/2010/main" val="262628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739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 to Biosimilar Use cont.</a:t>
            </a:r>
          </a:p>
        </p:txBody>
      </p:sp>
      <p:pic>
        <p:nvPicPr>
          <p:cNvPr id="7" name="Content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897B449-9A76-F643-B256-99390CC883C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905695" y="2026662"/>
            <a:ext cx="7332609" cy="3708837"/>
          </a:xfrm>
        </p:spPr>
      </p:pic>
    </p:spTree>
    <p:extLst>
      <p:ext uri="{BB962C8B-B14F-4D97-AF65-F5344CB8AC3E}">
        <p14:creationId xmlns:p14="http://schemas.microsoft.com/office/powerpoint/2010/main" val="1099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Interchangeability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Displaying biosimilar is highly similar to reference product: clinical effectiveness, toxicity, immunogenicity, pharmacokinetics, pharmacodynamics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and patient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formulary to include biosimilars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Biosimilar placement on higher tiers than reference biologics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reimbursement through rebates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739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41551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B7145-6FB0-DB46-A744-84BB32FCD9B8}"/>
              </a:ext>
            </a:extLst>
          </p:cNvPr>
          <p:cNvSpPr txBox="1"/>
          <p:nvPr/>
        </p:nvSpPr>
        <p:spPr>
          <a:xfrm>
            <a:off x="928688" y="1514475"/>
            <a:ext cx="74723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 for Drug Evaluation and Research. Biosimilar Basics for patients. U.S. Food and Drug Administration. Accessed June 23, 2023. https://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www.fda.gov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/drugs/biosimilars/biosimilar-basics-patients. </a:t>
            </a:r>
          </a:p>
          <a:p>
            <a:pPr marL="342900" indent="-342900">
              <a:buAutoNum type="arabicPeriod"/>
            </a:pP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Goli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VAR,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Butreddy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Biosimilar monoclonal antibodies: Challenges and approaches towards formulation.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 Biol Interact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2022;366:110116. doi:10.1016/j.cbi.2022.110116</a:t>
            </a:r>
            <a:endParaRPr lang="en-US" sz="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Biosimilars approved in Europe. 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GaBi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Online. May 12, 2023. Accessed June 23, 2023. https://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www.gabionline.net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/biosimilars/general/biosimilars-approved-in-</a:t>
            </a:r>
            <a:r>
              <a:rPr lang="en-US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n-US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#:~:text=EMA%20first%20developed%20guidelines%20for,biosimilar%20in%202006%20%5B2%5D. </a:t>
            </a:r>
          </a:p>
          <a:p>
            <a:pPr marL="342900" indent="-342900">
              <a:buAutoNum type="arabicPeriod"/>
            </a:pP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Kvien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TK, Patel K, Strand V. The cost savings of biosimilars can help increase patient access and lift the financial burden of health care systems.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 Arthritis Rheum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2022;52:151939. doi:10.1016/j.semarthrit.2021.11.009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Biosimilars Market (by product: Monoclonal antibodies, glucagon, insulin, erythropoietin, interferon, and calcitonin; application: Oncology, growth hormonal deficiency, blood disorders, chronic &amp; autoimmune disorders, and others) - global industry analysis, size, share, growth, trends, regional outlook, and forecast 2023 - 2032. Precedence Research. Accessed June 27, 2023. https://</a:t>
            </a:r>
            <a:r>
              <a:rPr lang="en-US" sz="800" dirty="0" err="1">
                <a:effectLst/>
              </a:rPr>
              <a:t>www.precedenceresearch.com</a:t>
            </a:r>
            <a:r>
              <a:rPr lang="en-US" sz="800" dirty="0">
                <a:effectLst/>
              </a:rPr>
              <a:t>/biosimilars-market#:~:text=According%20to%20Precedence%20Research%2C%20the,USD%20126.01%20billion%20by%202032. </a:t>
            </a:r>
            <a:endParaRPr lang="en-US" sz="800" dirty="0"/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Higgins-Dunn N. The top 15 blockbuster patent expirations coming this decade. Fierce Pharma. July 12, 2021. Accessed June 27, 2023. https://</a:t>
            </a:r>
            <a:r>
              <a:rPr lang="en-US" sz="800" dirty="0" err="1">
                <a:effectLst/>
              </a:rPr>
              <a:t>www.fiercepharma.com</a:t>
            </a:r>
            <a:r>
              <a:rPr lang="en-US" sz="800" dirty="0">
                <a:effectLst/>
              </a:rPr>
              <a:t>/special-report/top-15-blockbuster-patent-expirations-coming-decade. </a:t>
            </a:r>
            <a:endParaRPr lang="en-US" sz="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Blank C. </a:t>
            </a:r>
            <a:r>
              <a:rPr lang="en-US" sz="800" dirty="0" err="1">
                <a:effectLst/>
              </a:rPr>
              <a:t>Coherus</a:t>
            </a:r>
            <a:r>
              <a:rPr lang="en-US" sz="800" dirty="0">
                <a:effectLst/>
              </a:rPr>
              <a:t> announces lowest price for Humira biosimilar, partners with Mark Cuban Cost Plus. Formulary Watch. June 2, 2023. Accessed June 27, 2023. https://</a:t>
            </a:r>
            <a:r>
              <a:rPr lang="en-US" sz="800" dirty="0" err="1">
                <a:effectLst/>
              </a:rPr>
              <a:t>www.formularywatch.com</a:t>
            </a:r>
            <a:r>
              <a:rPr lang="en-US" sz="800" dirty="0">
                <a:effectLst/>
              </a:rPr>
              <a:t>/view/coherus-announces-lowest-price-for-humira-biosimilar-partners-with-mark-cuban-cost-plus. </a:t>
            </a:r>
            <a:endParaRPr lang="en-US" sz="80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800" dirty="0">
                <a:effectLst/>
              </a:rPr>
              <a:t> </a:t>
            </a:r>
            <a:r>
              <a:rPr lang="en-US" sz="800" dirty="0" err="1">
                <a:effectLst/>
              </a:rPr>
              <a:t>Wingrove</a:t>
            </a:r>
            <a:r>
              <a:rPr lang="en-US" sz="800" dirty="0">
                <a:effectLst/>
              </a:rPr>
              <a:t> P. AbbVie’s Humira gets a U.S. rival, but costs could stay high. Reuters. February 1, 2023. Accessed June 27, 2023. https://</a:t>
            </a:r>
            <a:r>
              <a:rPr lang="en-US" sz="800" dirty="0" err="1">
                <a:effectLst/>
              </a:rPr>
              <a:t>www.reuters.com</a:t>
            </a:r>
            <a:r>
              <a:rPr lang="en-US" sz="800" dirty="0">
                <a:effectLst/>
              </a:rPr>
              <a:t>/business/healthcare-pharmaceuticals/abbvies-humira-gets-us-rival-costs-could-stay-high-2023-01-31/. 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Billingsley A. Humira biosimilar boom: 9 meds coming in 2023 and beyond - </a:t>
            </a:r>
            <a:r>
              <a:rPr lang="en-US" sz="800" dirty="0" err="1">
                <a:effectLst/>
              </a:rPr>
              <a:t>goodrx</a:t>
            </a:r>
            <a:r>
              <a:rPr lang="en-US" sz="800" dirty="0">
                <a:effectLst/>
              </a:rPr>
              <a:t>. </a:t>
            </a:r>
            <a:r>
              <a:rPr lang="en-US" sz="800" dirty="0" err="1">
                <a:effectLst/>
              </a:rPr>
              <a:t>GoodRx</a:t>
            </a:r>
            <a:r>
              <a:rPr lang="en-US" sz="800" dirty="0">
                <a:effectLst/>
              </a:rPr>
              <a:t> Health. June 8, 2023. Accessed June 27, 2023. https://</a:t>
            </a:r>
            <a:r>
              <a:rPr lang="en-US" sz="800" dirty="0" err="1">
                <a:effectLst/>
              </a:rPr>
              <a:t>www.goodrx.com</a:t>
            </a:r>
            <a:r>
              <a:rPr lang="en-US" sz="800" dirty="0">
                <a:effectLst/>
              </a:rPr>
              <a:t>/</a:t>
            </a:r>
            <a:r>
              <a:rPr lang="en-US" sz="800" dirty="0" err="1">
                <a:effectLst/>
              </a:rPr>
              <a:t>humira</a:t>
            </a:r>
            <a:r>
              <a:rPr lang="en-US" sz="800" dirty="0">
                <a:effectLst/>
              </a:rPr>
              <a:t>/biosimilars. </a:t>
            </a:r>
          </a:p>
          <a:p>
            <a:pPr marL="342900" indent="-342900">
              <a:buFontTx/>
              <a:buAutoNum type="arabicPeriod"/>
            </a:pPr>
            <a:r>
              <a:rPr lang="en-US" sz="800" dirty="0" err="1">
                <a:effectLst/>
              </a:rPr>
              <a:t>Wingrove</a:t>
            </a:r>
            <a:r>
              <a:rPr lang="en-US" sz="800" dirty="0">
                <a:effectLst/>
              </a:rPr>
              <a:t> P. Analysis: Stelara Patent deal puts J&amp;J back on path to $57 billion 2025 revenue forecast. Reuters. June 5, 2023. Accessed June 27, 2023. https://</a:t>
            </a:r>
            <a:r>
              <a:rPr lang="en-US" sz="800" dirty="0" err="1">
                <a:effectLst/>
              </a:rPr>
              <a:t>www.reuters.com</a:t>
            </a:r>
            <a:r>
              <a:rPr lang="en-US" sz="800" dirty="0">
                <a:effectLst/>
              </a:rPr>
              <a:t>/business/healthcare-pharmaceuticals/stelara-patent-deal-puts-jj-back-path-57-bln-2025-revenue-forecast-2023-06-05/. 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Merck announces fourth-quarter and full-year 2022 financial results. </a:t>
            </a:r>
            <a:r>
              <a:rPr lang="en-US" sz="800" dirty="0" err="1">
                <a:effectLst/>
              </a:rPr>
              <a:t>Merck.com</a:t>
            </a:r>
            <a:r>
              <a:rPr lang="en-US" sz="800" dirty="0">
                <a:effectLst/>
              </a:rPr>
              <a:t>. February 23, 2023. Accessed June 27, 2023. https://</a:t>
            </a:r>
            <a:r>
              <a:rPr lang="en-US" sz="800" dirty="0" err="1">
                <a:effectLst/>
              </a:rPr>
              <a:t>www.merck.com</a:t>
            </a:r>
            <a:r>
              <a:rPr lang="en-US" sz="800" dirty="0">
                <a:effectLst/>
              </a:rPr>
              <a:t>/news/merck-announces-fourth-quarter-and-full-year-2022-financial-results/. </a:t>
            </a:r>
            <a:endParaRPr lang="en-US" sz="800" dirty="0"/>
          </a:p>
          <a:p>
            <a:pPr marL="342900" indent="-342900">
              <a:buFontTx/>
              <a:buAutoNum type="arabicPeriod"/>
            </a:pPr>
            <a:r>
              <a:rPr lang="en-US" sz="800" dirty="0" err="1">
                <a:effectLst/>
              </a:rPr>
              <a:t>Erman</a:t>
            </a:r>
            <a:r>
              <a:rPr lang="en-US" sz="800" dirty="0">
                <a:effectLst/>
              </a:rPr>
              <a:t> M. Merck could keep its patent edge by shifting Keytruda cancer drug to a simple shot. Reuters. December 2, 2022. Accessed June 27, 2023. </a:t>
            </a:r>
            <a:r>
              <a:rPr lang="en-US" sz="800" dirty="0"/>
              <a:t>https://</a:t>
            </a:r>
            <a:r>
              <a:rPr lang="en-US" sz="800" dirty="0" err="1"/>
              <a:t>www.reuters.com</a:t>
            </a:r>
            <a:r>
              <a:rPr lang="en-US" sz="800" dirty="0"/>
              <a:t>/business/healthcare-pharmaceuticals/merck-could-keep-its-patent-edge-by-shifting-keytruda-cancer-drug-simple-shot-2022-12-02/.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Mulcahy, Andrew W., Jakub P.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Hlavka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and Spencer R. Case, Biosimilar Cost Savings in the United States: Initial Experience and Future Potential. Santa Monica, CA: RAND Corporation, 2017.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https://www-rand-org.proxy.lib.ohio-state.edu/pubs/perspectives/PE264.html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Kvien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TK, Patel K, Strand V. The cost savings of biosimilars can help increase patient access and lift the financial burden of health care systems.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 Arthritis Rheum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2022;52:151939. doi:10.1016/j.semarthrit.2021.11.009</a:t>
            </a:r>
          </a:p>
          <a:p>
            <a:pPr marL="342900" indent="-342900">
              <a:buFontTx/>
              <a:buAutoNum type="arabicPeriod"/>
            </a:pP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Goli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VAR, </a:t>
            </a:r>
            <a:r>
              <a:rPr lang="en-US" sz="8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Butreddy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Biosimilar monoclonal antibodies: Challenges and approaches towards formulation. 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 Biol Interact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2022;366:110116. doi:10.1016/j.cbi.2022.110116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1. </a:t>
            </a:r>
            <a:r>
              <a:rPr lang="en-US" sz="800" dirty="0" err="1">
                <a:effectLst/>
              </a:rPr>
              <a:t>Gibofsky</a:t>
            </a:r>
            <a:r>
              <a:rPr lang="en-US" sz="800" dirty="0">
                <a:effectLst/>
              </a:rPr>
              <a:t> A, Evans C. Provider and patient knowledge gaps on biosimilars: Insights from surveys. AJMC. November 1, 2022. Accessed June 27, 2023. https://</a:t>
            </a:r>
            <a:r>
              <a:rPr lang="en-US" sz="800" dirty="0" err="1">
                <a:effectLst/>
              </a:rPr>
              <a:t>www.ajmc.com</a:t>
            </a:r>
            <a:r>
              <a:rPr lang="en-US" sz="800" dirty="0">
                <a:effectLst/>
              </a:rPr>
              <a:t>/view/</a:t>
            </a:r>
            <a:r>
              <a:rPr lang="en-US" sz="800" dirty="0" err="1">
                <a:effectLst/>
              </a:rPr>
              <a:t>biosimilarssuppl-insightssurveys</a:t>
            </a:r>
            <a:r>
              <a:rPr lang="en-US" sz="800" dirty="0">
                <a:effectLst/>
              </a:rPr>
              <a:t>. </a:t>
            </a:r>
            <a:endParaRPr lang="en-US" sz="8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Hagen T. CMS payment policy plays role in biosimilar uptake. Center for Biosimilars. December 19, 2020. Accessed June 27, 2023. https://</a:t>
            </a:r>
            <a:r>
              <a:rPr lang="en-US" sz="800" dirty="0" err="1">
                <a:effectLst/>
              </a:rPr>
              <a:t>www.centerforbiosimilars.com</a:t>
            </a:r>
            <a:r>
              <a:rPr lang="en-US" sz="800" dirty="0">
                <a:effectLst/>
              </a:rPr>
              <a:t>/view/</a:t>
            </a:r>
            <a:r>
              <a:rPr lang="en-US" sz="800" dirty="0" err="1">
                <a:effectLst/>
              </a:rPr>
              <a:t>cms</a:t>
            </a:r>
            <a:r>
              <a:rPr lang="en-US" sz="800" dirty="0">
                <a:effectLst/>
              </a:rPr>
              <a:t>-payment-policy-plays-role-in-biosimilar-uptake. </a:t>
            </a:r>
          </a:p>
          <a:p>
            <a:pPr marL="342900" indent="-342900">
              <a:buFontTx/>
              <a:buAutoNum type="arabicPeriod"/>
            </a:pPr>
            <a:r>
              <a:rPr lang="en-US" sz="800" dirty="0">
                <a:effectLst/>
              </a:rPr>
              <a:t>1. Dunleavy K. Years after the first US </a:t>
            </a:r>
            <a:r>
              <a:rPr lang="en-US" sz="800" dirty="0" err="1">
                <a:effectLst/>
              </a:rPr>
              <a:t>biosim</a:t>
            </a:r>
            <a:r>
              <a:rPr lang="en-US" sz="800" dirty="0">
                <a:effectLst/>
              </a:rPr>
              <a:t> launches, doctors still have their concerns: Survey. Fierce Pharma. February 16, 2023. Accessed June 28, 2023. https://</a:t>
            </a:r>
            <a:r>
              <a:rPr lang="en-US" sz="800" dirty="0" err="1">
                <a:effectLst/>
              </a:rPr>
              <a:t>www.fiercepharma.com</a:t>
            </a:r>
            <a:r>
              <a:rPr lang="en-US" sz="800" dirty="0">
                <a:effectLst/>
              </a:rPr>
              <a:t>/pharma/physicians-not-board-biosimilars-</a:t>
            </a:r>
            <a:r>
              <a:rPr lang="en-US" sz="800" dirty="0" err="1">
                <a:effectLst/>
              </a:rPr>
              <a:t>sermo</a:t>
            </a:r>
            <a:r>
              <a:rPr lang="en-US" sz="800" dirty="0">
                <a:effectLst/>
              </a:rPr>
              <a:t>-survey-says#:~:text=Doctors’%20views%20on%20biosimilars%20haven,medical%20switch%20to%20a%20biosimilar. </a:t>
            </a:r>
          </a:p>
          <a:p>
            <a:pPr marL="342900" indent="-342900">
              <a:buFontTx/>
              <a:buAutoNum type="arabicPeriod"/>
            </a:pPr>
            <a:endParaRPr lang="en-US" sz="800" dirty="0">
              <a:effectLst/>
            </a:endParaRPr>
          </a:p>
          <a:p>
            <a:pPr marL="342900" indent="-342900">
              <a:buFontTx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364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purpose of a biosimilar and its place in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market share of biologics and biosimilars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benefits of biosimilars and challenges to becoming approved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0008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Biologics – Drugs from a natural source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Humans, animals, microorganisms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Biosimilar – Highly similar drug to currently approved biologic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clinically meaningful difference from reference product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Same efficacy and safety profile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Associated with lower development costs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Biosimilar approval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Biologics Price Competition and Innovation Act (BPCIA)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351(k) application requires fewer clinical trials than reference product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map&#10;&#10;Description automatically generated">
            <a:extLst>
              <a:ext uri="{FF2B5EF4-FFF2-40B4-BE49-F238E27FC236}">
                <a16:creationId xmlns:a16="http://schemas.microsoft.com/office/drawing/2014/main" id="{445E88D0-ADE1-5647-A2B9-876171ADEE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12761" y="1958864"/>
            <a:ext cx="6718477" cy="4199049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2632338" y="1150956"/>
            <a:ext cx="3879321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latin typeface="+mj-lt"/>
                <a:ea typeface="+mj-ea"/>
                <a:cs typeface="+mj-cs"/>
              </a:rPr>
              <a:t>Biosimilars vs Generics</a:t>
            </a:r>
          </a:p>
        </p:txBody>
      </p:sp>
    </p:spTree>
    <p:extLst>
      <p:ext uri="{BB962C8B-B14F-4D97-AF65-F5344CB8AC3E}">
        <p14:creationId xmlns:p14="http://schemas.microsoft.com/office/powerpoint/2010/main" val="256982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Biosimilar approved was in Europe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–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Omnitrope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(somatropin)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Biosimilars in the US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Filgrastim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Zarxio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Infliximab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Inflectra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biosimilars currently approved in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biosimilars approved in the US from 11 different reference products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84056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97355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Biologics make up about 2% of prescriptions but 40% of spending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Biosimilar global market valued at $25.2 billion in 2022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accounts for over 50% of market value but North America is the fastest growing region</a:t>
            </a:r>
          </a:p>
          <a:p>
            <a:pPr marL="1005840" lvl="3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be $126 billion by 2027-2032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Monoclonal antibodies made up 40.91% of revenue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 medications made up 24.29%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Biosimilar Market</a:t>
            </a:r>
          </a:p>
        </p:txBody>
      </p:sp>
    </p:spTree>
    <p:extLst>
      <p:ext uri="{BB962C8B-B14F-4D97-AF65-F5344CB8AC3E}">
        <p14:creationId xmlns:p14="http://schemas.microsoft.com/office/powerpoint/2010/main" val="421088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80B3D260-F9F0-4748-801B-40E0A5BAC5B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222410" y="1208106"/>
            <a:ext cx="4614673" cy="2745731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442912" y="2072658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latin typeface="+mj-lt"/>
                <a:ea typeface="+mj-ea"/>
                <a:cs typeface="+mj-cs"/>
              </a:rPr>
              <a:t>Biosimilar Market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E73BB0F9-1743-0D41-8054-5BBCD17E1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" y="3953837"/>
            <a:ext cx="4596445" cy="27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0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Rest of the Decade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2857C-B783-1347-99F2-AB06B1F6C17C}"/>
              </a:ext>
            </a:extLst>
          </p:cNvPr>
          <p:cNvSpPr txBox="1"/>
          <p:nvPr/>
        </p:nvSpPr>
        <p:spPr>
          <a:xfrm>
            <a:off x="1889906" y="4712653"/>
            <a:ext cx="5364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2023 – Humira (AbbVie)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2024 – Eylea (Regeneron and Bayer)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2025 – Stelara (Johnson &amp; Johnson)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2028 – Keytruda (Merck)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2028 – </a:t>
            </a:r>
            <a:r>
              <a:rPr lang="en-US" dirty="0" err="1"/>
              <a:t>Opdivo</a:t>
            </a:r>
            <a:r>
              <a:rPr lang="en-US" dirty="0"/>
              <a:t> (BMS)</a:t>
            </a:r>
            <a:r>
              <a:rPr lang="en-US" baseline="30000" dirty="0"/>
              <a:t>6</a:t>
            </a:r>
            <a:endParaRPr lang="en-US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BF4689AC-BBB0-1440-A8FD-9E343523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83" y="1830387"/>
            <a:ext cx="5716588" cy="27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28638" y="1830387"/>
            <a:ext cx="844789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Revenue: $18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300,000 U.S.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patients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treated</a:t>
            </a:r>
            <a:r>
              <a:rPr lang="en-US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FDA approved biosimilars launching in 2023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Amjevita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projected revenue 2023: $748 million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Yusimry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-$13k per year (Humira – $90k)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96C3E-19B4-5A47-B9F8-365FA9B8684B}"/>
              </a:ext>
            </a:extLst>
          </p:cNvPr>
          <p:cNvSpPr txBox="1"/>
          <p:nvPr/>
        </p:nvSpPr>
        <p:spPr>
          <a:xfrm>
            <a:off x="167470" y="112250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Humira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E408FD5-765C-814F-B9DD-C6BB1E38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75" y="1122501"/>
            <a:ext cx="2881925" cy="19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5661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10357</TotalTime>
  <Words>1776</Words>
  <Application>Microsoft Macintosh PowerPoint</Application>
  <PresentationFormat>On-screen Show (4:3)</PresentationFormat>
  <Paragraphs>138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Humira Biosimilars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Microsoft Office User</cp:lastModifiedBy>
  <cp:revision>43</cp:revision>
  <cp:lastPrinted>2013-08-13T14:25:08Z</cp:lastPrinted>
  <dcterms:created xsi:type="dcterms:W3CDTF">2013-05-24T18:55:25Z</dcterms:created>
  <dcterms:modified xsi:type="dcterms:W3CDTF">2023-06-30T13:37:23Z</dcterms:modified>
  <cp:category/>
</cp:coreProperties>
</file>