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50"/>
  </p:notesMasterIdLst>
  <p:handoutMasterIdLst>
    <p:handoutMasterId r:id="rId51"/>
  </p:handoutMasterIdLst>
  <p:sldIdLst>
    <p:sldId id="256" r:id="rId3"/>
    <p:sldId id="257" r:id="rId4"/>
    <p:sldId id="280" r:id="rId5"/>
    <p:sldId id="328" r:id="rId6"/>
    <p:sldId id="330" r:id="rId7"/>
    <p:sldId id="331" r:id="rId8"/>
    <p:sldId id="332" r:id="rId9"/>
    <p:sldId id="329" r:id="rId10"/>
    <p:sldId id="351" r:id="rId11"/>
    <p:sldId id="352" r:id="rId12"/>
    <p:sldId id="353" r:id="rId13"/>
    <p:sldId id="354" r:id="rId14"/>
    <p:sldId id="355" r:id="rId15"/>
    <p:sldId id="356" r:id="rId16"/>
    <p:sldId id="357" r:id="rId17"/>
    <p:sldId id="358" r:id="rId18"/>
    <p:sldId id="359" r:id="rId19"/>
    <p:sldId id="360" r:id="rId20"/>
    <p:sldId id="310" r:id="rId21"/>
    <p:sldId id="343" r:id="rId22"/>
    <p:sldId id="344" r:id="rId23"/>
    <p:sldId id="345" r:id="rId24"/>
    <p:sldId id="323" r:id="rId25"/>
    <p:sldId id="317" r:id="rId26"/>
    <p:sldId id="324" r:id="rId27"/>
    <p:sldId id="346" r:id="rId28"/>
    <p:sldId id="333" r:id="rId29"/>
    <p:sldId id="335" r:id="rId30"/>
    <p:sldId id="336" r:id="rId31"/>
    <p:sldId id="338" r:id="rId32"/>
    <p:sldId id="347" r:id="rId33"/>
    <p:sldId id="339" r:id="rId34"/>
    <p:sldId id="348" r:id="rId35"/>
    <p:sldId id="341" r:id="rId36"/>
    <p:sldId id="342" r:id="rId37"/>
    <p:sldId id="334" r:id="rId38"/>
    <p:sldId id="312" r:id="rId39"/>
    <p:sldId id="313" r:id="rId40"/>
    <p:sldId id="315" r:id="rId41"/>
    <p:sldId id="316" r:id="rId42"/>
    <p:sldId id="320" r:id="rId43"/>
    <p:sldId id="321" r:id="rId44"/>
    <p:sldId id="325" r:id="rId45"/>
    <p:sldId id="326" r:id="rId46"/>
    <p:sldId id="349" r:id="rId47"/>
    <p:sldId id="350" r:id="rId48"/>
    <p:sldId id="298" r:id="rId4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B0000"/>
    <a:srgbClr val="636D6E"/>
    <a:srgbClr val="CCCCFF"/>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9333" autoAdjust="0"/>
  </p:normalViewPr>
  <p:slideViewPr>
    <p:cSldViewPr snapToGrid="0" snapToObjects="1">
      <p:cViewPr varScale="1">
        <p:scale>
          <a:sx n="95" d="100"/>
          <a:sy n="95" d="100"/>
        </p:scale>
        <p:origin x="1794" y="36"/>
      </p:cViewPr>
      <p:guideLst>
        <p:guide orient="horz" pos="2160"/>
        <p:guide pos="2880"/>
      </p:guideLst>
    </p:cSldViewPr>
  </p:slideViewPr>
  <p:outlineViewPr>
    <p:cViewPr>
      <p:scale>
        <a:sx n="33" d="100"/>
        <a:sy n="33" d="100"/>
      </p:scale>
      <p:origin x="0" y="-13794"/>
    </p:cViewPr>
    <p:sldLst>
      <p:sld r:id="rId1" collapse="1"/>
    </p:sldLst>
  </p:outlineViewPr>
  <p:notesTextViewPr>
    <p:cViewPr>
      <p:scale>
        <a:sx n="100" d="100"/>
        <a:sy n="100" d="100"/>
      </p:scale>
      <p:origin x="0" y="0"/>
    </p:cViewPr>
  </p:notesTextViewPr>
  <p:sorterViewPr>
    <p:cViewPr>
      <p:scale>
        <a:sx n="90" d="100"/>
        <a:sy n="90" d="100"/>
      </p:scale>
      <p:origin x="0" y="-9932"/>
    </p:cViewPr>
  </p:sorterViewPr>
  <p:notesViewPr>
    <p:cSldViewPr snapToGrid="0" snapToObjects="1">
      <p:cViewPr varScale="1">
        <p:scale>
          <a:sx n="111" d="100"/>
          <a:sy n="111" d="100"/>
        </p:scale>
        <p:origin x="-3944" y="-10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A5B6E0F-1DB3-5A43-B8F9-5E1E696749DF}" type="datetimeFigureOut">
              <a:t>12/5/2016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59C1F9FE-B8FF-F345-B45D-636AC2B598BD}" type="slidenum">
              <a:t>‹#›</a:t>
            </a:fld>
            <a:endParaRPr lang="en-US" dirty="0"/>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61BC211-ACBD-CB48-B939-364088D2CD6D}" type="datetimeFigureOut">
              <a:t>12/5/2016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904D311-73F7-5D42-B843-E8305C73070F}" type="slidenum">
              <a:t>‹#›</a:t>
            </a:fld>
            <a:endParaRPr lang="en-US" dirty="0"/>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a:t>
            </a:fld>
            <a:endParaRPr lang="en-US" dirty="0"/>
          </a:p>
        </p:txBody>
      </p:sp>
    </p:spTree>
    <p:extLst>
      <p:ext uri="{BB962C8B-B14F-4D97-AF65-F5344CB8AC3E}">
        <p14:creationId xmlns:p14="http://schemas.microsoft.com/office/powerpoint/2010/main" val="424492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6204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Access models – this could be meaningful to you for multiple reasons – what your institution has access to, campus mandates, personal feelings about access</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13</a:t>
            </a:fld>
            <a:endParaRPr lang="en-US" dirty="0"/>
          </a:p>
        </p:txBody>
      </p:sp>
    </p:spTree>
    <p:extLst>
      <p:ext uri="{BB962C8B-B14F-4D97-AF65-F5344CB8AC3E}">
        <p14:creationId xmlns:p14="http://schemas.microsoft.com/office/powerpoint/2010/main" val="180332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getting published</a:t>
            </a:r>
            <a:r>
              <a:rPr lang="en-US" baseline="0" dirty="0" smtClean="0"/>
              <a:t> is so important to a scholars career some scams have cropped up</a:t>
            </a:r>
            <a:endParaRPr lang="en-US" dirty="0" smtClean="0"/>
          </a:p>
          <a:p>
            <a:r>
              <a:rPr lang="en-US" dirty="0" smtClean="0"/>
              <a:t>These</a:t>
            </a:r>
            <a:r>
              <a:rPr lang="en-US" baseline="0" dirty="0" smtClean="0"/>
              <a:t> are often referred to as predatory journals  - their goals are to make money. A scam often takes the form of getting an email asking you to publish, you submit, and they give you a large bill</a:t>
            </a:r>
          </a:p>
          <a:p>
            <a:r>
              <a:rPr lang="en-US" baseline="0" dirty="0" smtClean="0"/>
              <a:t>a really good way to uncover these is to take a look at the journal websites – if they have articles read a few to gauge the quality</a:t>
            </a:r>
          </a:p>
          <a:p>
            <a:endParaRPr lang="en-US" baseline="0" dirty="0" smtClean="0"/>
          </a:p>
          <a:p>
            <a:r>
              <a:rPr lang="en-US" baseline="0" dirty="0" smtClean="0"/>
              <a:t>What is the problem with publishing these journals – beyond paying money for a poor product – you wont get the advantages of peer review, your work could disappear or be hard to find, or it could harm your reputation or prevent you from publishing that research in a legitimate and respectable journal</a:t>
            </a:r>
          </a:p>
          <a:p>
            <a:r>
              <a:rPr lang="en-US" baseline="0" dirty="0" smtClean="0"/>
              <a:t>Mention that sometimes people are unwittingly placed on editorial boards – if it’s a name you recognize but the rest of the website seems fishy then go check out their CV to see if this journal is listed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15</a:t>
            </a:fld>
            <a:endParaRPr lang="en-US" dirty="0"/>
          </a:p>
        </p:txBody>
      </p:sp>
    </p:spTree>
    <p:extLst>
      <p:ext uri="{BB962C8B-B14F-4D97-AF65-F5344CB8AC3E}">
        <p14:creationId xmlns:p14="http://schemas.microsoft.com/office/powerpoint/2010/main" val="316461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 journal that you determine is the best fit for your work can vary over time, stage of your academic career or by specific research project goals</a:t>
            </a:r>
          </a:p>
          <a:p>
            <a:pPr marL="171450" indent="-171450">
              <a:buFontTx/>
              <a:buChar char="-"/>
            </a:pPr>
            <a:r>
              <a:rPr lang="en-US" baseline="0" dirty="0" smtClean="0"/>
              <a:t>A bad journal is one that doesn’t meet your most important objectives </a:t>
            </a:r>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16</a:t>
            </a:fld>
            <a:endParaRPr lang="en-US" dirty="0"/>
          </a:p>
        </p:txBody>
      </p:sp>
    </p:spTree>
    <p:extLst>
      <p:ext uri="{BB962C8B-B14F-4D97-AF65-F5344CB8AC3E}">
        <p14:creationId xmlns:p14="http://schemas.microsoft.com/office/powerpoint/2010/main" val="374420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17</a:t>
            </a:fld>
            <a:endParaRPr lang="en-US" dirty="0"/>
          </a:p>
        </p:txBody>
      </p:sp>
    </p:spTree>
    <p:extLst>
      <p:ext uri="{BB962C8B-B14F-4D97-AF65-F5344CB8AC3E}">
        <p14:creationId xmlns:p14="http://schemas.microsoft.com/office/powerpoint/2010/main" val="174940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6356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5572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28</a:t>
            </a:fld>
            <a:endParaRPr lang="en-US" dirty="0"/>
          </a:p>
        </p:txBody>
      </p:sp>
    </p:spTree>
    <p:extLst>
      <p:ext uri="{BB962C8B-B14F-4D97-AF65-F5344CB8AC3E}">
        <p14:creationId xmlns:p14="http://schemas.microsoft.com/office/powerpoint/2010/main" val="285357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1177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9921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4D311-73F7-5D42-B843-E8305C73070F}" type="slidenum">
              <a:rPr lang="en-US" smtClean="0"/>
              <a:t>2</a:t>
            </a:fld>
            <a:endParaRPr lang="en-US" dirty="0"/>
          </a:p>
        </p:txBody>
      </p:sp>
    </p:spTree>
    <p:extLst>
      <p:ext uri="{BB962C8B-B14F-4D97-AF65-F5344CB8AC3E}">
        <p14:creationId xmlns:p14="http://schemas.microsoft.com/office/powerpoint/2010/main" val="407694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82524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0821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0821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9081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4364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8225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8428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6498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3142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91344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96091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81178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43562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63937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17319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07918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420032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25801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320672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123568" y="1046206"/>
            <a:ext cx="8852963" cy="5199319"/>
          </a:xfrm>
          <a:prstGeom prst="rect">
            <a:avLst/>
          </a:prstGeom>
          <a:ln>
            <a:noFill/>
          </a:ln>
        </p:spPr>
        <p:txBody>
          <a:bodyPr/>
          <a:lstStyle>
            <a:lvl1pPr>
              <a:defRPr>
                <a:ln>
                  <a:noFill/>
                </a:ln>
                <a:solidFill>
                  <a:srgbClr val="BB0000"/>
                </a:solidFill>
                <a:latin typeface="Georgia" panose="02040502050405020303" pitchFamily="18" charset="0"/>
              </a:defRPr>
            </a:lvl1pPr>
            <a:lvl2pPr marL="0">
              <a:spcBef>
                <a:spcPts val="600"/>
              </a:spcBef>
              <a:defRPr sz="2800">
                <a:ln>
                  <a:noFill/>
                </a:ln>
                <a:solidFill>
                  <a:schemeClr val="tx1">
                    <a:lumMod val="65000"/>
                    <a:lumOff val="35000"/>
                  </a:schemeClr>
                </a:solidFill>
                <a:latin typeface="+mj-lt"/>
              </a:defRPr>
            </a:lvl2pPr>
            <a:lvl3pPr>
              <a:spcBef>
                <a:spcPts val="0"/>
              </a:spcBef>
              <a:defRPr sz="2400" b="0">
                <a:ln>
                  <a:noFill/>
                </a:ln>
                <a:solidFill>
                  <a:schemeClr val="tx1">
                    <a:lumMod val="65000"/>
                    <a:lumOff val="35000"/>
                  </a:schemeClr>
                </a:solidFill>
                <a:latin typeface="+mj-lt"/>
              </a:defRPr>
            </a:lvl3pPr>
            <a:lvl5pPr marL="788670" indent="-285750">
              <a:spcBef>
                <a:spcPts val="350"/>
              </a:spcBef>
              <a:buFont typeface="Courier New" panose="02070309020205020404" pitchFamily="49" charset="0"/>
              <a:buChar char="o"/>
              <a:defRPr sz="2000">
                <a:ln>
                  <a:noFill/>
                </a:ln>
                <a:solidFill>
                  <a:schemeClr val="tx1">
                    <a:lumMod val="65000"/>
                    <a:lumOff val="35000"/>
                  </a:schemeClr>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sp>
        <p:nvSpPr>
          <p:cNvPr id="3" name="Footer Placeholder 2"/>
          <p:cNvSpPr>
            <a:spLocks noGrp="1"/>
          </p:cNvSpPr>
          <p:nvPr>
            <p:ph type="ftr" sz="quarter" idx="14"/>
          </p:nvPr>
        </p:nvSpPr>
        <p:spPr/>
        <p:txBody>
          <a:bodyPr/>
          <a:lstStyle/>
          <a:p>
            <a:endParaRPr lang="en-US" dirty="0"/>
          </a:p>
        </p:txBody>
      </p:sp>
      <p:sp>
        <p:nvSpPr>
          <p:cNvPr id="2"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37931671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877198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256636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4089740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56074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29381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225858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ld Phrase">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8"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latin typeface="Georgia" panose="02040502050405020303" pitchFamily="18" charset="0"/>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BIG WORD BIG PHRASE</a:t>
            </a:r>
            <a:br>
              <a:rPr lang="en-US" dirty="0" smtClean="0"/>
            </a:br>
            <a:r>
              <a:rPr lang="en-US" dirty="0" smtClean="0"/>
              <a:t>SLIDE</a:t>
            </a:r>
            <a:endParaRPr lang="en-US" dirty="0"/>
          </a:p>
        </p:txBody>
      </p:sp>
      <p:sp>
        <p:nvSpPr>
          <p:cNvPr id="3" name="Footer Placeholder 2"/>
          <p:cNvSpPr>
            <a:spLocks noGrp="1"/>
          </p:cNvSpPr>
          <p:nvPr>
            <p:ph type="ftr" sz="quarter" idx="17"/>
          </p:nvPr>
        </p:nvSpPr>
        <p:spPr/>
        <p:txBody>
          <a:bodyPr/>
          <a:lstStyle/>
          <a:p>
            <a:endParaRPr lang="en-US" dirty="0"/>
          </a:p>
        </p:txBody>
      </p:sp>
      <p:sp>
        <p:nvSpPr>
          <p:cNvPr id="5"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11068018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3" name="Content Placeholder 2"/>
          <p:cNvSpPr>
            <a:spLocks noGrp="1"/>
          </p:cNvSpPr>
          <p:nvPr>
            <p:ph idx="17" hasCustomPrompt="1"/>
          </p:nvPr>
        </p:nvSpPr>
        <p:spPr>
          <a:xfrm>
            <a:off x="4881010" y="5372666"/>
            <a:ext cx="3392207"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smtClean="0">
                <a:solidFill>
                  <a:schemeClr val="tx1">
                    <a:lumMod val="75000"/>
                    <a:lumOff val="25000"/>
                  </a:schemeClr>
                </a:solidFill>
                <a:cs typeface="Arial"/>
              </a:rPr>
              <a:t>– </a:t>
            </a:r>
            <a:r>
              <a:rPr lang="en-US" sz="2400" dirty="0" err="1" smtClean="0">
                <a:solidFill>
                  <a:schemeClr val="tx1">
                    <a:lumMod val="75000"/>
                    <a:lumOff val="25000"/>
                  </a:schemeClr>
                </a:solidFill>
                <a:cs typeface="Arial"/>
              </a:rPr>
              <a:t>Firstandlast</a:t>
            </a:r>
            <a:r>
              <a:rPr lang="en-US" sz="2400" dirty="0" smtClean="0">
                <a:solidFill>
                  <a:schemeClr val="tx1">
                    <a:lumMod val="75000"/>
                    <a:lumOff val="25000"/>
                  </a:schemeClr>
                </a:solidFill>
                <a:cs typeface="Arial"/>
              </a:rPr>
              <a:t> Name</a:t>
            </a:r>
          </a:p>
          <a:p>
            <a:pPr algn="r">
              <a:lnSpc>
                <a:spcPct val="110000"/>
              </a:lnSpc>
            </a:pPr>
            <a:r>
              <a:rPr lang="en-US" sz="1800" dirty="0" smtClean="0">
                <a:solidFill>
                  <a:schemeClr val="tx1">
                    <a:lumMod val="60000"/>
                    <a:lumOff val="40000"/>
                  </a:schemeClr>
                </a:solidFill>
                <a:cs typeface="Arial"/>
              </a:rPr>
              <a:t>   </a:t>
            </a:r>
            <a:endParaRPr lang="en-US" dirty="0"/>
          </a:p>
        </p:txBody>
      </p:sp>
      <p:sp>
        <p:nvSpPr>
          <p:cNvPr id="14" name="Text Placeholder 13"/>
          <p:cNvSpPr>
            <a:spLocks noGrp="1"/>
          </p:cNvSpPr>
          <p:nvPr>
            <p:ph type="body" sz="quarter" idx="18" hasCustomPrompt="1"/>
          </p:nvPr>
        </p:nvSpPr>
        <p:spPr>
          <a:xfrm>
            <a:off x="944699" y="1734523"/>
            <a:ext cx="7200384" cy="3789978"/>
          </a:xfrm>
          <a:prstGeom prst="rect">
            <a:avLst/>
          </a:prstGeom>
          <a:ln>
            <a:solidFill>
              <a:srgbClr val="FFFFFF"/>
            </a:solidFill>
          </a:ln>
        </p:spPr>
        <p:txBody>
          <a:bodyPr vert="horz"/>
          <a:lstStyle>
            <a:lvl1pPr algn="ctr">
              <a:defRPr lang="en-US" sz="3200" b="0" smtClean="0">
                <a:solidFill>
                  <a:srgbClr val="BB0032"/>
                </a:solidFill>
                <a:latin typeface="Georgia" panose="02040502050405020303" pitchFamily="18" charset="0"/>
                <a:cs typeface="Arial"/>
              </a:defRPr>
            </a:lvl1pPr>
          </a:lstStyle>
          <a:p>
            <a:pPr lvl="0"/>
            <a:r>
              <a:rPr lang="en-US" sz="6500" b="0" dirty="0" smtClean="0">
                <a:solidFill>
                  <a:srgbClr val="BB0032"/>
                </a:solidFill>
                <a:latin typeface="+mj-lt"/>
                <a:cs typeface="Arial"/>
              </a:rPr>
              <a:t>“Notable quote</a:t>
            </a:r>
            <a:br>
              <a:rPr lang="en-US" sz="6500" b="0" dirty="0" smtClean="0">
                <a:solidFill>
                  <a:srgbClr val="BB0032"/>
                </a:solidFill>
                <a:latin typeface="+mj-lt"/>
                <a:cs typeface="Arial"/>
              </a:rPr>
            </a:br>
            <a:r>
              <a:rPr lang="en-US" sz="6500" b="0" dirty="0" smtClean="0">
                <a:solidFill>
                  <a:srgbClr val="BB0032"/>
                </a:solidFill>
                <a:latin typeface="+mj-lt"/>
                <a:cs typeface="Arial"/>
              </a:rPr>
              <a:t>goes right here,</a:t>
            </a:r>
            <a:br>
              <a:rPr lang="en-US" sz="6500" b="0" dirty="0" smtClean="0">
                <a:solidFill>
                  <a:srgbClr val="BB0032"/>
                </a:solidFill>
                <a:latin typeface="+mj-lt"/>
                <a:cs typeface="Arial"/>
              </a:rPr>
            </a:br>
            <a:r>
              <a:rPr lang="en-US" sz="6500" b="0" dirty="0" smtClean="0">
                <a:solidFill>
                  <a:srgbClr val="BB0032"/>
                </a:solidFill>
                <a:latin typeface="+mj-lt"/>
                <a:cs typeface="Arial"/>
              </a:rPr>
              <a:t>yes right here.”</a:t>
            </a:r>
            <a:endParaRPr lang="en-US" dirty="0"/>
          </a:p>
        </p:txBody>
      </p:sp>
      <p:sp>
        <p:nvSpPr>
          <p:cNvPr id="2" name="Footer Placeholder 1"/>
          <p:cNvSpPr>
            <a:spLocks noGrp="1"/>
          </p:cNvSpPr>
          <p:nvPr>
            <p:ph type="ftr" sz="quarter" idx="19"/>
          </p:nvPr>
        </p:nvSpPr>
        <p:spPr>
          <a:xfrm>
            <a:off x="3124200" y="6356350"/>
            <a:ext cx="2895600" cy="365125"/>
          </a:xfrm>
          <a:prstGeom prst="rect">
            <a:avLst/>
          </a:prstGeom>
        </p:spPr>
        <p:txBody>
          <a:bodyPr/>
          <a:lstStyle/>
          <a:p>
            <a:endParaRPr lang="en-US" dirty="0"/>
          </a:p>
        </p:txBody>
      </p:sp>
      <p:sp>
        <p:nvSpPr>
          <p:cNvPr id="6"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16279224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295632"/>
          </a:xfrm>
          <a:prstGeom prst="rect">
            <a:avLst/>
          </a:prstGeom>
        </p:spPr>
        <p:txBody>
          <a:bodyPr vert="horz"/>
          <a:lstStyle>
            <a:lvl1pPr>
              <a:defRPr>
                <a:ln>
                  <a:noFill/>
                </a:ln>
                <a:solidFill>
                  <a:schemeClr val="bg1">
                    <a:lumMod val="75000"/>
                  </a:schemeClr>
                </a:solidFill>
              </a:defRPr>
            </a:lvl1pPr>
          </a:lstStyle>
          <a:p>
            <a:r>
              <a:rPr lang="en-US" dirty="0" smtClean="0"/>
              <a:t>Full slide picture</a:t>
            </a:r>
            <a:endParaRPr lang="en-US" dirty="0"/>
          </a:p>
        </p:txBody>
      </p:sp>
      <p:sp>
        <p:nvSpPr>
          <p:cNvPr id="3" name="Footer Placeholder 2"/>
          <p:cNvSpPr>
            <a:spLocks noGrp="1"/>
          </p:cNvSpPr>
          <p:nvPr>
            <p:ph type="ftr" sz="quarter" idx="14"/>
          </p:nvPr>
        </p:nvSpPr>
        <p:spPr/>
        <p:txBody>
          <a:bodyPr/>
          <a:lstStyle/>
          <a:p>
            <a:endParaRPr lang="en-US" dirty="0"/>
          </a:p>
        </p:txBody>
      </p:sp>
      <p:sp>
        <p:nvSpPr>
          <p:cNvPr id="5"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32017472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7"/>
            <a:ext cx="3883851" cy="5934064"/>
          </a:xfrm>
          <a:prstGeom prst="rect">
            <a:avLst/>
          </a:prstGeom>
          <a:ln>
            <a:noFill/>
          </a:ln>
        </p:spPr>
        <p:txBody>
          <a:bodyPr vert="horz"/>
          <a:lstStyle>
            <a:lvl1pPr>
              <a:defRPr>
                <a:solidFill>
                  <a:srgbClr val="BFBFBF"/>
                </a:solidFill>
              </a:defRPr>
            </a:lvl1pPr>
          </a:lstStyle>
          <a:p>
            <a:r>
              <a:rPr lang="en-US" dirty="0" smtClean="0"/>
              <a:t>½ slide picture</a:t>
            </a:r>
            <a:endParaRPr lang="en-US" dirty="0"/>
          </a:p>
        </p:txBody>
      </p:sp>
      <p:sp>
        <p:nvSpPr>
          <p:cNvPr id="8" name="Content Placeholder 2"/>
          <p:cNvSpPr>
            <a:spLocks noGrp="1"/>
          </p:cNvSpPr>
          <p:nvPr>
            <p:ph idx="14"/>
          </p:nvPr>
        </p:nvSpPr>
        <p:spPr>
          <a:xfrm>
            <a:off x="4137592" y="1062682"/>
            <a:ext cx="4701503" cy="5293669"/>
          </a:xfrm>
          <a:prstGeom prst="rect">
            <a:avLst/>
          </a:prstGeom>
          <a:ln>
            <a:solidFill>
              <a:srgbClr val="FFFFFF"/>
            </a:solidFill>
          </a:ln>
        </p:spPr>
        <p:txBody>
          <a:bodyPr/>
          <a:lstStyle>
            <a:lvl1pPr>
              <a:lnSpc>
                <a:spcPts val="3440"/>
              </a:lnSpc>
              <a:spcBef>
                <a:spcPts val="0"/>
              </a:spcBef>
              <a:defRPr>
                <a:solidFill>
                  <a:srgbClr val="BB0000"/>
                </a:solidFill>
                <a:latin typeface="Georgia" panose="02040502050405020303" pitchFamily="18" charset="0"/>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3" name="Footer Placeholder 2"/>
          <p:cNvSpPr>
            <a:spLocks noGrp="1"/>
          </p:cNvSpPr>
          <p:nvPr>
            <p:ph type="ftr" sz="quarter" idx="15"/>
          </p:nvPr>
        </p:nvSpPr>
        <p:spPr/>
        <p:txBody>
          <a:bodyPr/>
          <a:lstStyle/>
          <a:p>
            <a:endParaRPr lang="en-US" dirty="0"/>
          </a:p>
        </p:txBody>
      </p:sp>
      <p:sp>
        <p:nvSpPr>
          <p:cNvPr id="6"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1673681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p:cNvSpPr>
            <a:spLocks noGrp="1"/>
          </p:cNvSpPr>
          <p:nvPr>
            <p:ph idx="14"/>
          </p:nvPr>
        </p:nvSpPr>
        <p:spPr>
          <a:xfrm>
            <a:off x="197710" y="1037969"/>
            <a:ext cx="8690919" cy="5107459"/>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smtClean="0"/>
          </a:p>
          <a:p>
            <a:pPr lvl="0"/>
            <a:endParaRPr lang="en-US" dirty="0" smtClean="0"/>
          </a:p>
          <a:p>
            <a:pPr lvl="0"/>
            <a:endParaRPr lang="en-US" dirty="0" smtClean="0"/>
          </a:p>
          <a:p>
            <a:pPr lvl="0"/>
            <a:endParaRPr lang="en-US" dirty="0" smtClean="0"/>
          </a:p>
          <a:p>
            <a:pPr lvl="0"/>
            <a:r>
              <a:rPr lang="en-US" dirty="0" smtClean="0"/>
              <a:t>chart/graph/table</a:t>
            </a:r>
            <a:endParaRPr lang="en-US" dirty="0"/>
          </a:p>
        </p:txBody>
      </p:sp>
      <p:sp>
        <p:nvSpPr>
          <p:cNvPr id="3" name="Footer Placeholder 2"/>
          <p:cNvSpPr>
            <a:spLocks noGrp="1"/>
          </p:cNvSpPr>
          <p:nvPr>
            <p:ph type="ftr" sz="quarter" idx="15"/>
          </p:nvPr>
        </p:nvSpPr>
        <p:spPr/>
        <p:txBody>
          <a:bodyPr/>
          <a:lstStyle/>
          <a:p>
            <a:endParaRPr lang="en-US" dirty="0"/>
          </a:p>
        </p:txBody>
      </p:sp>
      <p:sp>
        <p:nvSpPr>
          <p:cNvPr id="5" name="Title 1"/>
          <p:cNvSpPr>
            <a:spLocks noGrp="1"/>
          </p:cNvSpPr>
          <p:nvPr>
            <p:ph type="title"/>
          </p:nvPr>
        </p:nvSpPr>
        <p:spPr>
          <a:xfrm>
            <a:off x="6742769" y="210277"/>
            <a:ext cx="2085703" cy="460918"/>
          </a:xfrm>
          <a:prstGeom prst="rect">
            <a:avLst/>
          </a:prstGeom>
        </p:spPr>
        <p:txBody>
          <a:bodyPr/>
          <a:lstStyle>
            <a:lvl1pPr>
              <a:defRPr sz="2400">
                <a:solidFill>
                  <a:schemeClr val="bg1"/>
                </a:solid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383328258"/>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48390"/>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Fifth level</a:t>
            </a:r>
            <a:endParaRPr lang="en-US" dirty="0"/>
          </a:p>
        </p:txBody>
      </p:sp>
      <p:sp>
        <p:nvSpPr>
          <p:cNvPr id="13" name="Content Placeholder 2"/>
          <p:cNvSpPr>
            <a:spLocks noGrp="1"/>
          </p:cNvSpPr>
          <p:nvPr>
            <p:ph idx="15" hasCustomPrompt="1"/>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TOPIC TITLE HERE</a:t>
            </a:r>
            <a:endParaRPr lang="en-US" dirty="0"/>
          </a:p>
        </p:txBody>
      </p:sp>
    </p:spTree>
    <p:extLst>
      <p:ext uri="{BB962C8B-B14F-4D97-AF65-F5344CB8AC3E}">
        <p14:creationId xmlns:p14="http://schemas.microsoft.com/office/powerpoint/2010/main" val="101419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291" y="2974444"/>
            <a:ext cx="9144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TheOhioStateUniversity-Horiz-RGB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6917" y="197909"/>
            <a:ext cx="3333750" cy="476250"/>
          </a:xfrm>
          <a:prstGeom prst="rect">
            <a:avLst/>
          </a:prstGeom>
        </p:spPr>
      </p:pic>
      <p:grpSp>
        <p:nvGrpSpPr>
          <p:cNvPr id="7" name="Group 6"/>
          <p:cNvGrpSpPr/>
          <p:nvPr/>
        </p:nvGrpSpPr>
        <p:grpSpPr>
          <a:xfrm>
            <a:off x="0" y="1"/>
            <a:ext cx="9144000" cy="910167"/>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TheOhioStateUniversity-REV-Horiz-RGBHEX.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p:spPr>
        </p:pic>
      </p:gr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600" b="1">
                <a:solidFill>
                  <a:schemeClr val="bg1">
                    <a:lumMod val="75000"/>
                  </a:schemeClr>
                </a:solidFill>
              </a:defRPr>
            </a:lvl1pPr>
          </a:lstStyle>
          <a:p>
            <a:endParaRPr lang="en-US" dirty="0"/>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7" r:id="rId3"/>
    <p:sldLayoutId id="2147483758" r:id="rId4"/>
    <p:sldLayoutId id="2147483768" r:id="rId5"/>
    <p:sldLayoutId id="2147483763" r:id="rId6"/>
    <p:sldLayoutId id="2147483782" r:id="rId7"/>
    <p:sldLayoutId id="2147483783" r:id="rId8"/>
    <p:sldLayoutId id="2147483784" r:id="rId9"/>
    <p:sldLayoutId id="2147483786" r:id="rId10"/>
    <p:sldLayoutId id="2147483787" r:id="rId11"/>
    <p:sldLayoutId id="2147483788" r:id="rId12"/>
    <p:sldLayoutId id="2147483791" r:id="rId13"/>
    <p:sldLayoutId id="2147483792" r:id="rId14"/>
    <p:sldLayoutId id="2147483793" r:id="rId15"/>
    <p:sldLayoutId id="2147483795" r:id="rId16"/>
    <p:sldLayoutId id="2147483796" r:id="rId17"/>
    <p:sldLayoutId id="2147483798" r:id="rId18"/>
    <p:sldLayoutId id="2147483799" r:id="rId19"/>
    <p:sldLayoutId id="2147483800" r:id="rId20"/>
    <p:sldLayoutId id="2147483801" r:id="rId21"/>
    <p:sldLayoutId id="2147483802" r:id="rId22"/>
    <p:sldLayoutId id="2147483803" r:id="rId23"/>
    <p:sldLayoutId id="2147483804" r:id="rId24"/>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ibrary.osu.edu/researchcomm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aspa.org/" TargetMode="External"/><Relationship Id="rId2" Type="http://schemas.openxmlformats.org/officeDocument/2006/relationships/hyperlink" Target="https://doaj.or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orc.osu.edu/regulations-policies/misconduct/avoiding-plagiaris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orc.osu.edu/files/ResearchDataPolicy.pdf"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hyperlink" Target="http://orc.osu.edu/files/Misconduct_Policy.pdf" TargetMode="Externa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grants.nih.gov/grants/policy/data_sharing/"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hyperlink" Target="https://library.osu.edu/researchcommons/2015/01/19/dmptool/" TargetMode="Externa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orc.osu.edu/files/2011/01/ResearchDataPolicy.pdf" TargetMode="External"/><Relationship Id="rId2" Type="http://schemas.openxmlformats.org/officeDocument/2006/relationships/hyperlink" Target="http://orc.osu.edu/files/ResearchDataPolicy.pdf"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orc.osu.edu/files/ResearchDataPolicy.pdf"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publicationethics.org/about"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orc.osu.edu/files/Policy-on-Faculty-Financial-Conflict-of-Interest.pdf"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hyperlink" Target="http://oaa.osu.edu/assets/files/documents/ConfComm.pdf"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016406" y="3273786"/>
            <a:ext cx="7224209"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600" dirty="0" smtClean="0">
                <a:latin typeface="Georgia" panose="02040502050405020303" pitchFamily="18" charset="0"/>
              </a:rPr>
              <a:t>Academic Publishing and the Responsible Conduct of Research</a:t>
            </a:r>
          </a:p>
          <a:p>
            <a:endParaRPr lang="en-US" dirty="0"/>
          </a:p>
        </p:txBody>
      </p:sp>
      <p:sp>
        <p:nvSpPr>
          <p:cNvPr id="16" name="Subtitle 2"/>
          <p:cNvSpPr txBox="1">
            <a:spLocks/>
          </p:cNvSpPr>
          <p:nvPr/>
        </p:nvSpPr>
        <p:spPr>
          <a:xfrm>
            <a:off x="1413015" y="4754674"/>
            <a:ext cx="6400800"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t>Melanie Schlosser - University Libraries </a:t>
            </a:r>
            <a:br>
              <a:rPr lang="en-US" sz="2000" dirty="0" smtClean="0"/>
            </a:br>
            <a:r>
              <a:rPr lang="en-US" sz="2000" dirty="0" smtClean="0"/>
              <a:t>Jen Yucel - Office of Research Compliance</a:t>
            </a:r>
            <a:endParaRPr lang="en-US" sz="2000" dirty="0"/>
          </a:p>
        </p:txBody>
      </p:sp>
    </p:spTree>
    <p:extLst>
      <p:ext uri="{BB962C8B-B14F-4D97-AF65-F5344CB8AC3E}">
        <p14:creationId xmlns:p14="http://schemas.microsoft.com/office/powerpoint/2010/main" val="228447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0" y="925631"/>
            <a:ext cx="9144000" cy="1063948"/>
          </a:xfrm>
        </p:spPr>
        <p:txBody>
          <a:bodyPr/>
          <a:lstStyle/>
          <a:p>
            <a:pPr lvl="2"/>
            <a:endParaRPr lang="en-US" dirty="0"/>
          </a:p>
          <a:p>
            <a:pPr lvl="2"/>
            <a:endParaRPr lang="en-US" sz="400" dirty="0"/>
          </a:p>
        </p:txBody>
      </p:sp>
      <p:sp>
        <p:nvSpPr>
          <p:cNvPr id="2" name="Title 1"/>
          <p:cNvSpPr>
            <a:spLocks noGrp="1"/>
          </p:cNvSpPr>
          <p:nvPr>
            <p:ph type="title"/>
          </p:nvPr>
        </p:nvSpPr>
        <p:spPr/>
        <p:txBody>
          <a:bodyPr/>
          <a:lstStyle/>
          <a:p>
            <a:r>
              <a:rPr lang="en-US" dirty="0" smtClean="0"/>
              <a:t>Resources</a:t>
            </a:r>
            <a:endParaRPr lang="en-US" dirty="0"/>
          </a:p>
        </p:txBody>
      </p:sp>
      <p:pic>
        <p:nvPicPr>
          <p:cNvPr id="3" name="Picture 2"/>
          <p:cNvPicPr>
            <a:picLocks noChangeAspect="1"/>
          </p:cNvPicPr>
          <p:nvPr/>
        </p:nvPicPr>
        <p:blipFill>
          <a:blip r:embed="rId2"/>
          <a:stretch>
            <a:fillRect/>
          </a:stretch>
        </p:blipFill>
        <p:spPr>
          <a:xfrm>
            <a:off x="-70339" y="905536"/>
            <a:ext cx="9435401" cy="5952464"/>
          </a:xfrm>
          <a:prstGeom prst="rect">
            <a:avLst/>
          </a:prstGeom>
        </p:spPr>
      </p:pic>
    </p:spTree>
    <p:extLst>
      <p:ext uri="{BB962C8B-B14F-4D97-AF65-F5344CB8AC3E}">
        <p14:creationId xmlns:p14="http://schemas.microsoft.com/office/powerpoint/2010/main" val="3531794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1" y="2132031"/>
            <a:ext cx="9144000" cy="4781550"/>
          </a:xfrm>
        </p:spPr>
        <p:txBody>
          <a:bodyPr numCol="2"/>
          <a:lstStyle/>
          <a:p>
            <a:pPr lvl="1"/>
            <a:r>
              <a:rPr lang="en-US" sz="2400" dirty="0">
                <a:solidFill>
                  <a:srgbClr val="BB0000"/>
                </a:solidFill>
              </a:rPr>
              <a:t>Office Hours</a:t>
            </a:r>
            <a:endParaRPr lang="en-US" sz="2400" dirty="0"/>
          </a:p>
          <a:p>
            <a:pPr lvl="2"/>
            <a:r>
              <a:rPr lang="en-US" sz="2000" dirty="0" smtClean="0">
                <a:solidFill>
                  <a:srgbClr val="636D6E"/>
                </a:solidFill>
              </a:rPr>
              <a:t>Publishing </a:t>
            </a:r>
            <a:r>
              <a:rPr lang="en-US" sz="2000" dirty="0">
                <a:solidFill>
                  <a:srgbClr val="636D6E"/>
                </a:solidFill>
              </a:rPr>
              <a:t>and Repository </a:t>
            </a:r>
            <a:r>
              <a:rPr lang="en-US" sz="2000" dirty="0" smtClean="0">
                <a:solidFill>
                  <a:srgbClr val="636D6E"/>
                </a:solidFill>
              </a:rPr>
              <a:t>Services</a:t>
            </a:r>
            <a:endParaRPr lang="en-US" sz="2000" dirty="0">
              <a:solidFill>
                <a:srgbClr val="636D6E"/>
              </a:solidFill>
            </a:endParaRPr>
          </a:p>
          <a:p>
            <a:pPr lvl="2"/>
            <a:endParaRPr lang="en-US" sz="2000" dirty="0" smtClean="0">
              <a:solidFill>
                <a:srgbClr val="636D6E"/>
              </a:solidFill>
            </a:endParaRPr>
          </a:p>
          <a:p>
            <a:pPr lvl="2"/>
            <a:r>
              <a:rPr lang="en-US" sz="2000" dirty="0" smtClean="0">
                <a:solidFill>
                  <a:srgbClr val="636D6E"/>
                </a:solidFill>
              </a:rPr>
              <a:t>Copyright </a:t>
            </a:r>
            <a:r>
              <a:rPr lang="en-US" sz="2000" dirty="0">
                <a:solidFill>
                  <a:srgbClr val="636D6E"/>
                </a:solidFill>
              </a:rPr>
              <a:t>Resources </a:t>
            </a:r>
            <a:r>
              <a:rPr lang="en-US" sz="2000" dirty="0" smtClean="0">
                <a:solidFill>
                  <a:srgbClr val="636D6E"/>
                </a:solidFill>
              </a:rPr>
              <a:t>Center</a:t>
            </a:r>
            <a:endParaRPr lang="en-US" sz="2000" dirty="0">
              <a:solidFill>
                <a:srgbClr val="636D6E"/>
              </a:solidFill>
            </a:endParaRPr>
          </a:p>
          <a:p>
            <a:pPr lvl="2"/>
            <a:endParaRPr lang="en-US" sz="2000" dirty="0" smtClean="0">
              <a:solidFill>
                <a:srgbClr val="636D6E"/>
              </a:solidFill>
            </a:endParaRPr>
          </a:p>
          <a:p>
            <a:pPr lvl="2"/>
            <a:r>
              <a:rPr lang="en-US" sz="2000" dirty="0" smtClean="0">
                <a:solidFill>
                  <a:srgbClr val="636D6E"/>
                </a:solidFill>
              </a:rPr>
              <a:t>Data Management Plans</a:t>
            </a:r>
          </a:p>
          <a:p>
            <a:pPr lvl="2"/>
            <a:endParaRPr lang="en-US" sz="2000" dirty="0" smtClean="0">
              <a:solidFill>
                <a:srgbClr val="636D6E"/>
              </a:solidFill>
            </a:endParaRPr>
          </a:p>
          <a:p>
            <a:pPr lvl="2"/>
            <a:r>
              <a:rPr lang="en-US" sz="2000" dirty="0" smtClean="0">
                <a:solidFill>
                  <a:srgbClr val="636D6E"/>
                </a:solidFill>
              </a:rPr>
              <a:t>Funding Opportunities</a:t>
            </a:r>
          </a:p>
          <a:p>
            <a:pPr marL="228600" lvl="2"/>
            <a:endParaRPr lang="en-US" sz="2000" dirty="0" smtClean="0">
              <a:solidFill>
                <a:srgbClr val="636D6E"/>
              </a:solidFill>
            </a:endParaRPr>
          </a:p>
          <a:p>
            <a:pPr marL="228600" lvl="2"/>
            <a:r>
              <a:rPr lang="en-US" sz="2000" dirty="0" smtClean="0">
                <a:solidFill>
                  <a:srgbClr val="636D6E"/>
                </a:solidFill>
              </a:rPr>
              <a:t>Geographic Information Services(GIS)</a:t>
            </a:r>
          </a:p>
          <a:p>
            <a:pPr marL="228600" lvl="2"/>
            <a:endParaRPr lang="en-US" sz="2000" dirty="0" smtClean="0">
              <a:solidFill>
                <a:srgbClr val="636D6E"/>
              </a:solidFill>
            </a:endParaRPr>
          </a:p>
          <a:p>
            <a:pPr marL="228600" lvl="2"/>
            <a:r>
              <a:rPr lang="en-US" sz="2000" dirty="0" smtClean="0">
                <a:solidFill>
                  <a:srgbClr val="636D6E"/>
                </a:solidFill>
              </a:rPr>
              <a:t>IRB </a:t>
            </a:r>
            <a:r>
              <a:rPr lang="en-US" sz="2000" dirty="0">
                <a:solidFill>
                  <a:srgbClr val="636D6E"/>
                </a:solidFill>
              </a:rPr>
              <a:t>/ Human Subjects </a:t>
            </a:r>
            <a:r>
              <a:rPr lang="en-US" sz="2000" dirty="0" smtClean="0">
                <a:solidFill>
                  <a:srgbClr val="636D6E"/>
                </a:solidFill>
              </a:rPr>
              <a:t>Research</a:t>
            </a:r>
            <a:endParaRPr lang="en-US" sz="2000" dirty="0">
              <a:solidFill>
                <a:srgbClr val="636D6E"/>
              </a:solidFill>
            </a:endParaRPr>
          </a:p>
          <a:p>
            <a:pPr marL="228600" lvl="2"/>
            <a:endParaRPr lang="en-US" sz="2000" dirty="0" smtClean="0">
              <a:solidFill>
                <a:srgbClr val="636D6E"/>
              </a:solidFill>
            </a:endParaRPr>
          </a:p>
          <a:p>
            <a:pPr marL="228600" lvl="2"/>
            <a:r>
              <a:rPr lang="en-US" sz="2000" dirty="0" smtClean="0">
                <a:solidFill>
                  <a:srgbClr val="636D6E"/>
                </a:solidFill>
              </a:rPr>
              <a:t>The </a:t>
            </a:r>
            <a:r>
              <a:rPr lang="en-US" sz="2000" dirty="0">
                <a:solidFill>
                  <a:srgbClr val="636D6E"/>
                </a:solidFill>
              </a:rPr>
              <a:t>Writing </a:t>
            </a:r>
            <a:r>
              <a:rPr lang="en-US" sz="2000" dirty="0" smtClean="0">
                <a:solidFill>
                  <a:srgbClr val="636D6E"/>
                </a:solidFill>
              </a:rPr>
              <a:t>Center</a:t>
            </a:r>
          </a:p>
          <a:p>
            <a:pPr marL="228600" lvl="1"/>
            <a:endParaRPr lang="en-US" sz="2400" dirty="0" smtClean="0">
              <a:solidFill>
                <a:srgbClr val="BB0000"/>
              </a:solidFill>
            </a:endParaRPr>
          </a:p>
          <a:p>
            <a:pPr marL="228600" lvl="1"/>
            <a:r>
              <a:rPr lang="en-US" sz="2400" dirty="0" smtClean="0">
                <a:solidFill>
                  <a:srgbClr val="BB0000"/>
                </a:solidFill>
              </a:rPr>
              <a:t>Workshops</a:t>
            </a:r>
          </a:p>
          <a:p>
            <a:pPr marL="228600" lvl="2"/>
            <a:r>
              <a:rPr lang="en-US" sz="2000" dirty="0" smtClean="0"/>
              <a:t>Publishing Basics</a:t>
            </a:r>
          </a:p>
          <a:p>
            <a:pPr marL="228600" lvl="2"/>
            <a:endParaRPr lang="en-US" sz="2000" dirty="0"/>
          </a:p>
          <a:p>
            <a:pPr marL="228600" lvl="2"/>
            <a:r>
              <a:rPr lang="en-US" sz="2000" dirty="0" smtClean="0"/>
              <a:t>Finding Funding</a:t>
            </a:r>
          </a:p>
          <a:p>
            <a:pPr marL="228600" lvl="2"/>
            <a:endParaRPr lang="en-US" sz="2000" dirty="0"/>
          </a:p>
          <a:p>
            <a:pPr marL="228600" lvl="2"/>
            <a:r>
              <a:rPr lang="en-US" sz="2000" dirty="0" smtClean="0"/>
              <a:t>IRB Submissions</a:t>
            </a:r>
          </a:p>
          <a:p>
            <a:pPr marL="228600" lvl="2"/>
            <a:endParaRPr lang="en-US" sz="2000" dirty="0"/>
          </a:p>
          <a:p>
            <a:pPr marL="228600" lvl="2"/>
            <a:r>
              <a:rPr lang="en-US" sz="2000" dirty="0" smtClean="0"/>
              <a:t>Grant Writing Introduction</a:t>
            </a:r>
          </a:p>
          <a:p>
            <a:pPr marL="228600" lvl="2"/>
            <a:endParaRPr lang="en-US" sz="2000" dirty="0"/>
          </a:p>
          <a:p>
            <a:pPr marL="228600" lvl="2"/>
            <a:r>
              <a:rPr lang="en-US" sz="2000" dirty="0" smtClean="0"/>
              <a:t>Data Management Basics and Data Management Plans</a:t>
            </a:r>
          </a:p>
          <a:p>
            <a:pPr marL="228600" lvl="2"/>
            <a:endParaRPr lang="en-US" sz="2000" dirty="0" smtClean="0"/>
          </a:p>
          <a:p>
            <a:pPr marL="228600" lvl="2"/>
            <a:r>
              <a:rPr lang="en-US" sz="2000" dirty="0"/>
              <a:t>GIS for the Rest of US</a:t>
            </a:r>
          </a:p>
          <a:p>
            <a:pPr marL="228600" lvl="2"/>
            <a:endParaRPr lang="en-US" sz="2000" dirty="0"/>
          </a:p>
          <a:p>
            <a:pPr marL="228600" lvl="2"/>
            <a:r>
              <a:rPr lang="en-US" sz="2000" dirty="0" smtClean="0"/>
              <a:t>Copyright and Fair Use</a:t>
            </a:r>
            <a:endParaRPr lang="en-US" sz="2000" dirty="0"/>
          </a:p>
          <a:p>
            <a:pPr marL="228600" lvl="2"/>
            <a:endParaRPr lang="en-US" dirty="0" smtClean="0"/>
          </a:p>
          <a:p>
            <a:pPr marL="228600" lvl="2"/>
            <a:endParaRPr lang="en-US" dirty="0">
              <a:solidFill>
                <a:srgbClr val="636D6E"/>
              </a:solidFill>
            </a:endParaRPr>
          </a:p>
        </p:txBody>
      </p:sp>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9233" y="923639"/>
            <a:ext cx="9144000" cy="1200329"/>
          </a:xfrm>
          <a:prstGeom prst="rect">
            <a:avLst/>
          </a:prstGeom>
          <a:noFill/>
        </p:spPr>
        <p:txBody>
          <a:bodyPr wrap="square" rtlCol="0">
            <a:spAutoFit/>
          </a:bodyPr>
          <a:lstStyle/>
          <a:p>
            <a:pPr algn="ctr"/>
            <a:r>
              <a:rPr lang="en-US" sz="3200" dirty="0">
                <a:solidFill>
                  <a:srgbClr val="BB0000"/>
                </a:solidFill>
                <a:latin typeface="Georgia" panose="02040502050405020303" pitchFamily="18" charset="0"/>
              </a:rPr>
              <a:t>Research Commons</a:t>
            </a:r>
          </a:p>
          <a:p>
            <a:pPr lvl="1" algn="ctr"/>
            <a:r>
              <a:rPr lang="en-US" sz="2000" dirty="0">
                <a:solidFill>
                  <a:schemeClr val="tx1">
                    <a:lumMod val="65000"/>
                    <a:lumOff val="35000"/>
                  </a:schemeClr>
                </a:solidFill>
                <a:latin typeface="+mj-lt"/>
              </a:rPr>
              <a:t>3rd floor 18th Avenue Library</a:t>
            </a:r>
          </a:p>
          <a:p>
            <a:pPr lvl="1" algn="ctr"/>
            <a:r>
              <a:rPr lang="en-US" sz="2000" dirty="0">
                <a:solidFill>
                  <a:schemeClr val="tx1">
                    <a:lumMod val="65000"/>
                    <a:lumOff val="35000"/>
                  </a:schemeClr>
                </a:solidFill>
                <a:latin typeface="+mj-lt"/>
                <a:hlinkClick r:id="rId2"/>
              </a:rPr>
              <a:t>https://</a:t>
            </a:r>
            <a:r>
              <a:rPr lang="en-US" sz="2000" dirty="0" smtClean="0">
                <a:solidFill>
                  <a:schemeClr val="tx1">
                    <a:lumMod val="65000"/>
                    <a:lumOff val="35000"/>
                  </a:schemeClr>
                </a:solidFill>
                <a:latin typeface="+mj-lt"/>
                <a:hlinkClick r:id="rId2"/>
              </a:rPr>
              <a:t>library.osu.edu/researchcommons</a:t>
            </a:r>
            <a:endParaRPr lang="en-US" sz="20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249995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Predatory Publishing</a:t>
            </a: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40223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ctr"/>
            <a:r>
              <a:rPr lang="en-US" dirty="0" smtClean="0"/>
              <a:t>Access Models</a:t>
            </a:r>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dirty="0" smtClean="0"/>
              <a:t>Subscription Journals: Content is behind a paywall</a:t>
            </a:r>
          </a:p>
          <a:p>
            <a:pPr marL="458788" lvl="2" indent="-342900"/>
            <a:endParaRPr lang="en-US" dirty="0" smtClean="0"/>
          </a:p>
          <a:p>
            <a:pPr marL="342900" lvl="1" indent="-342900">
              <a:buFont typeface="Arial" panose="020B0604020202020204" pitchFamily="34" charset="0"/>
              <a:buChar char="•"/>
            </a:pPr>
            <a:r>
              <a:rPr lang="en-US" dirty="0" smtClean="0"/>
              <a:t>Open Access (OA) Journals: Content is freely available</a:t>
            </a:r>
          </a:p>
          <a:p>
            <a:pPr marL="458788" lvl="2" indent="-342900"/>
            <a:endParaRPr lang="en-US" dirty="0" smtClean="0"/>
          </a:p>
          <a:p>
            <a:pPr marL="342900" lvl="1" indent="-342900">
              <a:buFont typeface="Arial" panose="020B0604020202020204" pitchFamily="34" charset="0"/>
              <a:buChar char="•"/>
            </a:pPr>
            <a:r>
              <a:rPr lang="en-US" dirty="0" smtClean="0"/>
              <a:t>Hybrid Journals: Content is behind a paywall unless you pay an Open Access fee</a:t>
            </a:r>
          </a:p>
          <a:p>
            <a:pPr lvl="1"/>
            <a:endParaRPr lang="en-US" dirty="0" smtClean="0"/>
          </a:p>
          <a:p>
            <a:pPr marL="1131570" lvl="4" indent="-342900">
              <a:buFont typeface="Arial" panose="020B0604020202020204" pitchFamily="34" charset="0"/>
              <a:buChar char="•"/>
            </a:pPr>
            <a:r>
              <a:rPr lang="en-US" sz="2000" dirty="0" smtClean="0"/>
              <a:t>TIP: Don’t pay for hybrid OA</a:t>
            </a:r>
          </a:p>
          <a:p>
            <a:pPr lvl="2" indent="0">
              <a:buNone/>
            </a:pPr>
            <a:endParaRPr lang="en-US" dirty="0"/>
          </a:p>
        </p:txBody>
      </p:sp>
      <p:sp>
        <p:nvSpPr>
          <p:cNvPr id="4" name="Title 3"/>
          <p:cNvSpPr>
            <a:spLocks noGrp="1"/>
          </p:cNvSpPr>
          <p:nvPr>
            <p:ph type="title"/>
          </p:nvPr>
        </p:nvSpPr>
        <p:spPr>
          <a:xfrm>
            <a:off x="6019801" y="210277"/>
            <a:ext cx="2808672" cy="460918"/>
          </a:xfrm>
        </p:spPr>
        <p:txBody>
          <a:bodyPr/>
          <a:lstStyle/>
          <a:p>
            <a:r>
              <a:rPr lang="en-US" dirty="0" smtClean="0"/>
              <a:t>Choosing a Journal</a:t>
            </a:r>
            <a:endParaRPr lang="en-US" dirty="0"/>
          </a:p>
        </p:txBody>
      </p:sp>
      <p:pic>
        <p:nvPicPr>
          <p:cNvPr id="5" name="Picture 2" descr="C:\Users\buck.207\Downloads\noun_129613_cc_ed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29" y="4784282"/>
            <a:ext cx="328989"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09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lstStyle/>
          <a:p>
            <a:pPr algn="ctr"/>
            <a:r>
              <a:rPr lang="en-US" dirty="0" smtClean="0"/>
              <a:t>The Problem with Lists</a:t>
            </a:r>
          </a:p>
          <a:p>
            <a:pPr lvl="1"/>
            <a:endParaRPr lang="en-US" dirty="0" smtClean="0"/>
          </a:p>
          <a:p>
            <a:pPr lvl="2"/>
            <a:r>
              <a:rPr lang="en-US" sz="2800" dirty="0" smtClean="0"/>
              <a:t>White </a:t>
            </a:r>
            <a:r>
              <a:rPr lang="en-US" sz="2800" dirty="0"/>
              <a:t>lists (“good” journals)</a:t>
            </a:r>
          </a:p>
          <a:p>
            <a:pPr lvl="2"/>
            <a:endParaRPr lang="en-US" sz="2800" dirty="0" smtClean="0"/>
          </a:p>
          <a:p>
            <a:pPr lvl="2"/>
            <a:r>
              <a:rPr lang="en-US" sz="2800" dirty="0" smtClean="0"/>
              <a:t>Black </a:t>
            </a:r>
            <a:r>
              <a:rPr lang="en-US" sz="2800" dirty="0"/>
              <a:t>lists (“bad” journals)</a:t>
            </a:r>
          </a:p>
          <a:p>
            <a:pPr lvl="2"/>
            <a:endParaRPr lang="en-US" sz="2800" dirty="0" smtClean="0"/>
          </a:p>
          <a:p>
            <a:pPr lvl="2"/>
            <a:r>
              <a:rPr lang="en-US" sz="2800" smtClean="0"/>
              <a:t>Any </a:t>
            </a:r>
            <a:r>
              <a:rPr lang="en-US" sz="2800" dirty="0"/>
              <a:t>lists</a:t>
            </a:r>
          </a:p>
          <a:p>
            <a:pPr lvl="1"/>
            <a:endParaRPr lang="en-US" dirty="0"/>
          </a:p>
        </p:txBody>
      </p:sp>
      <p:sp>
        <p:nvSpPr>
          <p:cNvPr id="6" name="Title 3"/>
          <p:cNvSpPr txBox="1">
            <a:spLocks/>
          </p:cNvSpPr>
          <p:nvPr/>
        </p:nvSpPr>
        <p:spPr>
          <a:xfrm>
            <a:off x="2792303" y="1178886"/>
            <a:ext cx="6068794" cy="316604"/>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r">
              <a:lnSpc>
                <a:spcPct val="50000"/>
              </a:lnSpc>
            </a:pPr>
            <a:endParaRPr lang="en-US" sz="2000" dirty="0">
              <a:solidFill>
                <a:srgbClr val="000000"/>
              </a:solidFill>
              <a:cs typeface="Arial"/>
            </a:endParaRPr>
          </a:p>
        </p:txBody>
      </p:sp>
    </p:spTree>
    <p:extLst>
      <p:ext uri="{BB962C8B-B14F-4D97-AF65-F5344CB8AC3E}">
        <p14:creationId xmlns:p14="http://schemas.microsoft.com/office/powerpoint/2010/main" val="195321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ctr"/>
            <a:r>
              <a:rPr lang="en-US" dirty="0" smtClean="0"/>
              <a:t>Advance-Fee Scams</a:t>
            </a:r>
          </a:p>
          <a:p>
            <a:pPr marL="571500" lvl="1" indent="-342900">
              <a:buFont typeface="Arial" panose="020B0604020202020204" pitchFamily="34" charset="0"/>
              <a:buChar char="•"/>
            </a:pPr>
            <a:endParaRPr lang="en-US" sz="2000" dirty="0" smtClean="0"/>
          </a:p>
          <a:p>
            <a:pPr marL="571500" lvl="1" indent="-342900">
              <a:buFont typeface="Arial" panose="020B0604020202020204" pitchFamily="34" charset="0"/>
              <a:buChar char="•"/>
            </a:pPr>
            <a:r>
              <a:rPr lang="en-US" dirty="0" smtClean="0"/>
              <a:t>Little or no published scholarship</a:t>
            </a:r>
          </a:p>
          <a:p>
            <a:pPr marL="571500" lvl="1" indent="-342900">
              <a:buFont typeface="Arial" panose="020B0604020202020204" pitchFamily="34" charset="0"/>
              <a:buChar char="•"/>
            </a:pPr>
            <a:endParaRPr lang="en-US" dirty="0" smtClean="0"/>
          </a:p>
          <a:p>
            <a:pPr marL="571500" lvl="1" indent="-342900">
              <a:buFont typeface="Arial" panose="020B0604020202020204" pitchFamily="34" charset="0"/>
              <a:buChar char="•"/>
            </a:pPr>
            <a:r>
              <a:rPr lang="en-US" dirty="0" smtClean="0"/>
              <a:t>Lack of a named editor or editorial board</a:t>
            </a:r>
          </a:p>
          <a:p>
            <a:pPr marL="571500" lvl="1" indent="-342900">
              <a:buFont typeface="Arial" panose="020B0604020202020204" pitchFamily="34" charset="0"/>
              <a:buChar char="•"/>
            </a:pPr>
            <a:endParaRPr lang="en-US" dirty="0" smtClean="0"/>
          </a:p>
          <a:p>
            <a:pPr marL="571500" lvl="1" indent="-342900">
              <a:buFont typeface="Arial" panose="020B0604020202020204" pitchFamily="34" charset="0"/>
              <a:buChar char="•"/>
            </a:pPr>
            <a:r>
              <a:rPr lang="en-US" dirty="0" smtClean="0"/>
              <a:t>Promises full peer review with very fast turnaround</a:t>
            </a:r>
          </a:p>
          <a:p>
            <a:pPr marL="571500" lvl="1" indent="-342900">
              <a:buFont typeface="Arial" panose="020B0604020202020204" pitchFamily="34" charset="0"/>
              <a:buChar char="•"/>
            </a:pPr>
            <a:endParaRPr lang="en-US" dirty="0" smtClean="0"/>
          </a:p>
          <a:p>
            <a:pPr marL="571500" lvl="1" indent="-342900">
              <a:buFont typeface="Arial" panose="020B0604020202020204" pitchFamily="34" charset="0"/>
              <a:buChar char="•"/>
            </a:pPr>
            <a:r>
              <a:rPr lang="en-US" dirty="0" smtClean="0"/>
              <a:t>Journal website doesn’t make sense</a:t>
            </a:r>
          </a:p>
          <a:p>
            <a:pPr marL="571500" lvl="1" indent="-342900">
              <a:buFont typeface="Arial" panose="020B0604020202020204" pitchFamily="34" charset="0"/>
              <a:buChar char="•"/>
            </a:pPr>
            <a:endParaRPr lang="en-US" dirty="0" smtClean="0"/>
          </a:p>
          <a:p>
            <a:pPr marL="571500" lvl="1" indent="-342900">
              <a:buFont typeface="Arial" panose="020B0604020202020204" pitchFamily="34" charset="0"/>
              <a:buChar char="•"/>
            </a:pPr>
            <a:r>
              <a:rPr lang="en-US" dirty="0" smtClean="0"/>
              <a:t>Search Google, ask around</a:t>
            </a:r>
          </a:p>
          <a:p>
            <a:pPr marL="571500" lvl="1" indent="-342900">
              <a:buFont typeface="Arial" panose="020B0604020202020204" pitchFamily="34" charset="0"/>
              <a:buChar char="•"/>
            </a:pPr>
            <a:endParaRPr lang="en-US" sz="2000" dirty="0"/>
          </a:p>
          <a:p>
            <a:pPr marL="228600" lvl="1"/>
            <a:endParaRPr lang="en-US" sz="2000" dirty="0" smtClean="0"/>
          </a:p>
          <a:p>
            <a:pPr marL="342900" lvl="1" indent="-342900">
              <a:buFont typeface="Arial" panose="020B0604020202020204" pitchFamily="34" charset="0"/>
              <a:buChar char="•"/>
            </a:pPr>
            <a:endParaRPr lang="en-US" b="1" dirty="0" smtClean="0">
              <a:solidFill>
                <a:srgbClr val="636D6E"/>
              </a:solidFill>
            </a:endParaRPr>
          </a:p>
          <a:p>
            <a:pPr lvl="1"/>
            <a:r>
              <a:rPr lang="en-US" sz="1800" dirty="0" smtClean="0">
                <a:solidFill>
                  <a:srgbClr val="636D6E"/>
                </a:solidFill>
              </a:rPr>
              <a:t>	</a:t>
            </a:r>
          </a:p>
          <a:p>
            <a:pPr lvl="1"/>
            <a:r>
              <a:rPr lang="en-US" sz="1800" dirty="0">
                <a:solidFill>
                  <a:srgbClr val="636D6E"/>
                </a:solidFill>
              </a:rPr>
              <a:t>	</a:t>
            </a:r>
            <a:endParaRPr lang="en-US" dirty="0">
              <a:solidFill>
                <a:srgbClr val="FF0000"/>
              </a:solidFill>
            </a:endParaRPr>
          </a:p>
          <a:p>
            <a:pPr lvl="2" indent="0">
              <a:buNone/>
            </a:pPr>
            <a:endParaRPr lang="en-US" dirty="0">
              <a:solidFill>
                <a:srgbClr val="636D6E"/>
              </a:solidFill>
            </a:endParaRPr>
          </a:p>
          <a:p>
            <a:pPr lvl="1"/>
            <a:endParaRPr lang="en-US" dirty="0"/>
          </a:p>
          <a:p>
            <a:pPr lvl="1"/>
            <a:endParaRPr lang="en-US" dirty="0" smtClean="0"/>
          </a:p>
        </p:txBody>
      </p:sp>
      <p:sp>
        <p:nvSpPr>
          <p:cNvPr id="6" name="Title 3"/>
          <p:cNvSpPr txBox="1">
            <a:spLocks/>
          </p:cNvSpPr>
          <p:nvPr/>
        </p:nvSpPr>
        <p:spPr>
          <a:xfrm>
            <a:off x="6026331" y="210277"/>
            <a:ext cx="2802141" cy="460918"/>
          </a:xfrm>
          <a:prstGeom prst="rect">
            <a:avLst/>
          </a:prstGeom>
        </p:spPr>
        <p:txBody>
          <a:bodyPr/>
          <a:lstStyle>
            <a:lvl1pPr algn="ctr" defTabSz="457200" rtl="0" eaLnBrk="1" latinLnBrk="0" hangingPunct="1">
              <a:spcBef>
                <a:spcPct val="0"/>
              </a:spcBef>
              <a:buNone/>
              <a:defRPr sz="2400" kern="1200">
                <a:solidFill>
                  <a:schemeClr val="bg1"/>
                </a:solidFill>
                <a:latin typeface="Georgia" panose="02040502050405020303" pitchFamily="18" charset="0"/>
                <a:ea typeface="+mj-ea"/>
                <a:cs typeface="+mj-cs"/>
              </a:defRPr>
            </a:lvl1pPr>
          </a:lstStyle>
          <a:p>
            <a:r>
              <a:rPr lang="en-US" smtClean="0"/>
              <a:t>Choosing a Journal</a:t>
            </a:r>
            <a:endParaRPr lang="en-US" dirty="0"/>
          </a:p>
        </p:txBody>
      </p:sp>
    </p:spTree>
    <p:extLst>
      <p:ext uri="{BB962C8B-B14F-4D97-AF65-F5344CB8AC3E}">
        <p14:creationId xmlns:p14="http://schemas.microsoft.com/office/powerpoint/2010/main" val="3706177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ctr"/>
            <a:r>
              <a:rPr lang="en-US" dirty="0" smtClean="0">
                <a:latin typeface="Georgia" panose="02040502050405020303" pitchFamily="18" charset="0"/>
              </a:rPr>
              <a:t>Good Journals vs. Bad Journals</a:t>
            </a:r>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r>
              <a:rPr lang="en-US" dirty="0" smtClean="0"/>
              <a:t>Will it improve your work?</a:t>
            </a:r>
            <a:endParaRPr lang="en-US" dirty="0"/>
          </a:p>
          <a:p>
            <a:pPr marL="230188" lvl="1" indent="-230188">
              <a:buFont typeface="Arial" panose="020B0604020202020204" pitchFamily="34" charset="0"/>
              <a:buChar char="•"/>
            </a:pPr>
            <a:endParaRPr lang="en-US" sz="1800" b="1" dirty="0" smtClean="0"/>
          </a:p>
          <a:p>
            <a:pPr marL="342900" lvl="1" indent="-342900">
              <a:buFont typeface="Arial" panose="020B0604020202020204" pitchFamily="34" charset="0"/>
              <a:buChar char="•"/>
            </a:pPr>
            <a:r>
              <a:rPr lang="en-US" dirty="0" smtClean="0"/>
              <a:t>Will it help </a:t>
            </a:r>
            <a:r>
              <a:rPr lang="en-US" dirty="0"/>
              <a:t>your research find an </a:t>
            </a:r>
            <a:r>
              <a:rPr lang="en-US" dirty="0" smtClean="0"/>
              <a:t>audience?</a:t>
            </a:r>
            <a:endParaRPr lang="en-US" dirty="0"/>
          </a:p>
          <a:p>
            <a:pPr marL="461963" lvl="2" indent="-228600">
              <a:buFont typeface="Arial" panose="020B0604020202020204" pitchFamily="34" charset="0"/>
              <a:buChar char="•"/>
            </a:pPr>
            <a:endParaRPr lang="en-US" sz="1800" dirty="0" smtClean="0"/>
          </a:p>
          <a:p>
            <a:pPr lvl="2" indent="0">
              <a:buNone/>
            </a:pPr>
            <a:r>
              <a:rPr lang="en-US" sz="1800" dirty="0"/>
              <a:t>	</a:t>
            </a:r>
            <a:r>
              <a:rPr lang="en-US" sz="1800" dirty="0" smtClean="0"/>
              <a:t>	RISK: Look closely at journal scope</a:t>
            </a:r>
          </a:p>
          <a:p>
            <a:pPr lvl="2" indent="0">
              <a:buNone/>
            </a:pPr>
            <a:endParaRPr lang="en-US" sz="1800" dirty="0"/>
          </a:p>
          <a:p>
            <a:pPr lvl="2" indent="0">
              <a:buNone/>
            </a:pPr>
            <a:r>
              <a:rPr lang="en-US" sz="1800" dirty="0" smtClean="0"/>
              <a:t>		TIP: What journals did you cite?</a:t>
            </a:r>
          </a:p>
          <a:p>
            <a:pPr marL="461963" lvl="2" indent="-228600">
              <a:buFont typeface="Arial" panose="020B0604020202020204" pitchFamily="34" charset="0"/>
              <a:buChar char="•"/>
            </a:pPr>
            <a:endParaRPr lang="en-US" sz="1800" dirty="0"/>
          </a:p>
          <a:p>
            <a:pPr marL="342900" lvl="1" indent="-342900">
              <a:buFont typeface="Arial" panose="020B0604020202020204" pitchFamily="34" charset="0"/>
              <a:buChar char="•"/>
            </a:pPr>
            <a:r>
              <a:rPr lang="en-US" dirty="0" smtClean="0"/>
              <a:t>Will it add </a:t>
            </a:r>
            <a:r>
              <a:rPr lang="en-US" dirty="0"/>
              <a:t>to your reputation as a </a:t>
            </a:r>
            <a:r>
              <a:rPr lang="en-US" dirty="0" smtClean="0"/>
              <a:t>scholar?</a:t>
            </a:r>
            <a:endParaRPr lang="en-US" dirty="0"/>
          </a:p>
          <a:p>
            <a:pPr lvl="4"/>
            <a:endParaRPr lang="en-US" dirty="0" smtClean="0">
              <a:solidFill>
                <a:srgbClr val="636D6E"/>
              </a:solidFill>
            </a:endParaRPr>
          </a:p>
          <a:p>
            <a:pPr lvl="4"/>
            <a:endParaRPr lang="en-US" dirty="0">
              <a:solidFill>
                <a:srgbClr val="636D6E"/>
              </a:solidFill>
            </a:endParaRPr>
          </a:p>
          <a:p>
            <a:pPr lvl="4"/>
            <a:endParaRPr lang="en-US" dirty="0" smtClean="0">
              <a:solidFill>
                <a:srgbClr val="636D6E"/>
              </a:solidFill>
            </a:endParaRPr>
          </a:p>
          <a:p>
            <a:pPr lvl="4"/>
            <a:r>
              <a:rPr lang="en-US" sz="2000" dirty="0" smtClean="0"/>
              <a:t>		</a:t>
            </a:r>
            <a:r>
              <a:rPr lang="en-US" sz="2400" dirty="0" smtClean="0"/>
              <a:t>TIP</a:t>
            </a:r>
            <a:r>
              <a:rPr lang="en-US" sz="2400" dirty="0"/>
              <a:t>: Think about your goals for the publication</a:t>
            </a:r>
          </a:p>
          <a:p>
            <a:pPr lvl="1" defTabSz="461963"/>
            <a:r>
              <a:rPr lang="en-US" sz="1800" dirty="0">
                <a:solidFill>
                  <a:srgbClr val="636D6E"/>
                </a:solidFill>
              </a:rPr>
              <a:t>	</a:t>
            </a:r>
          </a:p>
          <a:p>
            <a:pPr lvl="1"/>
            <a:endParaRPr lang="en-US" b="1" dirty="0" smtClean="0">
              <a:solidFill>
                <a:srgbClr val="636D6E"/>
              </a:solidFill>
            </a:endParaRPr>
          </a:p>
          <a:p>
            <a:pPr lvl="2" indent="0">
              <a:buNone/>
            </a:pPr>
            <a:endParaRPr lang="en-US" dirty="0">
              <a:solidFill>
                <a:srgbClr val="636D6E"/>
              </a:solidFill>
            </a:endParaRPr>
          </a:p>
          <a:p>
            <a:pPr lvl="1"/>
            <a:endParaRPr lang="en-US" dirty="0"/>
          </a:p>
          <a:p>
            <a:pPr lvl="1"/>
            <a:endParaRPr lang="en-US" dirty="0" smtClean="0"/>
          </a:p>
        </p:txBody>
      </p:sp>
      <p:sp>
        <p:nvSpPr>
          <p:cNvPr id="3" name="Title 3"/>
          <p:cNvSpPr>
            <a:spLocks noGrp="1"/>
          </p:cNvSpPr>
          <p:nvPr>
            <p:ph type="title"/>
          </p:nvPr>
        </p:nvSpPr>
        <p:spPr>
          <a:xfrm>
            <a:off x="6026331" y="210277"/>
            <a:ext cx="2802141" cy="460918"/>
          </a:xfrm>
        </p:spPr>
        <p:txBody>
          <a:bodyPr/>
          <a:lstStyle/>
          <a:p>
            <a:r>
              <a:rPr lang="en-US" dirty="0" smtClean="0"/>
              <a:t>Choosing a Journal</a:t>
            </a:r>
            <a:endParaRPr lang="en-US" dirty="0"/>
          </a:p>
        </p:txBody>
      </p:sp>
      <p:pic>
        <p:nvPicPr>
          <p:cNvPr id="4" name="Picture 4" descr="C:\Users\buck.207\Downloads\noun_393864_cc_ed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24" y="3538536"/>
            <a:ext cx="319599" cy="276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uck.207\Downloads\noun_129613_cc_ed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21" y="4130675"/>
            <a:ext cx="328989" cy="285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uck.207\Downloads\noun_129613_cc_ed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508" y="5974857"/>
            <a:ext cx="328989"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ctr"/>
            <a:r>
              <a:rPr lang="en-US" dirty="0" smtClean="0"/>
              <a:t>Ask For Advice</a:t>
            </a:r>
          </a:p>
          <a:p>
            <a:pPr lvl="2"/>
            <a:r>
              <a:rPr lang="en-US" dirty="0" smtClean="0"/>
              <a:t>Faculty </a:t>
            </a:r>
            <a:r>
              <a:rPr lang="en-US" dirty="0" smtClean="0"/>
              <a:t>in your department</a:t>
            </a:r>
          </a:p>
          <a:p>
            <a:pPr lvl="2"/>
            <a:endParaRPr lang="en-US" dirty="0"/>
          </a:p>
          <a:p>
            <a:pPr lvl="2"/>
            <a:r>
              <a:rPr lang="en-US" dirty="0" smtClean="0"/>
              <a:t>Colleagues at other institutions</a:t>
            </a:r>
          </a:p>
          <a:p>
            <a:pPr lvl="2"/>
            <a:endParaRPr lang="en-US" dirty="0"/>
          </a:p>
          <a:p>
            <a:pPr lvl="2"/>
            <a:r>
              <a:rPr lang="en-US" dirty="0" smtClean="0"/>
              <a:t>Librarians</a:t>
            </a:r>
          </a:p>
          <a:p>
            <a:pPr lvl="2"/>
            <a:endParaRPr lang="en-US" dirty="0"/>
          </a:p>
          <a:p>
            <a:pPr lvl="2"/>
            <a:r>
              <a:rPr lang="en-US" dirty="0" smtClean="0"/>
              <a:t>The editor of the journal (“Would you be interested in an article on…”) </a:t>
            </a:r>
          </a:p>
          <a:p>
            <a:pPr lvl="2"/>
            <a:endParaRPr lang="en-US" dirty="0"/>
          </a:p>
          <a:p>
            <a:pPr lvl="2"/>
            <a:endParaRPr lang="en-US" dirty="0"/>
          </a:p>
        </p:txBody>
      </p:sp>
      <p:sp>
        <p:nvSpPr>
          <p:cNvPr id="4" name="Title 3"/>
          <p:cNvSpPr>
            <a:spLocks noGrp="1"/>
          </p:cNvSpPr>
          <p:nvPr>
            <p:ph type="title"/>
          </p:nvPr>
        </p:nvSpPr>
        <p:spPr>
          <a:xfrm>
            <a:off x="6019801" y="210277"/>
            <a:ext cx="2808672" cy="460918"/>
          </a:xfrm>
        </p:spPr>
        <p:txBody>
          <a:bodyPr/>
          <a:lstStyle/>
          <a:p>
            <a:r>
              <a:rPr lang="en-US" dirty="0" smtClean="0"/>
              <a:t>Choosing a Journal</a:t>
            </a:r>
            <a:endParaRPr lang="en-US" dirty="0"/>
          </a:p>
        </p:txBody>
      </p:sp>
      <p:grpSp>
        <p:nvGrpSpPr>
          <p:cNvPr id="5" name="Group 4"/>
          <p:cNvGrpSpPr/>
          <p:nvPr/>
        </p:nvGrpSpPr>
        <p:grpSpPr>
          <a:xfrm>
            <a:off x="1587813" y="4531807"/>
            <a:ext cx="5930643" cy="2322934"/>
            <a:chOff x="609599" y="4460606"/>
            <a:chExt cx="5930643" cy="2394135"/>
          </a:xfrm>
        </p:grpSpPr>
        <p:pic>
          <p:nvPicPr>
            <p:cNvPr id="6" name="Picture 3" descr="C:\Users\buck.207\Downloads\10195366876_050ac49720_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4460606"/>
              <a:ext cx="5930643" cy="21168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599" y="6600825"/>
              <a:ext cx="5153025" cy="253916"/>
            </a:xfrm>
            <a:prstGeom prst="rect">
              <a:avLst/>
            </a:prstGeom>
            <a:noFill/>
          </p:spPr>
          <p:txBody>
            <a:bodyPr wrap="square" rtlCol="0">
              <a:spAutoFit/>
            </a:bodyPr>
            <a:lstStyle/>
            <a:p>
              <a:r>
                <a:rPr lang="en-US" sz="1050" dirty="0" smtClean="0"/>
                <a:t>“Landscape” by Jeremy </a:t>
              </a:r>
              <a:r>
                <a:rPr lang="en-US" sz="1050" dirty="0" err="1" smtClean="0"/>
                <a:t>Thies</a:t>
              </a:r>
              <a:r>
                <a:rPr lang="en-US" sz="1050" dirty="0" smtClean="0"/>
                <a:t> CC BY-NC-ND 2.0 </a:t>
              </a:r>
              <a:endParaRPr lang="en-US" sz="1050" dirty="0"/>
            </a:p>
          </p:txBody>
        </p:sp>
      </p:grpSp>
    </p:spTree>
    <p:extLst>
      <p:ext uri="{BB962C8B-B14F-4D97-AF65-F5344CB8AC3E}">
        <p14:creationId xmlns:p14="http://schemas.microsoft.com/office/powerpoint/2010/main" val="170169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p:txBody>
          <a:bodyPr/>
          <a:lstStyle/>
          <a:p>
            <a:pPr algn="ctr"/>
            <a:r>
              <a:rPr lang="en-US" dirty="0" smtClean="0"/>
              <a:t>Resources</a:t>
            </a:r>
          </a:p>
          <a:p>
            <a:pPr lvl="1"/>
            <a:endParaRPr lang="en-US" dirty="0" smtClean="0"/>
          </a:p>
          <a:p>
            <a:pPr lvl="2"/>
            <a:endParaRPr lang="en-US" sz="2800" dirty="0" smtClean="0"/>
          </a:p>
          <a:p>
            <a:pPr lvl="2"/>
            <a:r>
              <a:rPr lang="en-US" sz="2800" dirty="0" smtClean="0"/>
              <a:t>Directory of Open Access Journals (DOAJ)</a:t>
            </a:r>
          </a:p>
          <a:p>
            <a:pPr lvl="4"/>
            <a:r>
              <a:rPr lang="en-US" sz="2400" dirty="0">
                <a:hlinkClick r:id="rId2"/>
              </a:rPr>
              <a:t>https://doaj.org</a:t>
            </a:r>
            <a:r>
              <a:rPr lang="en-US" sz="2400" dirty="0" smtClean="0">
                <a:hlinkClick r:id="rId2"/>
              </a:rPr>
              <a:t>/</a:t>
            </a:r>
            <a:endParaRPr lang="en-US" sz="2400" dirty="0" smtClean="0"/>
          </a:p>
          <a:p>
            <a:pPr lvl="4"/>
            <a:endParaRPr lang="en-US" sz="2400" dirty="0" smtClean="0"/>
          </a:p>
          <a:p>
            <a:pPr lvl="4"/>
            <a:endParaRPr lang="en-US" sz="2400" dirty="0"/>
          </a:p>
          <a:p>
            <a:pPr lvl="2"/>
            <a:r>
              <a:rPr lang="en-US" sz="2800" dirty="0" smtClean="0"/>
              <a:t>Open Access Scholarly Publishers Association</a:t>
            </a:r>
          </a:p>
          <a:p>
            <a:pPr lvl="4"/>
            <a:r>
              <a:rPr lang="en-US" sz="2400" dirty="0">
                <a:hlinkClick r:id="rId3"/>
              </a:rPr>
              <a:t>http://oaspa.org</a:t>
            </a:r>
            <a:r>
              <a:rPr lang="en-US" sz="2400" dirty="0" smtClean="0">
                <a:hlinkClick r:id="rId3"/>
              </a:rPr>
              <a:t>/</a:t>
            </a:r>
            <a:endParaRPr lang="en-US" sz="2400" dirty="0" smtClean="0"/>
          </a:p>
          <a:p>
            <a:pPr lvl="4"/>
            <a:endParaRPr lang="en-US" sz="2400" dirty="0"/>
          </a:p>
          <a:p>
            <a:pPr lvl="2" indent="0">
              <a:buNone/>
            </a:pPr>
            <a:endParaRPr lang="en-US" sz="2800" dirty="0" smtClean="0"/>
          </a:p>
          <a:p>
            <a:pPr lvl="2"/>
            <a:endParaRPr lang="en-US" sz="2800" dirty="0"/>
          </a:p>
          <a:p>
            <a:pPr lvl="2"/>
            <a:endParaRPr lang="en-US" sz="2800" dirty="0"/>
          </a:p>
          <a:p>
            <a:pPr lvl="1"/>
            <a:endParaRPr lang="en-US" dirty="0"/>
          </a:p>
        </p:txBody>
      </p:sp>
      <p:sp>
        <p:nvSpPr>
          <p:cNvPr id="6" name="Title 3"/>
          <p:cNvSpPr txBox="1">
            <a:spLocks/>
          </p:cNvSpPr>
          <p:nvPr/>
        </p:nvSpPr>
        <p:spPr>
          <a:xfrm>
            <a:off x="2792303" y="1178886"/>
            <a:ext cx="6068794" cy="316604"/>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r">
              <a:lnSpc>
                <a:spcPct val="50000"/>
              </a:lnSpc>
            </a:pPr>
            <a:endParaRPr lang="en-US" sz="2000" dirty="0">
              <a:solidFill>
                <a:srgbClr val="000000"/>
              </a:solidFill>
              <a:cs typeface="Arial"/>
            </a:endParaRPr>
          </a:p>
        </p:txBody>
      </p:sp>
      <p:pic>
        <p:nvPicPr>
          <p:cNvPr id="2" name="Picture 1"/>
          <p:cNvPicPr>
            <a:picLocks noChangeAspect="1"/>
          </p:cNvPicPr>
          <p:nvPr/>
        </p:nvPicPr>
        <p:blipFill>
          <a:blip r:embed="rId4"/>
          <a:stretch>
            <a:fillRect/>
          </a:stretch>
        </p:blipFill>
        <p:spPr>
          <a:xfrm>
            <a:off x="4210050" y="2952750"/>
            <a:ext cx="3543300" cy="781050"/>
          </a:xfrm>
          <a:prstGeom prst="rect">
            <a:avLst/>
          </a:prstGeom>
        </p:spPr>
      </p:pic>
      <p:pic>
        <p:nvPicPr>
          <p:cNvPr id="3" name="Picture 2"/>
          <p:cNvPicPr>
            <a:picLocks noChangeAspect="1"/>
          </p:cNvPicPr>
          <p:nvPr/>
        </p:nvPicPr>
        <p:blipFill>
          <a:blip r:embed="rId5"/>
          <a:stretch>
            <a:fillRect/>
          </a:stretch>
        </p:blipFill>
        <p:spPr>
          <a:xfrm>
            <a:off x="2739939" y="5191060"/>
            <a:ext cx="6121158" cy="1343475"/>
          </a:xfrm>
          <a:prstGeom prst="rect">
            <a:avLst/>
          </a:prstGeom>
        </p:spPr>
      </p:pic>
    </p:spTree>
    <p:extLst>
      <p:ext uri="{BB962C8B-B14F-4D97-AF65-F5344CB8AC3E}">
        <p14:creationId xmlns:p14="http://schemas.microsoft.com/office/powerpoint/2010/main" val="107796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RESEARCH MISCONDUCT &amp; PLAGIARISM</a:t>
            </a:r>
          </a:p>
          <a:p>
            <a:pPr lvl="1" algn="ctr">
              <a:lnSpc>
                <a:spcPct val="90000"/>
              </a:lnSpc>
            </a:pPr>
            <a:endParaRPr lang="en-US" sz="4000" dirty="0" smtClean="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7580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ctr"/>
            <a:r>
              <a:rPr lang="en-US" dirty="0" smtClean="0"/>
              <a:t>Agenda</a:t>
            </a:r>
            <a:endParaRPr lang="en-US" sz="2800" dirty="0" smtClean="0"/>
          </a:p>
          <a:p>
            <a:pPr lvl="2">
              <a:spcBef>
                <a:spcPts val="1200"/>
              </a:spcBef>
              <a:spcAft>
                <a:spcPts val="1200"/>
              </a:spcAft>
            </a:pPr>
            <a:r>
              <a:rPr lang="en-US" sz="2800" dirty="0" smtClean="0"/>
              <a:t>Overview of the Office of Research </a:t>
            </a:r>
          </a:p>
          <a:p>
            <a:pPr lvl="2">
              <a:spcBef>
                <a:spcPts val="1200"/>
              </a:spcBef>
              <a:spcAft>
                <a:spcPts val="1200"/>
              </a:spcAft>
            </a:pPr>
            <a:r>
              <a:rPr lang="en-US" sz="2800" dirty="0" smtClean="0"/>
              <a:t>Overview of the University Libraries</a:t>
            </a:r>
          </a:p>
          <a:p>
            <a:pPr lvl="2">
              <a:spcBef>
                <a:spcPts val="1200"/>
              </a:spcBef>
              <a:spcAft>
                <a:spcPts val="1200"/>
              </a:spcAft>
            </a:pPr>
            <a:r>
              <a:rPr lang="en-US" sz="2800" dirty="0" smtClean="0"/>
              <a:t>Predatory Publishing</a:t>
            </a:r>
            <a:endParaRPr lang="en-US" sz="2800" dirty="0"/>
          </a:p>
          <a:p>
            <a:pPr lvl="2">
              <a:spcBef>
                <a:spcPts val="1200"/>
              </a:spcBef>
              <a:spcAft>
                <a:spcPts val="1200"/>
              </a:spcAft>
            </a:pPr>
            <a:r>
              <a:rPr lang="en-US" sz="2800" dirty="0" smtClean="0">
                <a:solidFill>
                  <a:srgbClr val="636D6E"/>
                </a:solidFill>
              </a:rPr>
              <a:t>Research Misconduct &amp; Plagiarism</a:t>
            </a:r>
          </a:p>
          <a:p>
            <a:pPr lvl="2">
              <a:spcBef>
                <a:spcPts val="1200"/>
              </a:spcBef>
              <a:spcAft>
                <a:spcPts val="1200"/>
              </a:spcAft>
            </a:pPr>
            <a:r>
              <a:rPr lang="en-US" sz="2800" dirty="0" smtClean="0">
                <a:solidFill>
                  <a:srgbClr val="636D6E"/>
                </a:solidFill>
              </a:rPr>
              <a:t>Responsible Conduct of Research topics</a:t>
            </a:r>
            <a:endParaRPr lang="en-US" sz="2400" dirty="0" smtClean="0">
              <a:solidFill>
                <a:srgbClr val="636D6E"/>
              </a:solidFill>
            </a:endParaRPr>
          </a:p>
          <a:p>
            <a:pPr lvl="2">
              <a:spcBef>
                <a:spcPts val="1200"/>
              </a:spcBef>
              <a:spcAft>
                <a:spcPts val="1200"/>
              </a:spcAft>
            </a:pPr>
            <a:r>
              <a:rPr lang="en-US" sz="2800" dirty="0" smtClean="0">
                <a:solidFill>
                  <a:srgbClr val="636D6E"/>
                </a:solidFill>
              </a:rPr>
              <a:t>Conflict of Interest</a:t>
            </a:r>
          </a:p>
          <a:p>
            <a:pPr marL="457200" lvl="2" indent="-457200">
              <a:buFont typeface="Arial" panose="020B0604020202020204" pitchFamily="34" charset="0"/>
              <a:buChar char="•"/>
            </a:pPr>
            <a:endParaRPr lang="en-US" sz="2800" dirty="0" smtClean="0">
              <a:solidFill>
                <a:srgbClr val="636D6E"/>
              </a:solidFill>
            </a:endParaRPr>
          </a:p>
        </p:txBody>
      </p:sp>
    </p:spTree>
    <p:extLst>
      <p:ext uri="{BB962C8B-B14F-4D97-AF65-F5344CB8AC3E}">
        <p14:creationId xmlns:p14="http://schemas.microsoft.com/office/powerpoint/2010/main" val="24298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149504"/>
            <a:ext cx="8683678" cy="4525963"/>
          </a:xfrm>
          <a:ln>
            <a:noFill/>
          </a:ln>
        </p:spPr>
        <p:txBody>
          <a:bodyPr/>
          <a:lstStyle/>
          <a:p>
            <a:pPr algn="ctr"/>
            <a:r>
              <a:rPr lang="en-US" u="sng" dirty="0">
                <a:latin typeface="Georgia" panose="02040502050405020303" pitchFamily="18" charset="0"/>
              </a:rPr>
              <a:t>Research Misconduct</a:t>
            </a:r>
          </a:p>
          <a:p>
            <a:endParaRPr lang="en-US" sz="2400" dirty="0" smtClean="0"/>
          </a:p>
          <a:p>
            <a:r>
              <a:rPr lang="en-US" sz="2400" dirty="0" smtClean="0">
                <a:solidFill>
                  <a:schemeClr val="tx1">
                    <a:lumMod val="65000"/>
                    <a:lumOff val="35000"/>
                  </a:schemeClr>
                </a:solidFill>
              </a:rPr>
              <a:t>Per </a:t>
            </a:r>
            <a:r>
              <a:rPr lang="en-US" sz="2400" dirty="0">
                <a:solidFill>
                  <a:schemeClr val="tx1">
                    <a:lumMod val="65000"/>
                    <a:lumOff val="35000"/>
                  </a:schemeClr>
                </a:solidFill>
              </a:rPr>
              <a:t>the federal regulations “</a:t>
            </a:r>
            <a:r>
              <a:rPr lang="en-US" sz="2400" b="1" i="1" dirty="0">
                <a:solidFill>
                  <a:schemeClr val="tx1">
                    <a:lumMod val="65000"/>
                    <a:lumOff val="35000"/>
                  </a:schemeClr>
                </a:solidFill>
              </a:rPr>
              <a:t>Research Misconduct</a:t>
            </a:r>
            <a:r>
              <a:rPr lang="en-US" sz="2400" dirty="0">
                <a:solidFill>
                  <a:schemeClr val="tx1">
                    <a:lumMod val="65000"/>
                    <a:lumOff val="35000"/>
                  </a:schemeClr>
                </a:solidFill>
              </a:rPr>
              <a:t>”</a:t>
            </a:r>
          </a:p>
          <a:p>
            <a:r>
              <a:rPr lang="en-US" sz="2400" dirty="0">
                <a:solidFill>
                  <a:schemeClr val="tx1">
                    <a:lumMod val="65000"/>
                    <a:lumOff val="35000"/>
                  </a:schemeClr>
                </a:solidFill>
              </a:rPr>
              <a:t>is very narrowly defined.</a:t>
            </a:r>
          </a:p>
          <a:p>
            <a:endParaRPr lang="en-US" sz="2400" dirty="0" smtClean="0">
              <a:solidFill>
                <a:schemeClr val="tx1">
                  <a:lumMod val="65000"/>
                  <a:lumOff val="35000"/>
                </a:schemeClr>
              </a:solidFill>
            </a:endParaRPr>
          </a:p>
          <a:p>
            <a:r>
              <a:rPr lang="en-US" sz="2400" dirty="0" smtClean="0">
                <a:solidFill>
                  <a:schemeClr val="tx1">
                    <a:lumMod val="65000"/>
                    <a:lumOff val="35000"/>
                  </a:schemeClr>
                </a:solidFill>
              </a:rPr>
              <a:t>Specifically</a:t>
            </a:r>
            <a:r>
              <a:rPr lang="en-US" sz="2400" dirty="0">
                <a:solidFill>
                  <a:schemeClr val="tx1">
                    <a:lumMod val="65000"/>
                    <a:lumOff val="35000"/>
                  </a:schemeClr>
                </a:solidFill>
              </a:rPr>
              <a:t>, Research Misconduct means fabrication,</a:t>
            </a:r>
          </a:p>
          <a:p>
            <a:r>
              <a:rPr lang="en-US" sz="2400" dirty="0">
                <a:solidFill>
                  <a:schemeClr val="tx1">
                    <a:lumMod val="65000"/>
                    <a:lumOff val="35000"/>
                  </a:schemeClr>
                </a:solidFill>
              </a:rPr>
              <a:t>falsification, or plagiarism in proposing, performing, or</a:t>
            </a:r>
          </a:p>
          <a:p>
            <a:r>
              <a:rPr lang="en-US" sz="2400" dirty="0">
                <a:solidFill>
                  <a:schemeClr val="tx1">
                    <a:lumMod val="65000"/>
                    <a:lumOff val="35000"/>
                  </a:schemeClr>
                </a:solidFill>
              </a:rPr>
              <a:t>reviewing research or in reporting research results.</a:t>
            </a:r>
          </a:p>
          <a:p>
            <a:r>
              <a:rPr lang="en-US" sz="1600" dirty="0">
                <a:solidFill>
                  <a:schemeClr val="tx1">
                    <a:lumMod val="65000"/>
                    <a:lumOff val="35000"/>
                  </a:schemeClr>
                </a:solidFill>
              </a:rPr>
              <a:t>(42 CFR 93.103)</a:t>
            </a:r>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Tree>
    <p:extLst>
      <p:ext uri="{BB962C8B-B14F-4D97-AF65-F5344CB8AC3E}">
        <p14:creationId xmlns:p14="http://schemas.microsoft.com/office/powerpoint/2010/main" val="2964547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91899"/>
            <a:ext cx="8683678" cy="4525963"/>
          </a:xfrm>
          <a:ln>
            <a:noFill/>
          </a:ln>
        </p:spPr>
        <p:txBody>
          <a:bodyPr/>
          <a:lstStyle/>
          <a:p>
            <a:pPr algn="ctr"/>
            <a:r>
              <a:rPr lang="en-US" u="sng" dirty="0" smtClean="0">
                <a:latin typeface="Georgia" panose="02040502050405020303" pitchFamily="18" charset="0"/>
              </a:rPr>
              <a:t>Fabrication</a:t>
            </a:r>
            <a:endParaRPr lang="en-US" u="sng" dirty="0">
              <a:latin typeface="Georgia" panose="02040502050405020303" pitchFamily="18" charset="0"/>
            </a:endParaRPr>
          </a:p>
          <a:p>
            <a:r>
              <a:rPr lang="en-US" sz="2400" dirty="0" smtClean="0">
                <a:solidFill>
                  <a:schemeClr val="tx1">
                    <a:lumMod val="65000"/>
                    <a:lumOff val="35000"/>
                  </a:schemeClr>
                </a:solidFill>
              </a:rPr>
              <a:t>“</a:t>
            </a:r>
            <a:r>
              <a:rPr lang="en-US" sz="2400" b="1" u="sng" dirty="0" smtClean="0">
                <a:solidFill>
                  <a:schemeClr val="tx1">
                    <a:lumMod val="65000"/>
                    <a:lumOff val="35000"/>
                  </a:schemeClr>
                </a:solidFill>
              </a:rPr>
              <a:t>Fabrication</a:t>
            </a:r>
            <a:r>
              <a:rPr lang="en-US" sz="2400" dirty="0" smtClean="0">
                <a:solidFill>
                  <a:schemeClr val="tx1">
                    <a:lumMod val="65000"/>
                    <a:lumOff val="35000"/>
                  </a:schemeClr>
                </a:solidFill>
              </a:rPr>
              <a:t>” is making up data or results and recording or reporting them.</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Examples include: Recording data for non-existent research subjects, reporting results for experiments that were not done.</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NOTE - Even just writing down bogus data (e.g., in a lab notebook) is considered RM. The bad data doesn’t have to be published or released in any way for it to be a problem.</a:t>
            </a:r>
            <a:endParaRPr lang="en-US" sz="2400" dirty="0">
              <a:solidFill>
                <a:schemeClr val="tx1">
                  <a:lumMod val="65000"/>
                  <a:lumOff val="35000"/>
                </a:schemeClr>
              </a:solidFill>
            </a:endParaRPr>
          </a:p>
        </p:txBody>
      </p:sp>
      <p:sp>
        <p:nvSpPr>
          <p:cNvPr id="5" name="Content Placeholder 2"/>
          <p:cNvSpPr>
            <a:spLocks noGrp="1"/>
          </p:cNvSpPr>
          <p:nvPr>
            <p:ph idx="15"/>
          </p:nvPr>
        </p:nvSpPr>
        <p:spPr>
          <a:xfrm>
            <a:off x="5573888" y="229810"/>
            <a:ext cx="3392206" cy="668812"/>
          </a:xfrm>
          <a:ln>
            <a:noFill/>
          </a:ln>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Tree>
    <p:extLst>
      <p:ext uri="{BB962C8B-B14F-4D97-AF65-F5344CB8AC3E}">
        <p14:creationId xmlns:p14="http://schemas.microsoft.com/office/powerpoint/2010/main" val="1767280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3"/>
          </p:nvPr>
        </p:nvSpPr>
        <p:spPr>
          <a:xfrm>
            <a:off x="460322" y="936451"/>
            <a:ext cx="8683678" cy="4525963"/>
          </a:xfrm>
          <a:ln>
            <a:noFill/>
          </a:ln>
        </p:spPr>
        <p:txBody>
          <a:bodyPr/>
          <a:lstStyle/>
          <a:p>
            <a:pPr algn="ctr"/>
            <a:r>
              <a:rPr lang="en-US" u="sng" dirty="0" smtClean="0">
                <a:latin typeface="Georgia" panose="02040502050405020303" pitchFamily="18" charset="0"/>
              </a:rPr>
              <a:t>Falsification</a:t>
            </a:r>
            <a:endParaRPr lang="en-US" u="sng" dirty="0">
              <a:latin typeface="Georgia" panose="02040502050405020303" pitchFamily="18" charset="0"/>
            </a:endParaRPr>
          </a:p>
          <a:p>
            <a:r>
              <a:rPr lang="en-US" sz="2400" dirty="0" smtClean="0">
                <a:solidFill>
                  <a:schemeClr val="tx1">
                    <a:lumMod val="65000"/>
                    <a:lumOff val="35000"/>
                  </a:schemeClr>
                </a:solidFill>
              </a:rPr>
              <a:t>“</a:t>
            </a:r>
            <a:r>
              <a:rPr lang="en-US" sz="2400" b="1" u="sng" dirty="0" smtClean="0">
                <a:solidFill>
                  <a:schemeClr val="tx1">
                    <a:lumMod val="65000"/>
                    <a:lumOff val="35000"/>
                  </a:schemeClr>
                </a:solidFill>
              </a:rPr>
              <a:t>Falsification</a:t>
            </a:r>
            <a:r>
              <a:rPr lang="en-US" sz="2400" dirty="0" smtClean="0">
                <a:solidFill>
                  <a:schemeClr val="tx1">
                    <a:lumMod val="65000"/>
                    <a:lumOff val="35000"/>
                  </a:schemeClr>
                </a:solidFill>
              </a:rPr>
              <a:t>” is manipulating research materials, equipment, or processes, or changing or omitting data or results such that the research is not accurately represented in the research record.</a:t>
            </a:r>
          </a:p>
          <a:p>
            <a:endParaRPr lang="en-US" sz="1000" dirty="0">
              <a:solidFill>
                <a:schemeClr val="tx1">
                  <a:lumMod val="65000"/>
                  <a:lumOff val="35000"/>
                </a:schemeClr>
              </a:solidFill>
            </a:endParaRPr>
          </a:p>
          <a:p>
            <a:r>
              <a:rPr lang="en-US" sz="2400" dirty="0" smtClean="0">
                <a:solidFill>
                  <a:schemeClr val="tx1">
                    <a:lumMod val="65000"/>
                    <a:lumOff val="35000"/>
                  </a:schemeClr>
                </a:solidFill>
              </a:rPr>
              <a:t>Examples include: </a:t>
            </a:r>
          </a:p>
          <a:p>
            <a:pPr marL="342900" indent="-342900">
              <a:buFont typeface="Arial" panose="020B0604020202020204" pitchFamily="34" charset="0"/>
              <a:buChar char="•"/>
            </a:pPr>
            <a:r>
              <a:rPr lang="en-US" sz="2400" dirty="0" smtClean="0">
                <a:solidFill>
                  <a:schemeClr val="tx1">
                    <a:lumMod val="65000"/>
                    <a:lumOff val="35000"/>
                  </a:schemeClr>
                </a:solidFill>
              </a:rPr>
              <a:t>The reuse of an image as representing different experimental conditions, </a:t>
            </a:r>
          </a:p>
          <a:p>
            <a:pPr marL="342900" indent="-342900">
              <a:buFont typeface="Arial" panose="020B0604020202020204" pitchFamily="34" charset="0"/>
              <a:buChar char="•"/>
            </a:pPr>
            <a:r>
              <a:rPr lang="en-US" sz="2400" dirty="0" smtClean="0">
                <a:solidFill>
                  <a:schemeClr val="tx1">
                    <a:lumMod val="65000"/>
                    <a:lumOff val="35000"/>
                  </a:schemeClr>
                </a:solidFill>
              </a:rPr>
              <a:t>image manipulation (splicing, cropping, obscuring, enhancing), </a:t>
            </a:r>
          </a:p>
          <a:p>
            <a:pPr marL="342900" indent="-342900">
              <a:buFont typeface="Arial" panose="020B0604020202020204" pitchFamily="34" charset="0"/>
              <a:buChar char="•"/>
            </a:pPr>
            <a:r>
              <a:rPr lang="en-US" sz="2400" dirty="0" smtClean="0">
                <a:solidFill>
                  <a:schemeClr val="tx1">
                    <a:lumMod val="65000"/>
                    <a:lumOff val="35000"/>
                  </a:schemeClr>
                </a:solidFill>
              </a:rPr>
              <a:t>changing data results for a better “fit”, etc…</a:t>
            </a:r>
            <a:endParaRPr lang="en-US" sz="2400" dirty="0">
              <a:solidFill>
                <a:schemeClr val="tx1">
                  <a:lumMod val="65000"/>
                  <a:lumOff val="35000"/>
                </a:schemeClr>
              </a:solidFill>
            </a:endParaRPr>
          </a:p>
        </p:txBody>
      </p:sp>
      <p:sp>
        <p:nvSpPr>
          <p:cNvPr id="6" name="Content Placeholder 2"/>
          <p:cNvSpPr>
            <a:spLocks noGrp="1"/>
          </p:cNvSpPr>
          <p:nvPr>
            <p:ph idx="15"/>
          </p:nvPr>
        </p:nvSpPr>
        <p:spPr>
          <a:xfrm>
            <a:off x="5573888" y="229810"/>
            <a:ext cx="3392206" cy="668812"/>
          </a:xfrm>
          <a:ln>
            <a:noFill/>
          </a:ln>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Tree>
    <p:extLst>
      <p:ext uri="{BB962C8B-B14F-4D97-AF65-F5344CB8AC3E}">
        <p14:creationId xmlns:p14="http://schemas.microsoft.com/office/powerpoint/2010/main" val="1379013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5"/>
          </p:nvPr>
        </p:nvSpPr>
        <p:spPr>
          <a:xfrm>
            <a:off x="5726288" y="382210"/>
            <a:ext cx="3392206" cy="415232"/>
          </a:xfrm>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
        <p:nvSpPr>
          <p:cNvPr id="5" name="Content Placeholder 1"/>
          <p:cNvSpPr>
            <a:spLocks noGrp="1"/>
          </p:cNvSpPr>
          <p:nvPr>
            <p:ph idx="13"/>
          </p:nvPr>
        </p:nvSpPr>
        <p:spPr>
          <a:xfrm>
            <a:off x="460322" y="1072371"/>
            <a:ext cx="8683678" cy="4525963"/>
          </a:xfrm>
        </p:spPr>
        <p:txBody>
          <a:bodyPr/>
          <a:lstStyle/>
          <a:p>
            <a:pPr algn="ctr"/>
            <a:r>
              <a:rPr lang="en-US" u="sng" dirty="0" smtClean="0">
                <a:latin typeface="Georgia" panose="02040502050405020303" pitchFamily="18" charset="0"/>
              </a:rPr>
              <a:t>Plagiarism</a:t>
            </a:r>
          </a:p>
          <a:p>
            <a:pPr algn="ctr"/>
            <a:endParaRPr lang="en-US" sz="1100" u="sng" dirty="0">
              <a:latin typeface="Georgia" panose="02040502050405020303" pitchFamily="18" charset="0"/>
            </a:endParaRPr>
          </a:p>
          <a:p>
            <a:r>
              <a:rPr lang="en-US" sz="2400" dirty="0" smtClean="0">
                <a:solidFill>
                  <a:schemeClr val="tx1">
                    <a:lumMod val="65000"/>
                    <a:lumOff val="35000"/>
                  </a:schemeClr>
                </a:solidFill>
                <a:latin typeface="+mj-lt"/>
              </a:rPr>
              <a:t>“</a:t>
            </a:r>
            <a:r>
              <a:rPr lang="en-US" sz="2400" b="1" u="sng" dirty="0" smtClean="0">
                <a:solidFill>
                  <a:schemeClr val="tx1">
                    <a:lumMod val="65000"/>
                    <a:lumOff val="35000"/>
                  </a:schemeClr>
                </a:solidFill>
                <a:latin typeface="+mj-lt"/>
              </a:rPr>
              <a:t>Plagiarism</a:t>
            </a:r>
            <a:r>
              <a:rPr lang="en-US" sz="2400" dirty="0">
                <a:solidFill>
                  <a:schemeClr val="tx1">
                    <a:lumMod val="65000"/>
                    <a:lumOff val="35000"/>
                  </a:schemeClr>
                </a:solidFill>
                <a:latin typeface="+mj-lt"/>
              </a:rPr>
              <a:t>” is the appropriation of the </a:t>
            </a:r>
            <a:r>
              <a:rPr lang="en-US" sz="2400" dirty="0" smtClean="0">
                <a:solidFill>
                  <a:schemeClr val="tx1">
                    <a:lumMod val="65000"/>
                    <a:lumOff val="35000"/>
                  </a:schemeClr>
                </a:solidFill>
                <a:latin typeface="+mj-lt"/>
              </a:rPr>
              <a:t>ideas, processes</a:t>
            </a:r>
            <a:r>
              <a:rPr lang="en-US" sz="2400" dirty="0">
                <a:solidFill>
                  <a:schemeClr val="tx1">
                    <a:lumMod val="65000"/>
                    <a:lumOff val="35000"/>
                  </a:schemeClr>
                </a:solidFill>
                <a:latin typeface="+mj-lt"/>
              </a:rPr>
              <a:t>, results, or works of another </a:t>
            </a:r>
            <a:r>
              <a:rPr lang="en-US" sz="2400" dirty="0" smtClean="0">
                <a:solidFill>
                  <a:schemeClr val="tx1">
                    <a:lumMod val="65000"/>
                    <a:lumOff val="35000"/>
                  </a:schemeClr>
                </a:solidFill>
                <a:latin typeface="+mj-lt"/>
              </a:rPr>
              <a:t>person, without </a:t>
            </a:r>
            <a:r>
              <a:rPr lang="en-US" sz="2400" dirty="0">
                <a:solidFill>
                  <a:schemeClr val="tx1">
                    <a:lumMod val="65000"/>
                    <a:lumOff val="35000"/>
                  </a:schemeClr>
                </a:solidFill>
                <a:latin typeface="+mj-lt"/>
              </a:rPr>
              <a:t>giving appropriate credit</a:t>
            </a:r>
            <a:r>
              <a:rPr lang="en-US" sz="2400" dirty="0" smtClean="0">
                <a:solidFill>
                  <a:schemeClr val="tx1">
                    <a:lumMod val="65000"/>
                    <a:lumOff val="35000"/>
                  </a:schemeClr>
                </a:solidFill>
                <a:latin typeface="+mj-lt"/>
              </a:rPr>
              <a:t>.</a:t>
            </a:r>
          </a:p>
          <a:p>
            <a:endParaRPr lang="en-US" sz="1600" dirty="0">
              <a:solidFill>
                <a:schemeClr val="tx1">
                  <a:lumMod val="65000"/>
                  <a:lumOff val="35000"/>
                </a:schemeClr>
              </a:solidFill>
              <a:latin typeface="+mj-lt"/>
            </a:endParaRPr>
          </a:p>
          <a:p>
            <a:r>
              <a:rPr lang="en-US" sz="2400" dirty="0">
                <a:solidFill>
                  <a:schemeClr val="tx1">
                    <a:lumMod val="65000"/>
                    <a:lumOff val="35000"/>
                  </a:schemeClr>
                </a:solidFill>
                <a:latin typeface="+mj-lt"/>
              </a:rPr>
              <a:t>Examples include: </a:t>
            </a:r>
            <a:endParaRPr lang="en-US" sz="2400" dirty="0" smtClean="0">
              <a:solidFill>
                <a:schemeClr val="tx1">
                  <a:lumMod val="65000"/>
                  <a:lumOff val="35000"/>
                </a:schemeClr>
              </a:solidFill>
              <a:latin typeface="+mj-lt"/>
            </a:endParaRP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Cutting </a:t>
            </a:r>
            <a:r>
              <a:rPr lang="en-US" sz="2400" dirty="0">
                <a:solidFill>
                  <a:schemeClr val="tx1">
                    <a:lumMod val="65000"/>
                    <a:lumOff val="35000"/>
                  </a:schemeClr>
                </a:solidFill>
                <a:latin typeface="+mj-lt"/>
              </a:rPr>
              <a:t>and pasting whole </a:t>
            </a:r>
            <a:r>
              <a:rPr lang="en-US" sz="2400" dirty="0" smtClean="0">
                <a:solidFill>
                  <a:schemeClr val="tx1">
                    <a:lumMod val="65000"/>
                    <a:lumOff val="35000"/>
                  </a:schemeClr>
                </a:solidFill>
                <a:latin typeface="+mj-lt"/>
              </a:rPr>
              <a:t>sections of </a:t>
            </a:r>
            <a:r>
              <a:rPr lang="en-US" sz="2400" dirty="0">
                <a:solidFill>
                  <a:schemeClr val="tx1">
                    <a:lumMod val="65000"/>
                    <a:lumOff val="35000"/>
                  </a:schemeClr>
                </a:solidFill>
                <a:latin typeface="+mj-lt"/>
              </a:rPr>
              <a:t>text from another source without clearly </a:t>
            </a:r>
            <a:r>
              <a:rPr lang="en-US" sz="2400" dirty="0" smtClean="0">
                <a:solidFill>
                  <a:schemeClr val="tx1">
                    <a:lumMod val="65000"/>
                    <a:lumOff val="35000"/>
                  </a:schemeClr>
                </a:solidFill>
                <a:latin typeface="+mj-lt"/>
              </a:rPr>
              <a:t>indicating its origin.</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Pulling </a:t>
            </a:r>
            <a:r>
              <a:rPr lang="en-US" sz="2400" dirty="0">
                <a:solidFill>
                  <a:schemeClr val="tx1">
                    <a:lumMod val="65000"/>
                    <a:lumOff val="35000"/>
                  </a:schemeClr>
                </a:solidFill>
                <a:latin typeface="+mj-lt"/>
              </a:rPr>
              <a:t>images from the web </a:t>
            </a:r>
            <a:r>
              <a:rPr lang="en-US" sz="2400" dirty="0" smtClean="0">
                <a:solidFill>
                  <a:schemeClr val="tx1">
                    <a:lumMod val="65000"/>
                    <a:lumOff val="35000"/>
                  </a:schemeClr>
                </a:solidFill>
                <a:latin typeface="+mj-lt"/>
              </a:rPr>
              <a:t>or other sources without attribution.</a:t>
            </a:r>
          </a:p>
          <a:p>
            <a:endParaRPr lang="en-US" sz="1200" dirty="0">
              <a:solidFill>
                <a:schemeClr val="tx1">
                  <a:lumMod val="65000"/>
                  <a:lumOff val="35000"/>
                </a:schemeClr>
              </a:solidFill>
              <a:latin typeface="+mj-lt"/>
            </a:endParaRPr>
          </a:p>
        </p:txBody>
      </p:sp>
    </p:spTree>
    <p:extLst>
      <p:ext uri="{BB962C8B-B14F-4D97-AF65-F5344CB8AC3E}">
        <p14:creationId xmlns:p14="http://schemas.microsoft.com/office/powerpoint/2010/main" val="3031944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5"/>
          </p:nvPr>
        </p:nvSpPr>
        <p:spPr>
          <a:xfrm>
            <a:off x="5726288" y="382210"/>
            <a:ext cx="3392206" cy="415232"/>
          </a:xfrm>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
        <p:nvSpPr>
          <p:cNvPr id="5" name="Content Placeholder 1"/>
          <p:cNvSpPr>
            <a:spLocks noGrp="1"/>
          </p:cNvSpPr>
          <p:nvPr>
            <p:ph idx="13"/>
          </p:nvPr>
        </p:nvSpPr>
        <p:spPr>
          <a:xfrm>
            <a:off x="460322" y="1072371"/>
            <a:ext cx="8683678" cy="4525963"/>
          </a:xfrm>
        </p:spPr>
        <p:txBody>
          <a:bodyPr/>
          <a:lstStyle/>
          <a:p>
            <a:pPr algn="ctr"/>
            <a:r>
              <a:rPr lang="en-US" u="sng" dirty="0" smtClean="0">
                <a:latin typeface="Georgia" panose="02040502050405020303" pitchFamily="18" charset="0"/>
              </a:rPr>
              <a:t>Plagiarism</a:t>
            </a:r>
          </a:p>
          <a:p>
            <a:r>
              <a:rPr lang="en-US" sz="2400" dirty="0" smtClean="0">
                <a:solidFill>
                  <a:schemeClr val="tx1">
                    <a:lumMod val="65000"/>
                    <a:lumOff val="35000"/>
                  </a:schemeClr>
                </a:solidFill>
                <a:latin typeface="+mj-lt"/>
              </a:rPr>
              <a:t>Not all ‘plagiarism’ is ‘Plagiarism’ </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Self-plagiarism</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Information/materials generated with former collaborators is not typically considered Plagiarism but instead handled as an Authorship or credit dispute </a:t>
            </a:r>
          </a:p>
          <a:p>
            <a:endParaRPr lang="en-US" sz="1600" dirty="0" smtClean="0">
              <a:solidFill>
                <a:schemeClr val="tx1">
                  <a:lumMod val="65000"/>
                  <a:lumOff val="35000"/>
                </a:schemeClr>
              </a:solidFill>
            </a:endParaRPr>
          </a:p>
          <a:p>
            <a:r>
              <a:rPr lang="en-US" sz="2400" dirty="0" smtClean="0">
                <a:solidFill>
                  <a:schemeClr val="tx1">
                    <a:lumMod val="65000"/>
                    <a:lumOff val="35000"/>
                  </a:schemeClr>
                </a:solidFill>
              </a:rPr>
              <a:t>This </a:t>
            </a:r>
            <a:r>
              <a:rPr lang="en-US" sz="2400" dirty="0">
                <a:solidFill>
                  <a:schemeClr val="tx1">
                    <a:lumMod val="65000"/>
                    <a:lumOff val="35000"/>
                  </a:schemeClr>
                </a:solidFill>
              </a:rPr>
              <a:t>can often be a very gray </a:t>
            </a:r>
            <a:r>
              <a:rPr lang="en-US" sz="2400" dirty="0" smtClean="0">
                <a:solidFill>
                  <a:schemeClr val="tx1">
                    <a:lumMod val="65000"/>
                    <a:lumOff val="35000"/>
                  </a:schemeClr>
                </a:solidFill>
              </a:rPr>
              <a:t>area </a:t>
            </a:r>
          </a:p>
          <a:p>
            <a:pPr marL="342900" indent="-342900">
              <a:buFont typeface="Arial" panose="020B0604020202020204" pitchFamily="34" charset="0"/>
              <a:buChar char="•"/>
            </a:pPr>
            <a:r>
              <a:rPr lang="en-US" sz="2400" dirty="0" smtClean="0">
                <a:solidFill>
                  <a:schemeClr val="tx1">
                    <a:lumMod val="65000"/>
                    <a:lumOff val="35000"/>
                  </a:schemeClr>
                </a:solidFill>
              </a:rPr>
              <a:t>How </a:t>
            </a:r>
            <a:r>
              <a:rPr lang="en-US" sz="2400" dirty="0">
                <a:solidFill>
                  <a:schemeClr val="tx1">
                    <a:lumMod val="65000"/>
                    <a:lumOff val="35000"/>
                  </a:schemeClr>
                </a:solidFill>
              </a:rPr>
              <a:t>much copying is too much? </a:t>
            </a: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How </a:t>
            </a:r>
            <a:r>
              <a:rPr lang="en-US" sz="2400" dirty="0">
                <a:solidFill>
                  <a:schemeClr val="tx1">
                    <a:lumMod val="65000"/>
                    <a:lumOff val="35000"/>
                  </a:schemeClr>
                </a:solidFill>
              </a:rPr>
              <a:t>many different ways can you describe something</a:t>
            </a:r>
            <a:r>
              <a:rPr lang="en-US" sz="2400" dirty="0" smtClean="0">
                <a:solidFill>
                  <a:schemeClr val="tx1">
                    <a:lumMod val="65000"/>
                    <a:lumOff val="35000"/>
                  </a:schemeClr>
                </a:solidFill>
              </a:rPr>
              <a:t>?</a:t>
            </a:r>
          </a:p>
          <a:p>
            <a:endParaRPr lang="en-US" sz="2400" dirty="0">
              <a:solidFill>
                <a:schemeClr val="tx1">
                  <a:lumMod val="65000"/>
                  <a:lumOff val="35000"/>
                </a:schemeClr>
              </a:solidFill>
            </a:endParaRPr>
          </a:p>
          <a:p>
            <a:endParaRPr lang="en-US" sz="2400" dirty="0">
              <a:solidFill>
                <a:schemeClr val="tx1">
                  <a:lumMod val="65000"/>
                  <a:lumOff val="35000"/>
                </a:schemeClr>
              </a:solidFill>
              <a:latin typeface="+mj-lt"/>
            </a:endParaRPr>
          </a:p>
        </p:txBody>
      </p:sp>
    </p:spTree>
    <p:extLst>
      <p:ext uri="{BB962C8B-B14F-4D97-AF65-F5344CB8AC3E}">
        <p14:creationId xmlns:p14="http://schemas.microsoft.com/office/powerpoint/2010/main" val="194320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5"/>
          </p:nvPr>
        </p:nvSpPr>
        <p:spPr>
          <a:xfrm>
            <a:off x="5726288" y="382210"/>
            <a:ext cx="3392206" cy="415232"/>
          </a:xfrm>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
        <p:nvSpPr>
          <p:cNvPr id="5" name="Content Placeholder 1"/>
          <p:cNvSpPr>
            <a:spLocks noGrp="1"/>
          </p:cNvSpPr>
          <p:nvPr>
            <p:ph idx="13"/>
          </p:nvPr>
        </p:nvSpPr>
        <p:spPr>
          <a:xfrm>
            <a:off x="460322" y="1072371"/>
            <a:ext cx="8683678" cy="4525963"/>
          </a:xfrm>
        </p:spPr>
        <p:txBody>
          <a:bodyPr/>
          <a:lstStyle/>
          <a:p>
            <a:pPr algn="ctr"/>
            <a:r>
              <a:rPr lang="en-US" u="sng" dirty="0" smtClean="0">
                <a:latin typeface="Georgia" panose="02040502050405020303" pitchFamily="18" charset="0"/>
              </a:rPr>
              <a:t>Plagiarism</a:t>
            </a:r>
          </a:p>
          <a:p>
            <a:endParaRPr lang="en-US" sz="1100" u="sng" dirty="0" smtClean="0">
              <a:latin typeface="Georgia" panose="02040502050405020303" pitchFamily="18" charset="0"/>
            </a:endParaRPr>
          </a:p>
          <a:p>
            <a:r>
              <a:rPr lang="en-US" sz="2400" dirty="0" smtClean="0">
                <a:solidFill>
                  <a:schemeClr val="tx1">
                    <a:lumMod val="65000"/>
                    <a:lumOff val="35000"/>
                  </a:schemeClr>
                </a:solidFill>
                <a:latin typeface="+mj-lt"/>
              </a:rPr>
              <a:t>OSU licenses the software program </a:t>
            </a:r>
            <a:r>
              <a:rPr lang="en-US" sz="2400" dirty="0" err="1" smtClean="0">
                <a:solidFill>
                  <a:schemeClr val="tx1">
                    <a:lumMod val="65000"/>
                    <a:lumOff val="35000"/>
                  </a:schemeClr>
                </a:solidFill>
                <a:latin typeface="+mj-lt"/>
              </a:rPr>
              <a:t>iThenticate</a:t>
            </a:r>
            <a:r>
              <a:rPr lang="en-US" sz="2400" dirty="0" smtClean="0">
                <a:solidFill>
                  <a:schemeClr val="tx1">
                    <a:lumMod val="65000"/>
                    <a:lumOff val="35000"/>
                  </a:schemeClr>
                </a:solidFill>
                <a:latin typeface="+mj-lt"/>
              </a:rPr>
              <a:t> for use by any OSU faculty, staff, or student.  </a:t>
            </a:r>
          </a:p>
          <a:p>
            <a:endParaRPr lang="en-US" sz="1400" dirty="0">
              <a:solidFill>
                <a:schemeClr val="tx1">
                  <a:lumMod val="65000"/>
                  <a:lumOff val="35000"/>
                </a:schemeClr>
              </a:solidFill>
              <a:latin typeface="+mj-lt"/>
            </a:endParaRPr>
          </a:p>
          <a:p>
            <a:r>
              <a:rPr lang="en-US" sz="2400" dirty="0" err="1" smtClean="0">
                <a:solidFill>
                  <a:schemeClr val="tx1">
                    <a:lumMod val="65000"/>
                    <a:lumOff val="35000"/>
                  </a:schemeClr>
                </a:solidFill>
                <a:latin typeface="+mj-lt"/>
              </a:rPr>
              <a:t>iThenticate</a:t>
            </a:r>
            <a:r>
              <a:rPr lang="en-US" sz="2400" dirty="0" smtClean="0">
                <a:solidFill>
                  <a:schemeClr val="tx1">
                    <a:lumMod val="65000"/>
                    <a:lumOff val="35000"/>
                  </a:schemeClr>
                </a:solidFill>
                <a:latin typeface="+mj-lt"/>
              </a:rPr>
              <a:t> is an anti-plagiarism software that screens your document against a database of over 40 million published articles, webpages and other scholarly content.</a:t>
            </a:r>
          </a:p>
          <a:p>
            <a:endParaRPr lang="en-US" sz="1400" dirty="0">
              <a:solidFill>
                <a:schemeClr val="tx1">
                  <a:lumMod val="65000"/>
                  <a:lumOff val="35000"/>
                </a:schemeClr>
              </a:solidFill>
              <a:latin typeface="+mj-lt"/>
            </a:endParaRPr>
          </a:p>
          <a:p>
            <a:r>
              <a:rPr lang="en-US" sz="2400" dirty="0" err="1" smtClean="0">
                <a:solidFill>
                  <a:schemeClr val="tx1">
                    <a:lumMod val="65000"/>
                    <a:lumOff val="35000"/>
                  </a:schemeClr>
                </a:solidFill>
                <a:latin typeface="+mj-lt"/>
              </a:rPr>
              <a:t>iThenticate</a:t>
            </a:r>
            <a:r>
              <a:rPr lang="en-US" sz="2400" dirty="0" smtClean="0">
                <a:solidFill>
                  <a:schemeClr val="tx1">
                    <a:lumMod val="65000"/>
                    <a:lumOff val="35000"/>
                  </a:schemeClr>
                </a:solidFill>
                <a:latin typeface="+mj-lt"/>
              </a:rPr>
              <a:t> does not identify ‘Plagiarism’ but instead highlights text in your document that matches other published material to allow you to determine if text is appropriately cited.</a:t>
            </a:r>
          </a:p>
          <a:p>
            <a:endParaRPr lang="en-US" sz="12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For more information </a:t>
            </a:r>
            <a:r>
              <a:rPr lang="en-US" sz="2400" dirty="0">
                <a:solidFill>
                  <a:schemeClr val="tx1">
                    <a:lumMod val="65000"/>
                    <a:lumOff val="35000"/>
                  </a:schemeClr>
                </a:solidFill>
                <a:latin typeface="+mj-lt"/>
              </a:rPr>
              <a:t>please go to </a:t>
            </a:r>
            <a:r>
              <a:rPr lang="en-US" sz="1800" dirty="0">
                <a:solidFill>
                  <a:srgbClr val="0070C0"/>
                </a:solidFill>
                <a:latin typeface="+mj-lt"/>
                <a:hlinkClick r:id="rId2"/>
              </a:rPr>
              <a:t>http://orc.osu.edu/regulations-policies/misconduct/avoiding-plagiarism</a:t>
            </a:r>
            <a:r>
              <a:rPr lang="en-US" sz="1800" dirty="0" smtClean="0">
                <a:solidFill>
                  <a:srgbClr val="0070C0"/>
                </a:solidFill>
                <a:latin typeface="+mj-lt"/>
                <a:hlinkClick r:id="rId2"/>
              </a:rPr>
              <a:t>/</a:t>
            </a:r>
            <a:r>
              <a:rPr lang="en-US" sz="1800" dirty="0" smtClean="0">
                <a:solidFill>
                  <a:srgbClr val="0070C0"/>
                </a:solidFill>
                <a:latin typeface="+mj-lt"/>
              </a:rPr>
              <a:t> </a:t>
            </a:r>
            <a:endParaRPr lang="en-US" sz="1800" dirty="0">
              <a:solidFill>
                <a:srgbClr val="0070C0"/>
              </a:solidFill>
              <a:latin typeface="+mj-lt"/>
            </a:endParaRPr>
          </a:p>
        </p:txBody>
      </p:sp>
    </p:spTree>
    <p:extLst>
      <p:ext uri="{BB962C8B-B14F-4D97-AF65-F5344CB8AC3E}">
        <p14:creationId xmlns:p14="http://schemas.microsoft.com/office/powerpoint/2010/main" val="145646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98691"/>
            <a:ext cx="8683678" cy="5611825"/>
          </a:xfrm>
        </p:spPr>
        <p:txBody>
          <a:bodyPr/>
          <a:lstStyle/>
          <a:p>
            <a:r>
              <a:rPr lang="en-US" sz="2400" dirty="0" smtClean="0">
                <a:solidFill>
                  <a:schemeClr val="tx1">
                    <a:lumMod val="65000"/>
                    <a:lumOff val="35000"/>
                  </a:schemeClr>
                </a:solidFill>
                <a:latin typeface="+mj-lt"/>
              </a:rPr>
              <a:t>Since </a:t>
            </a:r>
            <a:r>
              <a:rPr lang="en-US" sz="2400" dirty="0">
                <a:solidFill>
                  <a:schemeClr val="tx1">
                    <a:lumMod val="65000"/>
                    <a:lumOff val="35000"/>
                  </a:schemeClr>
                </a:solidFill>
                <a:latin typeface="+mj-lt"/>
              </a:rPr>
              <a:t>1975 there has been a 10 fold increase in the number </a:t>
            </a:r>
            <a:r>
              <a:rPr lang="en-US" sz="2400" dirty="0" smtClean="0">
                <a:solidFill>
                  <a:schemeClr val="tx1">
                    <a:lumMod val="65000"/>
                    <a:lumOff val="35000"/>
                  </a:schemeClr>
                </a:solidFill>
                <a:latin typeface="+mj-lt"/>
              </a:rPr>
              <a:t>of papers </a:t>
            </a:r>
            <a:r>
              <a:rPr lang="en-US" sz="2400" dirty="0">
                <a:solidFill>
                  <a:schemeClr val="tx1">
                    <a:lumMod val="65000"/>
                    <a:lumOff val="35000"/>
                  </a:schemeClr>
                </a:solidFill>
                <a:latin typeface="+mj-lt"/>
              </a:rPr>
              <a:t>retracted due to fraud.</a:t>
            </a:r>
          </a:p>
          <a:p>
            <a:r>
              <a:rPr lang="en-US" sz="1800" dirty="0">
                <a:solidFill>
                  <a:schemeClr val="tx1">
                    <a:lumMod val="65000"/>
                    <a:lumOff val="35000"/>
                  </a:schemeClr>
                </a:solidFill>
                <a:latin typeface="+mj-lt"/>
              </a:rPr>
              <a:t>(Fang et al., (2012) PNAS 109(42):17028-17033</a:t>
            </a:r>
            <a:r>
              <a:rPr lang="en-US" sz="1800" dirty="0" smtClean="0">
                <a:solidFill>
                  <a:schemeClr val="tx1">
                    <a:lumMod val="65000"/>
                    <a:lumOff val="35000"/>
                  </a:schemeClr>
                </a:solidFill>
                <a:latin typeface="+mj-lt"/>
              </a:rPr>
              <a:t>).</a:t>
            </a:r>
          </a:p>
          <a:p>
            <a:endParaRPr lang="en-US" sz="2000" dirty="0">
              <a:solidFill>
                <a:schemeClr val="tx1">
                  <a:lumMod val="65000"/>
                  <a:lumOff val="35000"/>
                </a:schemeClr>
              </a:solidFill>
            </a:endParaRPr>
          </a:p>
          <a:p>
            <a:r>
              <a:rPr lang="en-US" sz="2200" dirty="0">
                <a:solidFill>
                  <a:schemeClr val="tx1">
                    <a:lumMod val="65000"/>
                    <a:lumOff val="35000"/>
                  </a:schemeClr>
                </a:solidFill>
              </a:rPr>
              <a:t>• Watchdog websites like Retraction Watch and </a:t>
            </a:r>
            <a:r>
              <a:rPr lang="en-US" sz="2200" dirty="0" smtClean="0">
                <a:solidFill>
                  <a:schemeClr val="tx1">
                    <a:lumMod val="65000"/>
                    <a:lumOff val="35000"/>
                  </a:schemeClr>
                </a:solidFill>
              </a:rPr>
              <a:t>Pub peer as well as mainstream media are actively </a:t>
            </a:r>
            <a:r>
              <a:rPr lang="en-US" sz="2200" dirty="0">
                <a:solidFill>
                  <a:schemeClr val="tx1">
                    <a:lumMod val="65000"/>
                    <a:lumOff val="35000"/>
                  </a:schemeClr>
                </a:solidFill>
              </a:rPr>
              <a:t>involved in </a:t>
            </a:r>
            <a:r>
              <a:rPr lang="en-US" sz="2200" dirty="0" smtClean="0">
                <a:solidFill>
                  <a:schemeClr val="tx1">
                    <a:lumMod val="65000"/>
                    <a:lumOff val="35000"/>
                  </a:schemeClr>
                </a:solidFill>
              </a:rPr>
              <a:t>the scrutiny </a:t>
            </a:r>
            <a:r>
              <a:rPr lang="en-US" sz="2200" dirty="0">
                <a:solidFill>
                  <a:schemeClr val="tx1">
                    <a:lumMod val="65000"/>
                    <a:lumOff val="35000"/>
                  </a:schemeClr>
                </a:solidFill>
              </a:rPr>
              <a:t>of </a:t>
            </a:r>
            <a:r>
              <a:rPr lang="en-US" sz="2200" dirty="0" smtClean="0">
                <a:solidFill>
                  <a:schemeClr val="tx1">
                    <a:lumMod val="65000"/>
                    <a:lumOff val="35000"/>
                  </a:schemeClr>
                </a:solidFill>
              </a:rPr>
              <a:t>research.</a:t>
            </a:r>
          </a:p>
          <a:p>
            <a:pPr marL="342900" indent="-342900">
              <a:buFont typeface="Arial" panose="020B0604020202020204" pitchFamily="34" charset="0"/>
              <a:buChar char="•"/>
            </a:pPr>
            <a:r>
              <a:rPr lang="en-US" sz="2200" dirty="0" smtClean="0">
                <a:solidFill>
                  <a:schemeClr val="tx1">
                    <a:lumMod val="65000"/>
                    <a:lumOff val="35000"/>
                  </a:schemeClr>
                </a:solidFill>
              </a:rPr>
              <a:t>This is a topic of intense interest to the media and public.</a:t>
            </a:r>
            <a:endParaRPr lang="en-US" sz="2200" dirty="0">
              <a:solidFill>
                <a:schemeClr val="tx1">
                  <a:lumMod val="65000"/>
                  <a:lumOff val="35000"/>
                </a:schemeClr>
              </a:solidFill>
            </a:endParaRPr>
          </a:p>
          <a:p>
            <a:r>
              <a:rPr lang="en-US" sz="2200" dirty="0">
                <a:solidFill>
                  <a:schemeClr val="tx1">
                    <a:lumMod val="65000"/>
                    <a:lumOff val="35000"/>
                  </a:schemeClr>
                </a:solidFill>
              </a:rPr>
              <a:t>• Journals </a:t>
            </a:r>
            <a:r>
              <a:rPr lang="en-US" sz="2200" dirty="0" smtClean="0">
                <a:solidFill>
                  <a:schemeClr val="tx1">
                    <a:lumMod val="65000"/>
                    <a:lumOff val="35000"/>
                  </a:schemeClr>
                </a:solidFill>
              </a:rPr>
              <a:t>and funding sponsors are </a:t>
            </a:r>
            <a:r>
              <a:rPr lang="en-US" sz="2200" dirty="0">
                <a:solidFill>
                  <a:schemeClr val="tx1">
                    <a:lumMod val="65000"/>
                    <a:lumOff val="35000"/>
                  </a:schemeClr>
                </a:solidFill>
              </a:rPr>
              <a:t>actively screening submissions for </a:t>
            </a:r>
            <a:r>
              <a:rPr lang="en-US" sz="2200" dirty="0" smtClean="0">
                <a:solidFill>
                  <a:schemeClr val="tx1">
                    <a:lumMod val="65000"/>
                    <a:lumOff val="35000"/>
                  </a:schemeClr>
                </a:solidFill>
              </a:rPr>
              <a:t>plagiarized text</a:t>
            </a:r>
            <a:r>
              <a:rPr lang="en-US" sz="2200" dirty="0">
                <a:solidFill>
                  <a:schemeClr val="tx1">
                    <a:lumMod val="65000"/>
                    <a:lumOff val="35000"/>
                  </a:schemeClr>
                </a:solidFill>
              </a:rPr>
              <a:t>.</a:t>
            </a:r>
          </a:p>
          <a:p>
            <a:r>
              <a:rPr lang="en-US" sz="2200" dirty="0">
                <a:solidFill>
                  <a:schemeClr val="tx1">
                    <a:lumMod val="65000"/>
                    <a:lumOff val="35000"/>
                  </a:schemeClr>
                </a:solidFill>
              </a:rPr>
              <a:t>• Screening software packages for looking for plagiarized </a:t>
            </a:r>
            <a:r>
              <a:rPr lang="en-US" sz="2200" dirty="0" smtClean="0">
                <a:solidFill>
                  <a:schemeClr val="tx1">
                    <a:lumMod val="65000"/>
                    <a:lumOff val="35000"/>
                  </a:schemeClr>
                </a:solidFill>
              </a:rPr>
              <a:t>text and image manipulations are now </a:t>
            </a:r>
            <a:r>
              <a:rPr lang="en-US" sz="2200" dirty="0">
                <a:solidFill>
                  <a:schemeClr val="tx1">
                    <a:lumMod val="65000"/>
                    <a:lumOff val="35000"/>
                  </a:schemeClr>
                </a:solidFill>
              </a:rPr>
              <a:t>easily available.</a:t>
            </a:r>
          </a:p>
          <a:p>
            <a:r>
              <a:rPr lang="en-US" sz="2200" dirty="0">
                <a:solidFill>
                  <a:schemeClr val="tx1">
                    <a:lumMod val="65000"/>
                    <a:lumOff val="35000"/>
                  </a:schemeClr>
                </a:solidFill>
              </a:rPr>
              <a:t>• </a:t>
            </a:r>
            <a:r>
              <a:rPr lang="en-US" sz="2200" dirty="0" smtClean="0">
                <a:solidFill>
                  <a:schemeClr val="tx1">
                    <a:lumMod val="65000"/>
                    <a:lumOff val="35000"/>
                  </a:schemeClr>
                </a:solidFill>
              </a:rPr>
              <a:t>Rise of “Academic </a:t>
            </a:r>
            <a:r>
              <a:rPr lang="en-US" sz="2200" dirty="0">
                <a:solidFill>
                  <a:schemeClr val="tx1">
                    <a:lumMod val="65000"/>
                    <a:lumOff val="35000"/>
                  </a:schemeClr>
                </a:solidFill>
              </a:rPr>
              <a:t>Warfare” and specific targeting of individuals.</a:t>
            </a:r>
          </a:p>
        </p:txBody>
      </p:sp>
      <p:sp>
        <p:nvSpPr>
          <p:cNvPr id="6" name="Content Placeholder 2"/>
          <p:cNvSpPr>
            <a:spLocks noGrp="1"/>
          </p:cNvSpPr>
          <p:nvPr>
            <p:ph idx="15"/>
          </p:nvPr>
        </p:nvSpPr>
        <p:spPr>
          <a:xfrm>
            <a:off x="5726288" y="382210"/>
            <a:ext cx="3392206" cy="415232"/>
          </a:xfrm>
        </p:spPr>
        <p:txBody>
          <a:bodyPr/>
          <a:lstStyle/>
          <a:p>
            <a:r>
              <a:rPr lang="en-US" sz="2400" dirty="0" smtClean="0">
                <a:latin typeface="Georgia" panose="02040502050405020303" pitchFamily="18" charset="0"/>
              </a:rPr>
              <a:t>Research Misconduct</a:t>
            </a:r>
            <a:endParaRPr lang="en-US" sz="2400" dirty="0">
              <a:latin typeface="Georgia" panose="02040502050405020303" pitchFamily="18" charset="0"/>
            </a:endParaRPr>
          </a:p>
        </p:txBody>
      </p:sp>
    </p:spTree>
    <p:extLst>
      <p:ext uri="{BB962C8B-B14F-4D97-AF65-F5344CB8AC3E}">
        <p14:creationId xmlns:p14="http://schemas.microsoft.com/office/powerpoint/2010/main" val="3897348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379514"/>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RESPONSIBLE CONDUCT OF RESEARCH (RCR)</a:t>
            </a:r>
          </a:p>
          <a:p>
            <a:pPr lvl="1" algn="ctr">
              <a:lnSpc>
                <a:spcPct val="90000"/>
              </a:lnSpc>
            </a:pPr>
            <a:endParaRPr lang="en-US" sz="4000" dirty="0" smtClean="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131309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146763"/>
            <a:ext cx="8683678" cy="4525963"/>
          </a:xfrm>
          <a:ln>
            <a:noFill/>
          </a:ln>
        </p:spPr>
        <p:txBody>
          <a:bodyPr/>
          <a:lstStyle/>
          <a:p>
            <a:pPr algn="ctr"/>
            <a:r>
              <a:rPr lang="en-US" dirty="0" smtClean="0">
                <a:solidFill>
                  <a:srgbClr val="CC3300"/>
                </a:solidFill>
                <a:latin typeface="Georgia" panose="02040502050405020303" pitchFamily="18" charset="0"/>
              </a:rPr>
              <a:t>Responsible Conduct of Research (RCR)</a:t>
            </a:r>
            <a:endParaRPr lang="en-US" dirty="0">
              <a:solidFill>
                <a:srgbClr val="CC3300"/>
              </a:solidFill>
              <a:latin typeface="Georgia" panose="02040502050405020303" pitchFamily="18" charset="0"/>
            </a:endParaRPr>
          </a:p>
          <a:p>
            <a:endParaRPr lang="en-US" sz="1050" dirty="0" smtClean="0">
              <a:solidFill>
                <a:schemeClr val="tx1">
                  <a:lumMod val="65000"/>
                  <a:lumOff val="35000"/>
                </a:schemeClr>
              </a:solidFill>
              <a:latin typeface="+mj-lt"/>
            </a:endParaRPr>
          </a:p>
          <a:p>
            <a:r>
              <a:rPr lang="en-US" sz="2400" dirty="0" smtClean="0">
                <a:solidFill>
                  <a:schemeClr val="tx1">
                    <a:lumMod val="65000"/>
                    <a:lumOff val="35000"/>
                  </a:schemeClr>
                </a:solidFill>
                <a:latin typeface="+mj-lt"/>
              </a:rPr>
              <a:t>“</a:t>
            </a:r>
            <a:r>
              <a:rPr lang="en-US" sz="2400" b="1" i="1" dirty="0">
                <a:solidFill>
                  <a:schemeClr val="tx1">
                    <a:lumMod val="65000"/>
                    <a:lumOff val="35000"/>
                  </a:schemeClr>
                </a:solidFill>
                <a:latin typeface="+mj-lt"/>
              </a:rPr>
              <a:t>Responsible Conduct of Research</a:t>
            </a:r>
            <a:r>
              <a:rPr lang="en-US" sz="2400" dirty="0">
                <a:solidFill>
                  <a:schemeClr val="tx1">
                    <a:lumMod val="65000"/>
                    <a:lumOff val="35000"/>
                  </a:schemeClr>
                </a:solidFill>
                <a:latin typeface="+mj-lt"/>
              </a:rPr>
              <a:t>” (RCR) is the</a:t>
            </a:r>
          </a:p>
          <a:p>
            <a:r>
              <a:rPr lang="en-US" sz="2400" dirty="0">
                <a:solidFill>
                  <a:schemeClr val="tx1">
                    <a:lumMod val="65000"/>
                    <a:lumOff val="35000"/>
                  </a:schemeClr>
                </a:solidFill>
                <a:latin typeface="+mj-lt"/>
              </a:rPr>
              <a:t>term used to collectively refer to the </a:t>
            </a:r>
            <a:r>
              <a:rPr lang="en-US" sz="2400" dirty="0" smtClean="0">
                <a:solidFill>
                  <a:schemeClr val="tx1">
                    <a:lumMod val="65000"/>
                    <a:lumOff val="35000"/>
                  </a:schemeClr>
                </a:solidFill>
                <a:latin typeface="+mj-lt"/>
              </a:rPr>
              <a:t>procedures, policies</a:t>
            </a:r>
            <a:r>
              <a:rPr lang="en-US" sz="2400" dirty="0">
                <a:solidFill>
                  <a:schemeClr val="tx1">
                    <a:lumMod val="65000"/>
                    <a:lumOff val="35000"/>
                  </a:schemeClr>
                </a:solidFill>
                <a:latin typeface="+mj-lt"/>
              </a:rPr>
              <a:t>, guidelines, regulations, and accepted </a:t>
            </a:r>
            <a:r>
              <a:rPr lang="en-US" sz="2400" dirty="0" smtClean="0">
                <a:solidFill>
                  <a:schemeClr val="tx1">
                    <a:lumMod val="65000"/>
                    <a:lumOff val="35000"/>
                  </a:schemeClr>
                </a:solidFill>
                <a:latin typeface="+mj-lt"/>
              </a:rPr>
              <a:t>best practices </a:t>
            </a:r>
            <a:r>
              <a:rPr lang="en-US" sz="2400" dirty="0">
                <a:solidFill>
                  <a:schemeClr val="tx1">
                    <a:lumMod val="65000"/>
                    <a:lumOff val="35000"/>
                  </a:schemeClr>
                </a:solidFill>
                <a:latin typeface="+mj-lt"/>
              </a:rPr>
              <a:t>that should be followed to ensure that </a:t>
            </a:r>
            <a:r>
              <a:rPr lang="en-US" sz="2400" dirty="0" smtClean="0">
                <a:solidFill>
                  <a:schemeClr val="tx1">
                    <a:lumMod val="65000"/>
                    <a:lumOff val="35000"/>
                  </a:schemeClr>
                </a:solidFill>
                <a:latin typeface="+mj-lt"/>
              </a:rPr>
              <a:t>the research </a:t>
            </a:r>
            <a:r>
              <a:rPr lang="en-US" sz="2400" dirty="0">
                <a:solidFill>
                  <a:schemeClr val="tx1">
                    <a:lumMod val="65000"/>
                    <a:lumOff val="35000"/>
                  </a:schemeClr>
                </a:solidFill>
                <a:latin typeface="+mj-lt"/>
              </a:rPr>
              <a:t>is conducted legally, ethically, and with </a:t>
            </a:r>
            <a:r>
              <a:rPr lang="en-US" sz="2400" dirty="0" smtClean="0">
                <a:solidFill>
                  <a:schemeClr val="tx1">
                    <a:lumMod val="65000"/>
                    <a:lumOff val="35000"/>
                  </a:schemeClr>
                </a:solidFill>
                <a:latin typeface="+mj-lt"/>
              </a:rPr>
              <a:t>the highest </a:t>
            </a:r>
            <a:r>
              <a:rPr lang="en-US" sz="2400" dirty="0">
                <a:solidFill>
                  <a:schemeClr val="tx1">
                    <a:lumMod val="65000"/>
                    <a:lumOff val="35000"/>
                  </a:schemeClr>
                </a:solidFill>
                <a:latin typeface="+mj-lt"/>
              </a:rPr>
              <a:t>scientific rigor and integrity</a:t>
            </a:r>
            <a:r>
              <a:rPr lang="en-US" sz="2400" dirty="0" smtClean="0">
                <a:solidFill>
                  <a:schemeClr val="tx1">
                    <a:lumMod val="65000"/>
                    <a:lumOff val="35000"/>
                  </a:schemeClr>
                </a:solidFill>
                <a:latin typeface="+mj-lt"/>
              </a:rPr>
              <a:t>.</a:t>
            </a:r>
          </a:p>
          <a:p>
            <a:endParaRPr lang="en-US" sz="8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‘Rigor and Reproducibility’ of research is a hot button topic right especially with the NIH and other federal sponsors. You may be asked to authenticate key biological and chemical reagents in proposals and reports. Expect these requirements to only increase.</a:t>
            </a:r>
            <a:endParaRPr lang="en-US" sz="2400" dirty="0">
              <a:solidFill>
                <a:schemeClr val="tx1">
                  <a:lumMod val="65000"/>
                  <a:lumOff val="35000"/>
                </a:schemeClr>
              </a:solidFill>
              <a:latin typeface="+mj-lt"/>
            </a:endParaRPr>
          </a:p>
        </p:txBody>
      </p:sp>
      <p:sp>
        <p:nvSpPr>
          <p:cNvPr id="3" name="Content Placeholder 2"/>
          <p:cNvSpPr>
            <a:spLocks noGrp="1"/>
          </p:cNvSpPr>
          <p:nvPr>
            <p:ph idx="15"/>
          </p:nvPr>
        </p:nvSpPr>
        <p:spPr>
          <a:xfrm>
            <a:off x="3895344" y="229810"/>
            <a:ext cx="5070750" cy="668812"/>
          </a:xfrm>
          <a:ln>
            <a:noFill/>
          </a:ln>
        </p:spPr>
        <p:txBody>
          <a:bodyPr/>
          <a:lstStyle/>
          <a:p>
            <a:r>
              <a:rPr lang="en-US" sz="2000" dirty="0" smtClean="0">
                <a:latin typeface="Georgia" panose="02040502050405020303" pitchFamily="18" charset="0"/>
              </a:rPr>
              <a:t>Responsible Conduct of Research</a:t>
            </a:r>
            <a:endParaRPr lang="en-US" sz="2000" dirty="0">
              <a:latin typeface="Georgia" panose="02040502050405020303" pitchFamily="18" charset="0"/>
            </a:endParaRPr>
          </a:p>
        </p:txBody>
      </p:sp>
    </p:spTree>
    <p:extLst>
      <p:ext uri="{BB962C8B-B14F-4D97-AF65-F5344CB8AC3E}">
        <p14:creationId xmlns:p14="http://schemas.microsoft.com/office/powerpoint/2010/main" val="196182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82755"/>
            <a:ext cx="8683678" cy="4525963"/>
          </a:xfrm>
          <a:ln>
            <a:noFill/>
          </a:ln>
        </p:spPr>
        <p:txBody>
          <a:bodyPr/>
          <a:lstStyle/>
          <a:p>
            <a:pPr algn="ctr"/>
            <a:r>
              <a:rPr lang="en-US" dirty="0">
                <a:solidFill>
                  <a:srgbClr val="CC3300"/>
                </a:solidFill>
                <a:latin typeface="Georgia" panose="02040502050405020303" pitchFamily="18" charset="0"/>
              </a:rPr>
              <a:t>C</a:t>
            </a:r>
            <a:r>
              <a:rPr lang="en-US" dirty="0" smtClean="0">
                <a:solidFill>
                  <a:srgbClr val="CC3300"/>
                </a:solidFill>
                <a:latin typeface="Georgia" panose="02040502050405020303" pitchFamily="18" charset="0"/>
              </a:rPr>
              <a:t>ore elements of RCR include:</a:t>
            </a:r>
          </a:p>
          <a:p>
            <a:endParaRPr lang="en-US" sz="1000" dirty="0">
              <a:solidFill>
                <a:schemeClr val="tx1">
                  <a:lumMod val="65000"/>
                  <a:lumOff val="35000"/>
                </a:schemeClr>
              </a:solidFill>
              <a:latin typeface="+mj-lt"/>
            </a:endParaRPr>
          </a:p>
          <a:p>
            <a:r>
              <a:rPr lang="en-US" sz="2000" dirty="0">
                <a:solidFill>
                  <a:schemeClr val="tx1">
                    <a:lumMod val="65000"/>
                    <a:lumOff val="35000"/>
                  </a:schemeClr>
                </a:solidFill>
                <a:latin typeface="+mj-lt"/>
              </a:rPr>
              <a:t>1. Data Management (collection, protection, storage,</a:t>
            </a:r>
          </a:p>
          <a:p>
            <a:pPr marL="284163" indent="-284163"/>
            <a:r>
              <a:rPr lang="en-US" sz="2000" dirty="0" smtClean="0">
                <a:solidFill>
                  <a:schemeClr val="tx1">
                    <a:lumMod val="65000"/>
                    <a:lumOff val="35000"/>
                  </a:schemeClr>
                </a:solidFill>
                <a:latin typeface="+mj-lt"/>
              </a:rPr>
              <a:t>    ownership </a:t>
            </a:r>
            <a:r>
              <a:rPr lang="en-US" sz="2000" dirty="0">
                <a:solidFill>
                  <a:schemeClr val="tx1">
                    <a:lumMod val="65000"/>
                    <a:lumOff val="35000"/>
                  </a:schemeClr>
                </a:solidFill>
                <a:latin typeface="+mj-lt"/>
              </a:rPr>
              <a:t>and sharing</a:t>
            </a:r>
            <a:r>
              <a:rPr lang="en-US" sz="2000" dirty="0" smtClean="0">
                <a:solidFill>
                  <a:schemeClr val="tx1">
                    <a:lumMod val="65000"/>
                    <a:lumOff val="35000"/>
                  </a:schemeClr>
                </a:solidFill>
                <a:latin typeface="+mj-lt"/>
              </a:rPr>
              <a:t>)</a:t>
            </a:r>
            <a:endParaRPr lang="en-US" sz="2000" dirty="0">
              <a:solidFill>
                <a:schemeClr val="tx1">
                  <a:lumMod val="65000"/>
                  <a:lumOff val="35000"/>
                </a:schemeClr>
              </a:solidFill>
              <a:latin typeface="+mj-lt"/>
            </a:endParaRPr>
          </a:p>
          <a:p>
            <a:r>
              <a:rPr lang="en-US" sz="2000" dirty="0" smtClean="0">
                <a:solidFill>
                  <a:schemeClr val="tx1">
                    <a:lumMod val="65000"/>
                    <a:lumOff val="35000"/>
                  </a:schemeClr>
                </a:solidFill>
                <a:latin typeface="+mj-lt"/>
              </a:rPr>
              <a:t>2. </a:t>
            </a:r>
            <a:r>
              <a:rPr lang="en-US" sz="2000" dirty="0">
                <a:solidFill>
                  <a:schemeClr val="tx1">
                    <a:lumMod val="65000"/>
                    <a:lumOff val="35000"/>
                  </a:schemeClr>
                </a:solidFill>
                <a:latin typeface="+mj-lt"/>
              </a:rPr>
              <a:t>Conflicts of </a:t>
            </a:r>
            <a:r>
              <a:rPr lang="en-US" sz="2000" dirty="0" smtClean="0">
                <a:solidFill>
                  <a:schemeClr val="tx1">
                    <a:lumMod val="65000"/>
                    <a:lumOff val="35000"/>
                  </a:schemeClr>
                </a:solidFill>
                <a:latin typeface="+mj-lt"/>
              </a:rPr>
              <a:t>Interest and Commitment </a:t>
            </a:r>
          </a:p>
          <a:p>
            <a:r>
              <a:rPr lang="en-US" sz="2000" dirty="0" smtClean="0">
                <a:solidFill>
                  <a:schemeClr val="tx1">
                    <a:lumMod val="65000"/>
                    <a:lumOff val="35000"/>
                  </a:schemeClr>
                </a:solidFill>
                <a:latin typeface="+mj-lt"/>
              </a:rPr>
              <a:t>3. </a:t>
            </a:r>
            <a:r>
              <a:rPr lang="en-US" sz="2000" dirty="0">
                <a:solidFill>
                  <a:schemeClr val="tx1">
                    <a:lumMod val="65000"/>
                    <a:lumOff val="35000"/>
                  </a:schemeClr>
                </a:solidFill>
                <a:latin typeface="+mj-lt"/>
              </a:rPr>
              <a:t>Integrity of Research and Research </a:t>
            </a:r>
            <a:r>
              <a:rPr lang="en-US" sz="2000" dirty="0" smtClean="0">
                <a:solidFill>
                  <a:schemeClr val="tx1">
                    <a:lumMod val="65000"/>
                    <a:lumOff val="35000"/>
                  </a:schemeClr>
                </a:solidFill>
                <a:latin typeface="+mj-lt"/>
              </a:rPr>
              <a:t>Misconduct</a:t>
            </a:r>
          </a:p>
          <a:p>
            <a:r>
              <a:rPr lang="en-US" sz="2000" dirty="0" smtClean="0">
                <a:solidFill>
                  <a:schemeClr val="tx1">
                    <a:lumMod val="65000"/>
                    <a:lumOff val="35000"/>
                  </a:schemeClr>
                </a:solidFill>
                <a:latin typeface="+mj-lt"/>
              </a:rPr>
              <a:t>4. Authorship &amp; Acknowledgement of credit</a:t>
            </a:r>
          </a:p>
          <a:p>
            <a:r>
              <a:rPr lang="en-US" sz="2000" dirty="0" smtClean="0">
                <a:solidFill>
                  <a:schemeClr val="tx1">
                    <a:lumMod val="65000"/>
                    <a:lumOff val="35000"/>
                  </a:schemeClr>
                </a:solidFill>
                <a:latin typeface="+mj-lt"/>
              </a:rPr>
              <a:t>5. Publication &amp; Peer </a:t>
            </a:r>
            <a:r>
              <a:rPr lang="en-US" sz="2000" dirty="0">
                <a:solidFill>
                  <a:schemeClr val="tx1">
                    <a:lumMod val="65000"/>
                    <a:lumOff val="35000"/>
                  </a:schemeClr>
                </a:solidFill>
                <a:latin typeface="+mj-lt"/>
              </a:rPr>
              <a:t>R</a:t>
            </a:r>
            <a:r>
              <a:rPr lang="en-US" sz="2000" dirty="0" smtClean="0">
                <a:solidFill>
                  <a:schemeClr val="tx1">
                    <a:lumMod val="65000"/>
                    <a:lumOff val="35000"/>
                  </a:schemeClr>
                </a:solidFill>
                <a:latin typeface="+mj-lt"/>
              </a:rPr>
              <a:t>eview process, </a:t>
            </a:r>
          </a:p>
          <a:p>
            <a:r>
              <a:rPr lang="en-US" sz="2000" dirty="0" smtClean="0">
                <a:solidFill>
                  <a:schemeClr val="tx1">
                    <a:lumMod val="65000"/>
                    <a:lumOff val="35000"/>
                  </a:schemeClr>
                </a:solidFill>
                <a:latin typeface="+mj-lt"/>
              </a:rPr>
              <a:t>6. Conducting collaborative science,</a:t>
            </a:r>
          </a:p>
          <a:p>
            <a:r>
              <a:rPr lang="en-US" sz="2000" dirty="0" smtClean="0">
                <a:solidFill>
                  <a:schemeClr val="tx1">
                    <a:lumMod val="65000"/>
                    <a:lumOff val="35000"/>
                  </a:schemeClr>
                </a:solidFill>
                <a:latin typeface="+mj-lt"/>
              </a:rPr>
              <a:t>7. </a:t>
            </a:r>
            <a:r>
              <a:rPr lang="en-US" sz="2000" dirty="0">
                <a:solidFill>
                  <a:schemeClr val="tx1">
                    <a:lumMod val="65000"/>
                    <a:lumOff val="35000"/>
                  </a:schemeClr>
                </a:solidFill>
                <a:latin typeface="+mj-lt"/>
              </a:rPr>
              <a:t>T</a:t>
            </a:r>
            <a:r>
              <a:rPr lang="en-US" sz="2000" dirty="0" smtClean="0">
                <a:solidFill>
                  <a:schemeClr val="tx1">
                    <a:lumMod val="65000"/>
                    <a:lumOff val="35000"/>
                  </a:schemeClr>
                </a:solidFill>
                <a:latin typeface="+mj-lt"/>
              </a:rPr>
              <a:t>raining and mentoring</a:t>
            </a:r>
            <a:r>
              <a:rPr lang="en-US" sz="2000" dirty="0">
                <a:solidFill>
                  <a:schemeClr val="tx1">
                    <a:lumMod val="65000"/>
                    <a:lumOff val="35000"/>
                  </a:schemeClr>
                </a:solidFill>
                <a:latin typeface="+mj-lt"/>
              </a:rPr>
              <a:t>, </a:t>
            </a:r>
            <a:endParaRPr lang="en-US" sz="2000" dirty="0" smtClean="0">
              <a:solidFill>
                <a:schemeClr val="tx1">
                  <a:lumMod val="65000"/>
                  <a:lumOff val="35000"/>
                </a:schemeClr>
              </a:solidFill>
              <a:latin typeface="+mj-lt"/>
            </a:endParaRPr>
          </a:p>
          <a:p>
            <a:r>
              <a:rPr lang="en-US" sz="2000" dirty="0" smtClean="0">
                <a:solidFill>
                  <a:schemeClr val="tx1">
                    <a:lumMod val="65000"/>
                    <a:lumOff val="35000"/>
                  </a:schemeClr>
                </a:solidFill>
                <a:latin typeface="+mj-lt"/>
              </a:rPr>
              <a:t>8. </a:t>
            </a:r>
            <a:r>
              <a:rPr lang="en-US" sz="2000" dirty="0">
                <a:solidFill>
                  <a:schemeClr val="tx1">
                    <a:lumMod val="65000"/>
                    <a:lumOff val="35000"/>
                  </a:schemeClr>
                </a:solidFill>
                <a:latin typeface="+mj-lt"/>
              </a:rPr>
              <a:t>L</a:t>
            </a:r>
            <a:r>
              <a:rPr lang="en-US" sz="2000" dirty="0" smtClean="0">
                <a:solidFill>
                  <a:schemeClr val="tx1">
                    <a:lumMod val="65000"/>
                    <a:lumOff val="35000"/>
                  </a:schemeClr>
                </a:solidFill>
                <a:latin typeface="+mj-lt"/>
              </a:rPr>
              <a:t>aboratory </a:t>
            </a:r>
            <a:r>
              <a:rPr lang="en-US" sz="2000" dirty="0">
                <a:solidFill>
                  <a:schemeClr val="tx1">
                    <a:lumMod val="65000"/>
                    <a:lumOff val="35000"/>
                  </a:schemeClr>
                </a:solidFill>
                <a:latin typeface="+mj-lt"/>
              </a:rPr>
              <a:t>safety, </a:t>
            </a:r>
            <a:endParaRPr lang="en-US" sz="2000" dirty="0" smtClean="0">
              <a:solidFill>
                <a:schemeClr val="tx1">
                  <a:lumMod val="65000"/>
                  <a:lumOff val="35000"/>
                </a:schemeClr>
              </a:solidFill>
              <a:latin typeface="+mj-lt"/>
            </a:endParaRPr>
          </a:p>
          <a:p>
            <a:r>
              <a:rPr lang="en-US" sz="2000" dirty="0" smtClean="0">
                <a:solidFill>
                  <a:schemeClr val="tx1">
                    <a:lumMod val="65000"/>
                    <a:lumOff val="35000"/>
                  </a:schemeClr>
                </a:solidFill>
                <a:latin typeface="+mj-lt"/>
              </a:rPr>
              <a:t>9. </a:t>
            </a:r>
            <a:r>
              <a:rPr lang="en-US" sz="2000" dirty="0">
                <a:solidFill>
                  <a:schemeClr val="tx1">
                    <a:lumMod val="65000"/>
                    <a:lumOff val="35000"/>
                  </a:schemeClr>
                </a:solidFill>
                <a:latin typeface="+mj-lt"/>
              </a:rPr>
              <a:t>U</a:t>
            </a:r>
            <a:r>
              <a:rPr lang="en-US" sz="2000" dirty="0" smtClean="0">
                <a:solidFill>
                  <a:schemeClr val="tx1">
                    <a:lumMod val="65000"/>
                    <a:lumOff val="35000"/>
                  </a:schemeClr>
                </a:solidFill>
                <a:latin typeface="+mj-lt"/>
              </a:rPr>
              <a:t>se of humans and animals in research</a:t>
            </a:r>
            <a:r>
              <a:rPr lang="en-US" sz="2000" dirty="0">
                <a:solidFill>
                  <a:schemeClr val="tx1">
                    <a:lumMod val="65000"/>
                    <a:lumOff val="35000"/>
                  </a:schemeClr>
                </a:solidFill>
                <a:latin typeface="+mj-lt"/>
              </a:rPr>
              <a:t>.</a:t>
            </a:r>
            <a:endParaRPr lang="en-US" sz="2400" dirty="0"/>
          </a:p>
          <a:p>
            <a:endParaRPr lang="en-US" sz="2800" dirty="0"/>
          </a:p>
        </p:txBody>
      </p:sp>
      <p:sp>
        <p:nvSpPr>
          <p:cNvPr id="6" name="Content Placeholder 2"/>
          <p:cNvSpPr>
            <a:spLocks noGrp="1"/>
          </p:cNvSpPr>
          <p:nvPr>
            <p:ph idx="15"/>
          </p:nvPr>
        </p:nvSpPr>
        <p:spPr>
          <a:xfrm>
            <a:off x="3895344" y="229810"/>
            <a:ext cx="5070750" cy="668812"/>
          </a:xfrm>
          <a:ln>
            <a:noFill/>
          </a:ln>
        </p:spPr>
        <p:txBody>
          <a:bodyPr/>
          <a:lstStyle/>
          <a:p>
            <a:r>
              <a:rPr lang="en-US" sz="2000" dirty="0" smtClean="0">
                <a:latin typeface="Georgia" panose="02040502050405020303" pitchFamily="18" charset="0"/>
              </a:rPr>
              <a:t>Responsible Conduct of Research</a:t>
            </a:r>
            <a:endParaRPr lang="en-US" sz="2000" dirty="0">
              <a:latin typeface="Georgia" panose="02040502050405020303" pitchFamily="18" charset="0"/>
            </a:endParaRPr>
          </a:p>
        </p:txBody>
      </p:sp>
    </p:spTree>
    <p:extLst>
      <p:ext uri="{BB962C8B-B14F-4D97-AF65-F5344CB8AC3E}">
        <p14:creationId xmlns:p14="http://schemas.microsoft.com/office/powerpoint/2010/main" val="3659845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421818"/>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4800" dirty="0" smtClean="0">
                <a:solidFill>
                  <a:srgbClr val="BB0032"/>
                </a:solidFill>
                <a:latin typeface="Georgia" panose="02040502050405020303" pitchFamily="18" charset="0"/>
                <a:cs typeface="Arial"/>
              </a:rPr>
              <a:t>Organizational Structure</a:t>
            </a:r>
          </a:p>
          <a:p>
            <a:pPr algn="ctr">
              <a:lnSpc>
                <a:spcPct val="90000"/>
              </a:lnSpc>
            </a:pPr>
            <a:endParaRPr lang="en-US" sz="4800" dirty="0" smtClean="0">
              <a:solidFill>
                <a:srgbClr val="BB0032"/>
              </a:solidFill>
              <a:latin typeface="Georgia" panose="02040502050405020303" pitchFamily="18" charset="0"/>
              <a:cs typeface="Arial"/>
            </a:endParaRPr>
          </a:p>
          <a:p>
            <a:pPr algn="ctr">
              <a:lnSpc>
                <a:spcPct val="90000"/>
              </a:lnSpc>
            </a:pPr>
            <a:r>
              <a:rPr lang="en-US" sz="4800" dirty="0" smtClean="0">
                <a:solidFill>
                  <a:srgbClr val="BB0032"/>
                </a:solidFill>
                <a:latin typeface="Georgia" panose="02040502050405020303" pitchFamily="18" charset="0"/>
                <a:cs typeface="Arial"/>
              </a:rPr>
              <a:t>Office of Research</a:t>
            </a: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378321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997104"/>
            <a:ext cx="8683678" cy="4525963"/>
          </a:xfrm>
        </p:spPr>
        <p:txBody>
          <a:bodyPr/>
          <a:lstStyle/>
          <a:p>
            <a:pPr algn="ctr"/>
            <a:r>
              <a:rPr lang="en-US" u="sng" dirty="0">
                <a:latin typeface="Georgia" panose="02040502050405020303" pitchFamily="18" charset="0"/>
              </a:rPr>
              <a:t>Data </a:t>
            </a:r>
            <a:r>
              <a:rPr lang="en-US" u="sng" dirty="0" smtClean="0">
                <a:latin typeface="Georgia" panose="02040502050405020303" pitchFamily="18" charset="0"/>
              </a:rPr>
              <a:t>Management</a:t>
            </a:r>
            <a:endParaRPr lang="en-US" sz="2800" dirty="0" smtClean="0">
              <a:solidFill>
                <a:schemeClr val="tx1">
                  <a:lumMod val="65000"/>
                  <a:lumOff val="35000"/>
                </a:schemeClr>
              </a:solidFill>
              <a:latin typeface="+mj-lt"/>
            </a:endParaRPr>
          </a:p>
          <a:p>
            <a:endParaRPr lang="en-US" sz="1000" dirty="0" smtClean="0">
              <a:solidFill>
                <a:schemeClr val="tx1">
                  <a:lumMod val="65000"/>
                  <a:lumOff val="35000"/>
                </a:schemeClr>
              </a:solidFill>
              <a:latin typeface="+mj-lt"/>
            </a:endParaRPr>
          </a:p>
          <a:p>
            <a:r>
              <a:rPr lang="en-US" sz="2800" dirty="0" smtClean="0">
                <a:solidFill>
                  <a:schemeClr val="tx1">
                    <a:lumMod val="65000"/>
                    <a:lumOff val="35000"/>
                  </a:schemeClr>
                </a:solidFill>
                <a:latin typeface="+mj-lt"/>
              </a:rPr>
              <a:t>Data </a:t>
            </a:r>
            <a:r>
              <a:rPr lang="en-US" sz="2800" dirty="0">
                <a:solidFill>
                  <a:schemeClr val="tx1">
                    <a:lumMod val="65000"/>
                    <a:lumOff val="35000"/>
                  </a:schemeClr>
                </a:solidFill>
                <a:latin typeface="+mj-lt"/>
              </a:rPr>
              <a:t>Management best practices cover research</a:t>
            </a:r>
          </a:p>
          <a:p>
            <a:r>
              <a:rPr lang="en-US" sz="2800" dirty="0" smtClean="0">
                <a:solidFill>
                  <a:schemeClr val="tx1">
                    <a:lumMod val="65000"/>
                    <a:lumOff val="35000"/>
                  </a:schemeClr>
                </a:solidFill>
                <a:latin typeface="+mj-lt"/>
              </a:rPr>
              <a:t>records </a:t>
            </a:r>
            <a:r>
              <a:rPr lang="en-US" sz="2800" dirty="0">
                <a:solidFill>
                  <a:schemeClr val="tx1">
                    <a:lumMod val="65000"/>
                    <a:lumOff val="35000"/>
                  </a:schemeClr>
                </a:solidFill>
                <a:latin typeface="+mj-lt"/>
              </a:rPr>
              <a:t>(data) activities including</a:t>
            </a:r>
            <a:r>
              <a:rPr lang="en-US" sz="2800" dirty="0" smtClean="0">
                <a:solidFill>
                  <a:schemeClr val="tx1">
                    <a:lumMod val="65000"/>
                    <a:lumOff val="35000"/>
                  </a:schemeClr>
                </a:solidFill>
                <a:latin typeface="+mj-lt"/>
              </a:rPr>
              <a:t>:</a:t>
            </a:r>
          </a:p>
          <a:p>
            <a:endParaRPr lang="en-US" sz="1000" dirty="0">
              <a:solidFill>
                <a:schemeClr val="tx1">
                  <a:lumMod val="65000"/>
                  <a:lumOff val="35000"/>
                </a:schemeClr>
              </a:solidFill>
              <a:latin typeface="+mj-lt"/>
            </a:endParaRPr>
          </a:p>
          <a:p>
            <a:r>
              <a:rPr lang="en-US" sz="2800" dirty="0">
                <a:solidFill>
                  <a:schemeClr val="tx1">
                    <a:lumMod val="65000"/>
                    <a:lumOff val="35000"/>
                  </a:schemeClr>
                </a:solidFill>
                <a:latin typeface="+mj-lt"/>
              </a:rPr>
              <a:t>• </a:t>
            </a:r>
            <a:r>
              <a:rPr lang="en-US" sz="2400" dirty="0">
                <a:solidFill>
                  <a:schemeClr val="tx1">
                    <a:lumMod val="65000"/>
                    <a:lumOff val="35000"/>
                  </a:schemeClr>
                </a:solidFill>
                <a:latin typeface="+mj-lt"/>
              </a:rPr>
              <a:t>Collection</a:t>
            </a:r>
          </a:p>
          <a:p>
            <a:r>
              <a:rPr lang="en-US" sz="2400" dirty="0">
                <a:solidFill>
                  <a:schemeClr val="tx1">
                    <a:lumMod val="65000"/>
                    <a:lumOff val="35000"/>
                  </a:schemeClr>
                </a:solidFill>
                <a:latin typeface="+mj-lt"/>
              </a:rPr>
              <a:t>• Sharing</a:t>
            </a:r>
          </a:p>
          <a:p>
            <a:r>
              <a:rPr lang="en-US" sz="2400" dirty="0">
                <a:solidFill>
                  <a:schemeClr val="tx1">
                    <a:lumMod val="65000"/>
                    <a:lumOff val="35000"/>
                  </a:schemeClr>
                </a:solidFill>
                <a:latin typeface="+mj-lt"/>
              </a:rPr>
              <a:t>• Ownership</a:t>
            </a:r>
          </a:p>
          <a:p>
            <a:r>
              <a:rPr lang="en-US" sz="2400" dirty="0">
                <a:solidFill>
                  <a:schemeClr val="tx1">
                    <a:lumMod val="65000"/>
                    <a:lumOff val="35000"/>
                  </a:schemeClr>
                </a:solidFill>
                <a:latin typeface="+mj-lt"/>
              </a:rPr>
              <a:t>• Retention</a:t>
            </a:r>
          </a:p>
          <a:p>
            <a:r>
              <a:rPr lang="en-US" sz="2400" dirty="0">
                <a:solidFill>
                  <a:schemeClr val="tx1">
                    <a:lumMod val="65000"/>
                    <a:lumOff val="35000"/>
                  </a:schemeClr>
                </a:solidFill>
                <a:latin typeface="+mj-lt"/>
              </a:rPr>
              <a:t>• Protection</a:t>
            </a:r>
          </a:p>
          <a:p>
            <a:r>
              <a:rPr lang="en-US" sz="2400" dirty="0">
                <a:solidFill>
                  <a:schemeClr val="tx1">
                    <a:lumMod val="65000"/>
                    <a:lumOff val="35000"/>
                  </a:schemeClr>
                </a:solidFill>
                <a:latin typeface="+mj-lt"/>
              </a:rPr>
              <a:t>• </a:t>
            </a:r>
            <a:r>
              <a:rPr lang="en-US" sz="2400" dirty="0" smtClean="0">
                <a:solidFill>
                  <a:schemeClr val="tx1">
                    <a:lumMod val="65000"/>
                    <a:lumOff val="35000"/>
                  </a:schemeClr>
                </a:solidFill>
                <a:latin typeface="+mj-lt"/>
              </a:rPr>
              <a:t>Storage</a:t>
            </a:r>
          </a:p>
          <a:p>
            <a:endParaRPr lang="en-US" sz="24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See </a:t>
            </a:r>
            <a:r>
              <a:rPr lang="en-US" sz="2400" dirty="0" smtClean="0">
                <a:solidFill>
                  <a:schemeClr val="tx1">
                    <a:lumMod val="65000"/>
                    <a:lumOff val="35000"/>
                  </a:schemeClr>
                </a:solidFill>
                <a:latin typeface="+mj-lt"/>
                <a:hlinkClick r:id="rId2"/>
              </a:rPr>
              <a:t>University Research Data Policy </a:t>
            </a:r>
            <a:r>
              <a:rPr lang="en-US" sz="2400" dirty="0" smtClean="0">
                <a:solidFill>
                  <a:schemeClr val="tx1">
                    <a:lumMod val="65000"/>
                    <a:lumOff val="35000"/>
                  </a:schemeClr>
                </a:solidFill>
                <a:latin typeface="+mj-lt"/>
              </a:rPr>
              <a:t>for more information</a:t>
            </a:r>
            <a:endParaRPr lang="en-US" sz="2400" dirty="0">
              <a:solidFill>
                <a:schemeClr val="tx1">
                  <a:lumMod val="65000"/>
                  <a:lumOff val="35000"/>
                </a:schemeClr>
              </a:solidFill>
              <a:latin typeface="+mj-lt"/>
            </a:endParaRPr>
          </a:p>
        </p:txBody>
      </p:sp>
      <p:sp>
        <p:nvSpPr>
          <p:cNvPr id="5" name="Content Placeholder 2"/>
          <p:cNvSpPr>
            <a:spLocks noGrp="1"/>
          </p:cNvSpPr>
          <p:nvPr>
            <p:ph idx="15"/>
          </p:nvPr>
        </p:nvSpPr>
        <p:spPr>
          <a:xfrm>
            <a:off x="5726288" y="382210"/>
            <a:ext cx="3392206" cy="425864"/>
          </a:xfrm>
        </p:spPr>
        <p:txBody>
          <a:bodyPr/>
          <a:lstStyle/>
          <a:p>
            <a:r>
              <a:rPr lang="en-US" sz="2400" dirty="0" smtClean="0">
                <a:latin typeface="Georgia" panose="02040502050405020303" pitchFamily="18" charset="0"/>
              </a:rPr>
              <a:t>Data Management</a:t>
            </a:r>
            <a:endParaRPr lang="en-US" sz="2400" dirty="0">
              <a:latin typeface="Georgia" panose="02040502050405020303" pitchFamily="18" charset="0"/>
            </a:endParaRPr>
          </a:p>
        </p:txBody>
      </p:sp>
    </p:spTree>
    <p:extLst>
      <p:ext uri="{BB962C8B-B14F-4D97-AF65-F5344CB8AC3E}">
        <p14:creationId xmlns:p14="http://schemas.microsoft.com/office/powerpoint/2010/main" val="1145559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54254"/>
            <a:ext cx="8683678" cy="4525963"/>
          </a:xfrm>
        </p:spPr>
        <p:txBody>
          <a:bodyPr/>
          <a:lstStyle/>
          <a:p>
            <a:r>
              <a:rPr lang="en-US" sz="2800" dirty="0">
                <a:solidFill>
                  <a:schemeClr val="tx1">
                    <a:lumMod val="65000"/>
                    <a:lumOff val="35000"/>
                  </a:schemeClr>
                </a:solidFill>
              </a:rPr>
              <a:t>What is a “</a:t>
            </a:r>
            <a:r>
              <a:rPr lang="en-US" sz="2800" b="1" i="1" u="sng" dirty="0">
                <a:solidFill>
                  <a:schemeClr val="tx1">
                    <a:lumMod val="65000"/>
                    <a:lumOff val="35000"/>
                  </a:schemeClr>
                </a:solidFill>
              </a:rPr>
              <a:t>Research Record</a:t>
            </a:r>
            <a:r>
              <a:rPr lang="en-US" sz="2800" dirty="0">
                <a:solidFill>
                  <a:schemeClr val="tx1">
                    <a:lumMod val="65000"/>
                    <a:lumOff val="35000"/>
                  </a:schemeClr>
                </a:solidFill>
              </a:rPr>
              <a:t>?” – any data or results</a:t>
            </a:r>
          </a:p>
          <a:p>
            <a:r>
              <a:rPr lang="en-US" sz="2800" dirty="0">
                <a:solidFill>
                  <a:schemeClr val="tx1">
                    <a:lumMod val="65000"/>
                    <a:lumOff val="35000"/>
                  </a:schemeClr>
                </a:solidFill>
              </a:rPr>
              <a:t>that embody the facts resulting from scholarly inquiry.</a:t>
            </a:r>
          </a:p>
          <a:p>
            <a:endParaRPr lang="en-US" sz="2000" dirty="0" smtClean="0">
              <a:solidFill>
                <a:schemeClr val="tx1">
                  <a:lumMod val="65000"/>
                  <a:lumOff val="35000"/>
                </a:schemeClr>
              </a:solidFill>
            </a:endParaRPr>
          </a:p>
          <a:p>
            <a:r>
              <a:rPr lang="en-US" sz="2200" dirty="0" smtClean="0">
                <a:solidFill>
                  <a:schemeClr val="tx1">
                    <a:lumMod val="65000"/>
                    <a:lumOff val="35000"/>
                  </a:schemeClr>
                </a:solidFill>
              </a:rPr>
              <a:t>“</a:t>
            </a:r>
            <a:r>
              <a:rPr lang="en-US" sz="2200" dirty="0">
                <a:solidFill>
                  <a:schemeClr val="tx1">
                    <a:lumMod val="65000"/>
                    <a:lumOff val="35000"/>
                  </a:schemeClr>
                </a:solidFill>
              </a:rPr>
              <a:t>A research record includes: grant or contract </a:t>
            </a:r>
            <a:r>
              <a:rPr lang="en-US" sz="2200" dirty="0" smtClean="0">
                <a:solidFill>
                  <a:schemeClr val="tx1">
                    <a:lumMod val="65000"/>
                    <a:lumOff val="35000"/>
                  </a:schemeClr>
                </a:solidFill>
              </a:rPr>
              <a:t>applications, progress </a:t>
            </a:r>
            <a:r>
              <a:rPr lang="en-US" sz="2200" dirty="0">
                <a:solidFill>
                  <a:schemeClr val="tx1">
                    <a:lumMod val="65000"/>
                    <a:lumOff val="35000"/>
                  </a:schemeClr>
                </a:solidFill>
              </a:rPr>
              <a:t>or other reports. Laboratory notebooks, </a:t>
            </a:r>
            <a:r>
              <a:rPr lang="en-US" sz="2200" dirty="0" smtClean="0">
                <a:solidFill>
                  <a:schemeClr val="tx1">
                    <a:lumMod val="65000"/>
                    <a:lumOff val="35000"/>
                  </a:schemeClr>
                </a:solidFill>
              </a:rPr>
              <a:t>notes, correspondence</a:t>
            </a:r>
            <a:r>
              <a:rPr lang="en-US" sz="2200" dirty="0">
                <a:solidFill>
                  <a:schemeClr val="tx1">
                    <a:lumMod val="65000"/>
                    <a:lumOff val="35000"/>
                  </a:schemeClr>
                </a:solidFill>
              </a:rPr>
              <a:t>, videos, photographs, x-ray film, </a:t>
            </a:r>
            <a:r>
              <a:rPr lang="en-US" sz="2200" dirty="0" smtClean="0">
                <a:solidFill>
                  <a:schemeClr val="tx1">
                    <a:lumMod val="65000"/>
                    <a:lumOff val="35000"/>
                  </a:schemeClr>
                </a:solidFill>
              </a:rPr>
              <a:t>slides, biological </a:t>
            </a:r>
            <a:r>
              <a:rPr lang="en-US" sz="2200" dirty="0">
                <a:solidFill>
                  <a:schemeClr val="tx1">
                    <a:lumMod val="65000"/>
                    <a:lumOff val="35000"/>
                  </a:schemeClr>
                </a:solidFill>
              </a:rPr>
              <a:t>materials, computer files, printouts, </a:t>
            </a:r>
            <a:r>
              <a:rPr lang="en-US" sz="2200" dirty="0" smtClean="0">
                <a:solidFill>
                  <a:schemeClr val="tx1">
                    <a:lumMod val="65000"/>
                    <a:lumOff val="35000"/>
                  </a:schemeClr>
                </a:solidFill>
              </a:rPr>
              <a:t>manuscripts, publications</a:t>
            </a:r>
            <a:r>
              <a:rPr lang="en-US" sz="2200" dirty="0">
                <a:solidFill>
                  <a:schemeClr val="tx1">
                    <a:lumMod val="65000"/>
                    <a:lumOff val="35000"/>
                  </a:schemeClr>
                </a:solidFill>
              </a:rPr>
              <a:t>, equipment use logs, laboratory </a:t>
            </a:r>
            <a:r>
              <a:rPr lang="en-US" sz="2200" dirty="0" smtClean="0">
                <a:solidFill>
                  <a:schemeClr val="tx1">
                    <a:lumMod val="65000"/>
                    <a:lumOff val="35000"/>
                  </a:schemeClr>
                </a:solidFill>
              </a:rPr>
              <a:t>procurement records</a:t>
            </a:r>
            <a:r>
              <a:rPr lang="en-US" sz="2200" dirty="0">
                <a:solidFill>
                  <a:schemeClr val="tx1">
                    <a:lumMod val="65000"/>
                    <a:lumOff val="35000"/>
                  </a:schemeClr>
                </a:solidFill>
              </a:rPr>
              <a:t>, animal facility records, human and animal </a:t>
            </a:r>
            <a:r>
              <a:rPr lang="en-US" sz="2200" dirty="0" smtClean="0">
                <a:solidFill>
                  <a:schemeClr val="tx1">
                    <a:lumMod val="65000"/>
                    <a:lumOff val="35000"/>
                  </a:schemeClr>
                </a:solidFill>
              </a:rPr>
              <a:t>subject protocols</a:t>
            </a:r>
            <a:r>
              <a:rPr lang="en-US" sz="2200" dirty="0">
                <a:solidFill>
                  <a:schemeClr val="tx1">
                    <a:lumMod val="65000"/>
                    <a:lumOff val="35000"/>
                  </a:schemeClr>
                </a:solidFill>
              </a:rPr>
              <a:t>, consent forms, medical charts, and patient </a:t>
            </a:r>
            <a:r>
              <a:rPr lang="en-US" sz="2200" dirty="0" smtClean="0">
                <a:solidFill>
                  <a:schemeClr val="tx1">
                    <a:lumMod val="65000"/>
                    <a:lumOff val="35000"/>
                  </a:schemeClr>
                </a:solidFill>
              </a:rPr>
              <a:t>research files</a:t>
            </a:r>
            <a:r>
              <a:rPr lang="en-US" sz="2200" dirty="0">
                <a:solidFill>
                  <a:schemeClr val="tx1">
                    <a:lumMod val="65000"/>
                    <a:lumOff val="35000"/>
                  </a:schemeClr>
                </a:solidFill>
              </a:rPr>
              <a:t>.”</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Defined in the </a:t>
            </a:r>
            <a:r>
              <a:rPr lang="en-US" sz="2000" dirty="0" smtClean="0">
                <a:solidFill>
                  <a:schemeClr val="tx1">
                    <a:lumMod val="65000"/>
                    <a:lumOff val="35000"/>
                  </a:schemeClr>
                </a:solidFill>
                <a:hlinkClick r:id="rId2"/>
              </a:rPr>
              <a:t>University Policy </a:t>
            </a:r>
            <a:r>
              <a:rPr lang="en-US" sz="2000" dirty="0">
                <a:solidFill>
                  <a:schemeClr val="tx1">
                    <a:lumMod val="65000"/>
                    <a:lumOff val="35000"/>
                  </a:schemeClr>
                </a:solidFill>
                <a:hlinkClick r:id="rId2"/>
              </a:rPr>
              <a:t>and Procedures Concerning Research </a:t>
            </a:r>
            <a:r>
              <a:rPr lang="en-US" sz="2000" dirty="0" smtClean="0">
                <a:solidFill>
                  <a:schemeClr val="tx1">
                    <a:lumMod val="65000"/>
                    <a:lumOff val="35000"/>
                  </a:schemeClr>
                </a:solidFill>
                <a:hlinkClick r:id="rId2"/>
              </a:rPr>
              <a:t>Misconduct</a:t>
            </a:r>
            <a:endParaRPr lang="en-US" sz="2000" dirty="0" smtClean="0">
              <a:solidFill>
                <a:schemeClr val="tx1">
                  <a:lumMod val="65000"/>
                  <a:lumOff val="35000"/>
                </a:schemeClr>
              </a:solidFill>
            </a:endParaRPr>
          </a:p>
          <a:p>
            <a:endParaRPr lang="en-US" sz="2800" dirty="0"/>
          </a:p>
        </p:txBody>
      </p:sp>
      <p:sp>
        <p:nvSpPr>
          <p:cNvPr id="5" name="Content Placeholder 2"/>
          <p:cNvSpPr>
            <a:spLocks noGrp="1"/>
          </p:cNvSpPr>
          <p:nvPr>
            <p:ph idx="15"/>
          </p:nvPr>
        </p:nvSpPr>
        <p:spPr>
          <a:xfrm>
            <a:off x="5726288" y="382210"/>
            <a:ext cx="3392206" cy="425864"/>
          </a:xfrm>
        </p:spPr>
        <p:txBody>
          <a:bodyPr/>
          <a:lstStyle/>
          <a:p>
            <a:r>
              <a:rPr lang="en-US" sz="2400" dirty="0" smtClean="0">
                <a:latin typeface="Georgia" panose="02040502050405020303" pitchFamily="18" charset="0"/>
              </a:rPr>
              <a:t>Data Management</a:t>
            </a:r>
            <a:endParaRPr lang="en-US" sz="2400" dirty="0">
              <a:latin typeface="Georgia" panose="02040502050405020303" pitchFamily="18" charset="0"/>
            </a:endParaRPr>
          </a:p>
        </p:txBody>
      </p:sp>
    </p:spTree>
    <p:extLst>
      <p:ext uri="{BB962C8B-B14F-4D97-AF65-F5344CB8AC3E}">
        <p14:creationId xmlns:p14="http://schemas.microsoft.com/office/powerpoint/2010/main" val="2013499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186714"/>
            <a:ext cx="8683678" cy="4525963"/>
          </a:xfrm>
        </p:spPr>
        <p:txBody>
          <a:bodyPr/>
          <a:lstStyle/>
          <a:p>
            <a:pPr algn="ctr"/>
            <a:r>
              <a:rPr lang="en-US" sz="2800" u="sng" dirty="0">
                <a:latin typeface="Georgia" panose="02040502050405020303" pitchFamily="18" charset="0"/>
              </a:rPr>
              <a:t>Data </a:t>
            </a:r>
            <a:r>
              <a:rPr lang="en-US" sz="2800" u="sng" dirty="0" smtClean="0">
                <a:latin typeface="Georgia" panose="02040502050405020303" pitchFamily="18" charset="0"/>
              </a:rPr>
              <a:t>Sharing</a:t>
            </a:r>
            <a:endParaRPr lang="en-US" sz="2800" u="sng" dirty="0">
              <a:latin typeface="Georgia" panose="02040502050405020303" pitchFamily="18" charset="0"/>
            </a:endParaRPr>
          </a:p>
          <a:p>
            <a:endParaRPr lang="en-US" sz="1050" dirty="0" smtClean="0"/>
          </a:p>
          <a:p>
            <a:pPr>
              <a:spcBef>
                <a:spcPts val="0"/>
              </a:spcBef>
            </a:pPr>
            <a:r>
              <a:rPr lang="en-US" sz="2400" dirty="0" smtClean="0">
                <a:solidFill>
                  <a:schemeClr val="tx1">
                    <a:lumMod val="65000"/>
                    <a:lumOff val="35000"/>
                  </a:schemeClr>
                </a:solidFill>
                <a:latin typeface="+mj-lt"/>
              </a:rPr>
              <a:t>Generally </a:t>
            </a:r>
            <a:r>
              <a:rPr lang="en-US" sz="2400" dirty="0">
                <a:solidFill>
                  <a:schemeClr val="tx1">
                    <a:lumMod val="65000"/>
                    <a:lumOff val="35000"/>
                  </a:schemeClr>
                </a:solidFill>
                <a:latin typeface="+mj-lt"/>
              </a:rPr>
              <a:t>speaking, the NIH expects researchers to</a:t>
            </a:r>
          </a:p>
          <a:p>
            <a:pPr>
              <a:spcBef>
                <a:spcPts val="0"/>
              </a:spcBef>
            </a:pPr>
            <a:r>
              <a:rPr lang="en-US" sz="2400" dirty="0">
                <a:solidFill>
                  <a:schemeClr val="tx1">
                    <a:lumMod val="65000"/>
                    <a:lumOff val="35000"/>
                  </a:schemeClr>
                </a:solidFill>
                <a:latin typeface="+mj-lt"/>
              </a:rPr>
              <a:t>share data generated using public funds with the</a:t>
            </a:r>
          </a:p>
          <a:p>
            <a:pPr>
              <a:spcBef>
                <a:spcPts val="0"/>
              </a:spcBef>
            </a:pPr>
            <a:r>
              <a:rPr lang="en-US" sz="2400" dirty="0">
                <a:solidFill>
                  <a:schemeClr val="tx1">
                    <a:lumMod val="65000"/>
                    <a:lumOff val="35000"/>
                  </a:schemeClr>
                </a:solidFill>
                <a:latin typeface="+mj-lt"/>
              </a:rPr>
              <a:t>public</a:t>
            </a:r>
            <a:r>
              <a:rPr lang="en-US" sz="2400" dirty="0" smtClean="0">
                <a:solidFill>
                  <a:schemeClr val="tx1">
                    <a:lumMod val="65000"/>
                    <a:lumOff val="35000"/>
                  </a:schemeClr>
                </a:solidFill>
                <a:latin typeface="+mj-lt"/>
              </a:rPr>
              <a:t>.</a:t>
            </a:r>
          </a:p>
          <a:p>
            <a:pPr>
              <a:spcBef>
                <a:spcPts val="0"/>
              </a:spcBef>
            </a:pPr>
            <a:endParaRPr lang="en-US" sz="2400" dirty="0">
              <a:solidFill>
                <a:schemeClr val="tx1">
                  <a:lumMod val="65000"/>
                  <a:lumOff val="35000"/>
                </a:schemeClr>
              </a:solidFill>
              <a:latin typeface="+mj-lt"/>
            </a:endParaRPr>
          </a:p>
          <a:p>
            <a:pPr>
              <a:spcBef>
                <a:spcPts val="0"/>
              </a:spcBef>
            </a:pPr>
            <a:r>
              <a:rPr lang="en-US" sz="2400" dirty="0" smtClean="0">
                <a:solidFill>
                  <a:schemeClr val="tx1">
                    <a:lumMod val="65000"/>
                    <a:lumOff val="35000"/>
                  </a:schemeClr>
                </a:solidFill>
                <a:latin typeface="+mj-lt"/>
              </a:rPr>
              <a:t>Most of the major federal sponsors now require that you include a data sharing/management plan in your proposal.</a:t>
            </a:r>
          </a:p>
          <a:p>
            <a:pPr>
              <a:spcBef>
                <a:spcPts val="0"/>
              </a:spcBef>
            </a:pPr>
            <a:endParaRPr lang="en-US" sz="1200" dirty="0">
              <a:solidFill>
                <a:schemeClr val="tx1">
                  <a:lumMod val="65000"/>
                  <a:lumOff val="35000"/>
                </a:schemeClr>
              </a:solidFill>
              <a:latin typeface="+mj-lt"/>
            </a:endParaRPr>
          </a:p>
          <a:p>
            <a:pPr>
              <a:spcBef>
                <a:spcPts val="0"/>
              </a:spcBef>
            </a:pPr>
            <a:r>
              <a:rPr lang="en-US" sz="2400" dirty="0">
                <a:solidFill>
                  <a:schemeClr val="tx1">
                    <a:lumMod val="65000"/>
                    <a:lumOff val="35000"/>
                  </a:schemeClr>
                </a:solidFill>
                <a:latin typeface="+mj-lt"/>
              </a:rPr>
              <a:t>Data sharing is not an absolute requirement </a:t>
            </a:r>
            <a:r>
              <a:rPr lang="en-US" sz="2400" dirty="0" smtClean="0">
                <a:solidFill>
                  <a:schemeClr val="tx1">
                    <a:lumMod val="65000"/>
                    <a:lumOff val="35000"/>
                  </a:schemeClr>
                </a:solidFill>
                <a:latin typeface="+mj-lt"/>
              </a:rPr>
              <a:t>but if you aren’t going to share your data you will need </a:t>
            </a:r>
            <a:r>
              <a:rPr lang="en-US" sz="2400" dirty="0">
                <a:solidFill>
                  <a:schemeClr val="tx1">
                    <a:lumMod val="65000"/>
                    <a:lumOff val="35000"/>
                  </a:schemeClr>
                </a:solidFill>
                <a:latin typeface="+mj-lt"/>
              </a:rPr>
              <a:t>to state why you aren’t going to share the </a:t>
            </a:r>
            <a:r>
              <a:rPr lang="en-US" sz="2400" dirty="0" smtClean="0">
                <a:solidFill>
                  <a:schemeClr val="tx1">
                    <a:lumMod val="65000"/>
                    <a:lumOff val="35000"/>
                  </a:schemeClr>
                </a:solidFill>
                <a:latin typeface="+mj-lt"/>
              </a:rPr>
              <a:t>data.</a:t>
            </a:r>
            <a:endParaRPr lang="en-US" sz="2400" dirty="0">
              <a:solidFill>
                <a:schemeClr val="tx1">
                  <a:lumMod val="65000"/>
                  <a:lumOff val="35000"/>
                </a:schemeClr>
              </a:solidFill>
              <a:latin typeface="+mj-lt"/>
            </a:endParaRPr>
          </a:p>
          <a:p>
            <a:endParaRPr lang="en-US" sz="1400" dirty="0" smtClean="0"/>
          </a:p>
          <a:p>
            <a:r>
              <a:rPr lang="en-US" sz="2000" dirty="0" smtClean="0"/>
              <a:t>See </a:t>
            </a:r>
            <a:r>
              <a:rPr lang="en-US" sz="2000" dirty="0"/>
              <a:t>NIH </a:t>
            </a:r>
            <a:r>
              <a:rPr lang="en-US" sz="2000" dirty="0" smtClean="0"/>
              <a:t>website </a:t>
            </a:r>
            <a:r>
              <a:rPr lang="en-US" sz="2000" dirty="0" smtClean="0">
                <a:hlinkClick r:id="rId2"/>
              </a:rPr>
              <a:t>http</a:t>
            </a:r>
            <a:r>
              <a:rPr lang="en-US" sz="2000" dirty="0">
                <a:hlinkClick r:id="rId2"/>
              </a:rPr>
              <a:t>://grants.nih.gov/grants/policy/data_sharing</a:t>
            </a:r>
            <a:r>
              <a:rPr lang="en-US" sz="2000" dirty="0" smtClean="0">
                <a:hlinkClick r:id="rId2"/>
              </a:rPr>
              <a:t>/</a:t>
            </a:r>
            <a:r>
              <a:rPr lang="en-US" sz="2000" dirty="0" smtClean="0"/>
              <a:t> </a:t>
            </a:r>
            <a:endParaRPr lang="en-US" sz="1600" dirty="0"/>
          </a:p>
        </p:txBody>
      </p:sp>
      <p:sp>
        <p:nvSpPr>
          <p:cNvPr id="5" name="Content Placeholder 2"/>
          <p:cNvSpPr>
            <a:spLocks noGrp="1"/>
          </p:cNvSpPr>
          <p:nvPr>
            <p:ph idx="15"/>
          </p:nvPr>
        </p:nvSpPr>
        <p:spPr>
          <a:xfrm>
            <a:off x="5726288" y="382210"/>
            <a:ext cx="3392206" cy="425864"/>
          </a:xfrm>
        </p:spPr>
        <p:txBody>
          <a:bodyPr/>
          <a:lstStyle/>
          <a:p>
            <a:r>
              <a:rPr lang="en-US" sz="2800" dirty="0" smtClean="0">
                <a:latin typeface="Georgia" panose="02040502050405020303" pitchFamily="18" charset="0"/>
              </a:rPr>
              <a:t>Data Management</a:t>
            </a:r>
            <a:endParaRPr lang="en-US" sz="2800" dirty="0">
              <a:latin typeface="Georgia" panose="02040502050405020303" pitchFamily="18" charset="0"/>
            </a:endParaRPr>
          </a:p>
        </p:txBody>
      </p:sp>
    </p:spTree>
    <p:extLst>
      <p:ext uri="{BB962C8B-B14F-4D97-AF65-F5344CB8AC3E}">
        <p14:creationId xmlns:p14="http://schemas.microsoft.com/office/powerpoint/2010/main" val="2106126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186714"/>
            <a:ext cx="8683678" cy="4525963"/>
          </a:xfrm>
        </p:spPr>
        <p:txBody>
          <a:bodyPr/>
          <a:lstStyle/>
          <a:p>
            <a:pPr algn="ctr"/>
            <a:r>
              <a:rPr lang="en-US" sz="2800" u="sng" dirty="0">
                <a:latin typeface="Georgia" panose="02040502050405020303" pitchFamily="18" charset="0"/>
              </a:rPr>
              <a:t>Data </a:t>
            </a:r>
            <a:r>
              <a:rPr lang="en-US" sz="2800" u="sng" dirty="0" smtClean="0">
                <a:latin typeface="Georgia" panose="02040502050405020303" pitchFamily="18" charset="0"/>
              </a:rPr>
              <a:t>Management Plans</a:t>
            </a:r>
            <a:endParaRPr lang="en-US" sz="2800" u="sng" dirty="0">
              <a:latin typeface="Georgia" panose="02040502050405020303" pitchFamily="18" charset="0"/>
            </a:endParaRPr>
          </a:p>
          <a:p>
            <a:endParaRPr lang="en-US" sz="1050" dirty="0" smtClean="0"/>
          </a:p>
          <a:p>
            <a:endParaRPr lang="en-US" sz="1050" dirty="0" smtClean="0"/>
          </a:p>
          <a:p>
            <a:pPr>
              <a:spcBef>
                <a:spcPts val="0"/>
              </a:spcBef>
            </a:pPr>
            <a:r>
              <a:rPr lang="en-US" sz="2400" dirty="0" smtClean="0">
                <a:solidFill>
                  <a:schemeClr val="tx1">
                    <a:lumMod val="65000"/>
                    <a:lumOff val="35000"/>
                  </a:schemeClr>
                </a:solidFill>
                <a:latin typeface="+mj-lt"/>
              </a:rPr>
              <a:t>Many federal sponsors require that you file a data management plan (DMP) with your grant proposal. </a:t>
            </a:r>
          </a:p>
          <a:p>
            <a:pPr>
              <a:spcBef>
                <a:spcPts val="0"/>
              </a:spcBef>
            </a:pPr>
            <a:endParaRPr lang="en-US" sz="2400" dirty="0">
              <a:solidFill>
                <a:schemeClr val="tx1">
                  <a:lumMod val="65000"/>
                  <a:lumOff val="35000"/>
                </a:schemeClr>
              </a:solidFill>
              <a:latin typeface="+mj-lt"/>
            </a:endParaRPr>
          </a:p>
          <a:p>
            <a:pPr>
              <a:spcBef>
                <a:spcPts val="0"/>
              </a:spcBef>
            </a:pPr>
            <a:r>
              <a:rPr lang="en-US" sz="2400" dirty="0" smtClean="0">
                <a:solidFill>
                  <a:schemeClr val="tx1">
                    <a:lumMod val="65000"/>
                    <a:lumOff val="35000"/>
                  </a:schemeClr>
                </a:solidFill>
                <a:latin typeface="+mj-lt"/>
              </a:rPr>
              <a:t>OSU is part of a consortium of institutions with access to an online DMP Tool developed by the University of California. </a:t>
            </a:r>
          </a:p>
          <a:p>
            <a:pPr>
              <a:spcBef>
                <a:spcPts val="0"/>
              </a:spcBef>
            </a:pPr>
            <a:endParaRPr lang="en-US" sz="2400" dirty="0">
              <a:solidFill>
                <a:schemeClr val="tx1">
                  <a:lumMod val="65000"/>
                  <a:lumOff val="35000"/>
                </a:schemeClr>
              </a:solidFill>
              <a:latin typeface="+mj-lt"/>
            </a:endParaRPr>
          </a:p>
          <a:p>
            <a:pPr>
              <a:spcBef>
                <a:spcPts val="0"/>
              </a:spcBef>
            </a:pPr>
            <a:r>
              <a:rPr lang="en-US" sz="2400" dirty="0" smtClean="0">
                <a:solidFill>
                  <a:schemeClr val="tx1">
                    <a:lumMod val="65000"/>
                    <a:lumOff val="35000"/>
                  </a:schemeClr>
                </a:solidFill>
                <a:latin typeface="+mj-lt"/>
              </a:rPr>
              <a:t>The DMP Tool facilitates the creation of DMPs using agency specific formats and in many cases boilerplate template language is available for your use.</a:t>
            </a:r>
          </a:p>
          <a:p>
            <a:pPr>
              <a:spcBef>
                <a:spcPts val="0"/>
              </a:spcBef>
            </a:pPr>
            <a:endParaRPr lang="en-US" sz="1400" dirty="0" smtClean="0"/>
          </a:p>
          <a:p>
            <a:r>
              <a:rPr lang="en-US" sz="2000" dirty="0" smtClean="0"/>
              <a:t>For instructions on accessing and using the DMP tool please go to: </a:t>
            </a:r>
            <a:r>
              <a:rPr lang="en-US" sz="2000" dirty="0">
                <a:hlinkClick r:id="rId2"/>
              </a:rPr>
              <a:t>https://library.osu.edu/researchcommons/2015/01/19/dmptool</a:t>
            </a:r>
            <a:r>
              <a:rPr lang="en-US" sz="2000" dirty="0" smtClean="0">
                <a:hlinkClick r:id="rId2"/>
              </a:rPr>
              <a:t>/</a:t>
            </a:r>
            <a:r>
              <a:rPr lang="en-US" sz="2000" dirty="0" smtClean="0"/>
              <a:t> </a:t>
            </a:r>
            <a:endParaRPr lang="en-US" sz="1600" dirty="0"/>
          </a:p>
        </p:txBody>
      </p:sp>
      <p:sp>
        <p:nvSpPr>
          <p:cNvPr id="5" name="Content Placeholder 2"/>
          <p:cNvSpPr>
            <a:spLocks noGrp="1"/>
          </p:cNvSpPr>
          <p:nvPr>
            <p:ph idx="15"/>
          </p:nvPr>
        </p:nvSpPr>
        <p:spPr>
          <a:xfrm>
            <a:off x="5726288" y="382210"/>
            <a:ext cx="3392206" cy="425864"/>
          </a:xfrm>
        </p:spPr>
        <p:txBody>
          <a:bodyPr/>
          <a:lstStyle/>
          <a:p>
            <a:r>
              <a:rPr lang="en-US" sz="2800" dirty="0" smtClean="0">
                <a:latin typeface="Georgia" panose="02040502050405020303" pitchFamily="18" charset="0"/>
              </a:rPr>
              <a:t>Data Management</a:t>
            </a:r>
            <a:endParaRPr lang="en-US" sz="2800" dirty="0">
              <a:latin typeface="Georgia" panose="02040502050405020303" pitchFamily="18" charset="0"/>
            </a:endParaRPr>
          </a:p>
        </p:txBody>
      </p:sp>
    </p:spTree>
    <p:extLst>
      <p:ext uri="{BB962C8B-B14F-4D97-AF65-F5344CB8AC3E}">
        <p14:creationId xmlns:p14="http://schemas.microsoft.com/office/powerpoint/2010/main" val="823332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97712" y="1186714"/>
            <a:ext cx="8846288" cy="4525963"/>
          </a:xfrm>
        </p:spPr>
        <p:txBody>
          <a:bodyPr/>
          <a:lstStyle/>
          <a:p>
            <a:pPr algn="ctr"/>
            <a:r>
              <a:rPr lang="en-US" u="sng" dirty="0">
                <a:latin typeface="Georgia" panose="02040502050405020303" pitchFamily="18" charset="0"/>
              </a:rPr>
              <a:t>Data </a:t>
            </a:r>
            <a:r>
              <a:rPr lang="en-US" u="sng" dirty="0" smtClean="0">
                <a:latin typeface="Georgia" panose="02040502050405020303" pitchFamily="18" charset="0"/>
              </a:rPr>
              <a:t>Ownership</a:t>
            </a:r>
          </a:p>
          <a:p>
            <a:pPr algn="ctr"/>
            <a:endParaRPr lang="en-US" sz="1050" u="sng" dirty="0">
              <a:solidFill>
                <a:schemeClr val="tx1">
                  <a:lumMod val="65000"/>
                  <a:lumOff val="35000"/>
                </a:schemeClr>
              </a:solidFill>
            </a:endParaRPr>
          </a:p>
          <a:p>
            <a:r>
              <a:rPr lang="en-US" sz="2400" dirty="0">
                <a:solidFill>
                  <a:schemeClr val="tx1">
                    <a:lumMod val="65000"/>
                    <a:lumOff val="35000"/>
                  </a:schemeClr>
                </a:solidFill>
              </a:rPr>
              <a:t>• Who owns the data </a:t>
            </a:r>
            <a:r>
              <a:rPr lang="en-US" sz="2400" dirty="0" smtClean="0">
                <a:solidFill>
                  <a:schemeClr val="tx1">
                    <a:lumMod val="65000"/>
                    <a:lumOff val="35000"/>
                  </a:schemeClr>
                </a:solidFill>
              </a:rPr>
              <a:t>generated at the university?</a:t>
            </a:r>
            <a:endParaRPr lang="en-US" sz="2400" dirty="0">
              <a:solidFill>
                <a:schemeClr val="tx1">
                  <a:lumMod val="65000"/>
                  <a:lumOff val="35000"/>
                </a:schemeClr>
              </a:solidFill>
            </a:endParaRPr>
          </a:p>
          <a:p>
            <a:r>
              <a:rPr lang="en-US" sz="2400" dirty="0">
                <a:solidFill>
                  <a:schemeClr val="tx1">
                    <a:lumMod val="65000"/>
                    <a:lumOff val="35000"/>
                  </a:schemeClr>
                </a:solidFill>
              </a:rPr>
              <a:t>• Who gets to say how it is used</a:t>
            </a:r>
            <a:r>
              <a:rPr lang="en-US" sz="2400" dirty="0" smtClean="0">
                <a:solidFill>
                  <a:schemeClr val="tx1">
                    <a:lumMod val="65000"/>
                    <a:lumOff val="35000"/>
                  </a:schemeClr>
                </a:solidFill>
              </a:rPr>
              <a:t>?</a:t>
            </a:r>
          </a:p>
          <a:p>
            <a:pPr marL="233363" indent="-233363">
              <a:buFont typeface="Arial" panose="020B0604020202020204" pitchFamily="34" charset="0"/>
              <a:buChar char="•"/>
            </a:pPr>
            <a:r>
              <a:rPr lang="en-US" sz="2400" dirty="0" smtClean="0">
                <a:solidFill>
                  <a:schemeClr val="tx1">
                    <a:lumMod val="65000"/>
                    <a:lumOff val="35000"/>
                  </a:schemeClr>
                </a:solidFill>
              </a:rPr>
              <a:t>Can you take your data with you if you leave?</a:t>
            </a:r>
            <a:endParaRPr lang="en-US" sz="2400" dirty="0">
              <a:solidFill>
                <a:schemeClr val="tx1">
                  <a:lumMod val="65000"/>
                  <a:lumOff val="35000"/>
                </a:schemeClr>
              </a:solidFill>
            </a:endParaRPr>
          </a:p>
          <a:p>
            <a:r>
              <a:rPr lang="en-US" sz="2400" dirty="0">
                <a:solidFill>
                  <a:schemeClr val="tx1">
                    <a:lumMod val="65000"/>
                    <a:lumOff val="35000"/>
                  </a:schemeClr>
                </a:solidFill>
              </a:rPr>
              <a:t>• What happens if there are disagreements </a:t>
            </a:r>
            <a:r>
              <a:rPr lang="en-US" sz="2400" dirty="0" smtClean="0">
                <a:solidFill>
                  <a:schemeClr val="tx1">
                    <a:lumMod val="65000"/>
                    <a:lumOff val="35000"/>
                  </a:schemeClr>
                </a:solidFill>
              </a:rPr>
              <a:t>about the use,   </a:t>
            </a:r>
          </a:p>
          <a:p>
            <a:r>
              <a:rPr lang="en-US" sz="2400" dirty="0">
                <a:solidFill>
                  <a:schemeClr val="tx1">
                    <a:lumMod val="65000"/>
                    <a:lumOff val="35000"/>
                  </a:schemeClr>
                </a:solidFill>
              </a:rPr>
              <a:t> </a:t>
            </a:r>
            <a:r>
              <a:rPr lang="en-US" sz="2400" dirty="0" smtClean="0">
                <a:solidFill>
                  <a:schemeClr val="tx1">
                    <a:lumMod val="65000"/>
                    <a:lumOff val="35000"/>
                  </a:schemeClr>
                </a:solidFill>
              </a:rPr>
              <a:t>  publication </a:t>
            </a:r>
            <a:r>
              <a:rPr lang="en-US" sz="2400" dirty="0">
                <a:solidFill>
                  <a:schemeClr val="tx1">
                    <a:lumMod val="65000"/>
                    <a:lumOff val="35000"/>
                  </a:schemeClr>
                </a:solidFill>
              </a:rPr>
              <a:t>or access to </a:t>
            </a:r>
            <a:r>
              <a:rPr lang="en-US" sz="2400" dirty="0" smtClean="0">
                <a:solidFill>
                  <a:schemeClr val="tx1">
                    <a:lumMod val="65000"/>
                    <a:lumOff val="35000"/>
                  </a:schemeClr>
                </a:solidFill>
              </a:rPr>
              <a:t>the data?</a:t>
            </a:r>
          </a:p>
          <a:p>
            <a:endParaRPr lang="en-US" sz="2400" dirty="0" smtClean="0">
              <a:solidFill>
                <a:schemeClr val="tx1">
                  <a:lumMod val="65000"/>
                  <a:lumOff val="35000"/>
                </a:schemeClr>
              </a:solidFill>
            </a:endParaRPr>
          </a:p>
          <a:p>
            <a:r>
              <a:rPr lang="en-US" sz="2400" dirty="0">
                <a:solidFill>
                  <a:schemeClr val="tx1">
                    <a:lumMod val="65000"/>
                    <a:lumOff val="35000"/>
                  </a:schemeClr>
                </a:solidFill>
              </a:rPr>
              <a:t>See </a:t>
            </a:r>
            <a:r>
              <a:rPr lang="en-US" sz="2400" dirty="0">
                <a:solidFill>
                  <a:schemeClr val="tx1">
                    <a:lumMod val="65000"/>
                    <a:lumOff val="35000"/>
                  </a:schemeClr>
                </a:solidFill>
                <a:hlinkClick r:id="rId2"/>
              </a:rPr>
              <a:t>University Research Data Policy </a:t>
            </a:r>
            <a:r>
              <a:rPr lang="en-US" sz="2400" dirty="0">
                <a:solidFill>
                  <a:schemeClr val="tx1">
                    <a:lumMod val="65000"/>
                    <a:lumOff val="35000"/>
                  </a:schemeClr>
                </a:solidFill>
              </a:rPr>
              <a:t>for more </a:t>
            </a:r>
            <a:r>
              <a:rPr lang="en-US" sz="2400" dirty="0" smtClean="0">
                <a:solidFill>
                  <a:schemeClr val="tx1">
                    <a:lumMod val="65000"/>
                    <a:lumOff val="35000"/>
                  </a:schemeClr>
                </a:solidFill>
              </a:rPr>
              <a:t>information on data ownership and access to </a:t>
            </a:r>
            <a:r>
              <a:rPr lang="en-US" sz="2400" dirty="0">
                <a:solidFill>
                  <a:schemeClr val="tx1">
                    <a:lumMod val="65000"/>
                    <a:lumOff val="35000"/>
                  </a:schemeClr>
                </a:solidFill>
              </a:rPr>
              <a:t>research </a:t>
            </a:r>
            <a:r>
              <a:rPr lang="en-US" sz="2400" dirty="0" smtClean="0">
                <a:solidFill>
                  <a:schemeClr val="tx1">
                    <a:lumMod val="65000"/>
                    <a:lumOff val="35000"/>
                  </a:schemeClr>
                </a:solidFill>
              </a:rPr>
              <a:t>data.</a:t>
            </a:r>
          </a:p>
          <a:p>
            <a:endParaRPr lang="en-US" sz="2400" dirty="0">
              <a:hlinkClick r:id="rId3"/>
            </a:endParaRPr>
          </a:p>
        </p:txBody>
      </p:sp>
      <p:sp>
        <p:nvSpPr>
          <p:cNvPr id="6" name="Content Placeholder 2"/>
          <p:cNvSpPr>
            <a:spLocks noGrp="1"/>
          </p:cNvSpPr>
          <p:nvPr>
            <p:ph idx="15"/>
          </p:nvPr>
        </p:nvSpPr>
        <p:spPr>
          <a:xfrm>
            <a:off x="5726288" y="382210"/>
            <a:ext cx="3392206" cy="425864"/>
          </a:xfrm>
        </p:spPr>
        <p:txBody>
          <a:bodyPr/>
          <a:lstStyle/>
          <a:p>
            <a:r>
              <a:rPr lang="en-US" sz="2800" dirty="0" smtClean="0">
                <a:latin typeface="Georgia" panose="02040502050405020303" pitchFamily="18" charset="0"/>
              </a:rPr>
              <a:t>Data Management</a:t>
            </a:r>
            <a:endParaRPr lang="en-US" sz="2800" dirty="0">
              <a:latin typeface="Georgia" panose="02040502050405020303" pitchFamily="18" charset="0"/>
            </a:endParaRPr>
          </a:p>
        </p:txBody>
      </p:sp>
    </p:spTree>
    <p:extLst>
      <p:ext uri="{BB962C8B-B14F-4D97-AF65-F5344CB8AC3E}">
        <p14:creationId xmlns:p14="http://schemas.microsoft.com/office/powerpoint/2010/main" val="2234672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97712" y="939064"/>
            <a:ext cx="8846288" cy="4525963"/>
          </a:xfrm>
        </p:spPr>
        <p:txBody>
          <a:bodyPr/>
          <a:lstStyle/>
          <a:p>
            <a:pPr algn="ctr"/>
            <a:r>
              <a:rPr lang="en-US" u="sng" dirty="0">
                <a:latin typeface="Georgia" panose="02040502050405020303" pitchFamily="18" charset="0"/>
              </a:rPr>
              <a:t>Data </a:t>
            </a:r>
            <a:r>
              <a:rPr lang="en-US" u="sng" dirty="0" smtClean="0">
                <a:latin typeface="Georgia" panose="02040502050405020303" pitchFamily="18" charset="0"/>
              </a:rPr>
              <a:t>Storage/Protection/Retention</a:t>
            </a:r>
          </a:p>
          <a:p>
            <a:pPr algn="ctr"/>
            <a:endParaRPr lang="en-US" sz="900" u="sng" dirty="0"/>
          </a:p>
          <a:p>
            <a:pPr marL="228600" indent="-228600"/>
            <a:r>
              <a:rPr lang="en-US" sz="2400" dirty="0" smtClean="0">
                <a:solidFill>
                  <a:schemeClr val="tx1">
                    <a:lumMod val="65000"/>
                    <a:lumOff val="35000"/>
                  </a:schemeClr>
                </a:solidFill>
              </a:rPr>
              <a:t>•  Access </a:t>
            </a:r>
            <a:r>
              <a:rPr lang="en-US" sz="2400" dirty="0">
                <a:solidFill>
                  <a:schemeClr val="tx1">
                    <a:lumMod val="65000"/>
                    <a:lumOff val="35000"/>
                  </a:schemeClr>
                </a:solidFill>
              </a:rPr>
              <a:t>– </a:t>
            </a:r>
            <a:r>
              <a:rPr lang="en-US" sz="2400" dirty="0" smtClean="0">
                <a:solidFill>
                  <a:schemeClr val="tx1">
                    <a:lumMod val="65000"/>
                    <a:lumOff val="35000"/>
                  </a:schemeClr>
                </a:solidFill>
              </a:rPr>
              <a:t>active use, long </a:t>
            </a:r>
            <a:r>
              <a:rPr lang="en-US" sz="2400" dirty="0">
                <a:solidFill>
                  <a:schemeClr val="tx1">
                    <a:lumMod val="65000"/>
                    <a:lumOff val="35000"/>
                  </a:schemeClr>
                </a:solidFill>
              </a:rPr>
              <a:t>term storage, indexing, </a:t>
            </a:r>
            <a:r>
              <a:rPr lang="en-US" sz="2400" dirty="0" smtClean="0">
                <a:solidFill>
                  <a:schemeClr val="tx1">
                    <a:lumMod val="65000"/>
                    <a:lumOff val="35000"/>
                  </a:schemeClr>
                </a:solidFill>
              </a:rPr>
              <a:t>inventories</a:t>
            </a:r>
            <a:endParaRPr lang="en-US" sz="2400" dirty="0">
              <a:solidFill>
                <a:schemeClr val="tx1">
                  <a:lumMod val="65000"/>
                  <a:lumOff val="35000"/>
                </a:schemeClr>
              </a:solidFill>
            </a:endParaRPr>
          </a:p>
          <a:p>
            <a:pPr marL="228600" indent="-228600"/>
            <a:r>
              <a:rPr lang="en-US" sz="2400" dirty="0" smtClean="0">
                <a:solidFill>
                  <a:schemeClr val="tx1">
                    <a:lumMod val="65000"/>
                    <a:lumOff val="35000"/>
                  </a:schemeClr>
                </a:solidFill>
              </a:rPr>
              <a:t>•  Appropriate classification of data (public, internal, private, restricted)</a:t>
            </a:r>
          </a:p>
          <a:p>
            <a:pPr marL="228600" indent="-228600">
              <a:buFont typeface="Arial" panose="020B0604020202020204" pitchFamily="34" charset="0"/>
              <a:buChar char="•"/>
            </a:pPr>
            <a:r>
              <a:rPr lang="en-US" sz="2400" dirty="0" smtClean="0">
                <a:solidFill>
                  <a:schemeClr val="tx1">
                    <a:lumMod val="65000"/>
                    <a:lumOff val="35000"/>
                  </a:schemeClr>
                </a:solidFill>
              </a:rPr>
              <a:t>Security </a:t>
            </a:r>
            <a:r>
              <a:rPr lang="en-US" sz="2400" dirty="0">
                <a:solidFill>
                  <a:schemeClr val="tx1">
                    <a:lumMod val="65000"/>
                    <a:lumOff val="35000"/>
                  </a:schemeClr>
                </a:solidFill>
              </a:rPr>
              <a:t>or confidentiality requirements on </a:t>
            </a:r>
            <a:r>
              <a:rPr lang="en-US" sz="2400" dirty="0" smtClean="0">
                <a:solidFill>
                  <a:schemeClr val="tx1">
                    <a:lumMod val="65000"/>
                    <a:lumOff val="35000"/>
                  </a:schemeClr>
                </a:solidFill>
              </a:rPr>
              <a:t>data (e.g., export controls, HIPPA, FISMA)</a:t>
            </a:r>
            <a:endParaRPr lang="en-US" sz="2400" dirty="0">
              <a:solidFill>
                <a:schemeClr val="tx1">
                  <a:lumMod val="65000"/>
                  <a:lumOff val="35000"/>
                </a:schemeClr>
              </a:solidFill>
            </a:endParaRPr>
          </a:p>
          <a:p>
            <a:pPr marL="228600" indent="-228600"/>
            <a:r>
              <a:rPr lang="en-US" sz="2400" dirty="0">
                <a:solidFill>
                  <a:schemeClr val="tx1">
                    <a:lumMod val="65000"/>
                    <a:lumOff val="35000"/>
                  </a:schemeClr>
                </a:solidFill>
              </a:rPr>
              <a:t>•  </a:t>
            </a:r>
            <a:r>
              <a:rPr lang="en-US" sz="2400" dirty="0" smtClean="0">
                <a:solidFill>
                  <a:schemeClr val="tx1">
                    <a:lumMod val="65000"/>
                    <a:lumOff val="35000"/>
                  </a:schemeClr>
                </a:solidFill>
              </a:rPr>
              <a:t>Retention time requirements </a:t>
            </a:r>
            <a:r>
              <a:rPr lang="en-US" sz="2400" dirty="0">
                <a:solidFill>
                  <a:schemeClr val="tx1">
                    <a:lumMod val="65000"/>
                    <a:lumOff val="35000"/>
                  </a:schemeClr>
                </a:solidFill>
              </a:rPr>
              <a:t>– federal regulations, sponsor</a:t>
            </a:r>
          </a:p>
          <a:p>
            <a:pPr marL="228600" indent="-228600"/>
            <a:r>
              <a:rPr lang="en-US" sz="2400" dirty="0">
                <a:solidFill>
                  <a:schemeClr val="tx1">
                    <a:lumMod val="65000"/>
                    <a:lumOff val="35000"/>
                  </a:schemeClr>
                </a:solidFill>
              </a:rPr>
              <a:t>   requirements, institutional </a:t>
            </a:r>
            <a:r>
              <a:rPr lang="en-US" sz="2400" dirty="0" smtClean="0">
                <a:solidFill>
                  <a:schemeClr val="tx1">
                    <a:lumMod val="65000"/>
                    <a:lumOff val="35000"/>
                  </a:schemeClr>
                </a:solidFill>
              </a:rPr>
              <a:t>requirements</a:t>
            </a:r>
            <a:endParaRPr lang="en-US" sz="2400" dirty="0">
              <a:solidFill>
                <a:schemeClr val="tx1">
                  <a:lumMod val="65000"/>
                  <a:lumOff val="35000"/>
                </a:schemeClr>
              </a:solidFill>
            </a:endParaRPr>
          </a:p>
          <a:p>
            <a:pPr marL="228600" indent="-228600">
              <a:buFont typeface="Arial" panose="020B0604020202020204" pitchFamily="34" charset="0"/>
              <a:buChar char="•"/>
            </a:pPr>
            <a:r>
              <a:rPr lang="en-US" sz="2400" dirty="0" smtClean="0">
                <a:solidFill>
                  <a:schemeClr val="tx1">
                    <a:lumMod val="65000"/>
                    <a:lumOff val="35000"/>
                  </a:schemeClr>
                </a:solidFill>
              </a:rPr>
              <a:t>Formats </a:t>
            </a:r>
            <a:r>
              <a:rPr lang="en-US" sz="2400" dirty="0">
                <a:solidFill>
                  <a:schemeClr val="tx1">
                    <a:lumMod val="65000"/>
                    <a:lumOff val="35000"/>
                  </a:schemeClr>
                </a:solidFill>
              </a:rPr>
              <a:t>– will it still be readable in 3 </a:t>
            </a:r>
            <a:r>
              <a:rPr lang="en-US" sz="2400" dirty="0" err="1">
                <a:solidFill>
                  <a:schemeClr val="tx1">
                    <a:lumMod val="65000"/>
                    <a:lumOff val="35000"/>
                  </a:schemeClr>
                </a:solidFill>
              </a:rPr>
              <a:t>yrs</a:t>
            </a:r>
            <a:r>
              <a:rPr lang="en-US" sz="2400" dirty="0">
                <a:solidFill>
                  <a:schemeClr val="tx1">
                    <a:lumMod val="65000"/>
                    <a:lumOff val="35000"/>
                  </a:schemeClr>
                </a:solidFill>
              </a:rPr>
              <a:t>, 10 </a:t>
            </a:r>
            <a:r>
              <a:rPr lang="en-US" sz="2400" dirty="0" err="1">
                <a:solidFill>
                  <a:schemeClr val="tx1">
                    <a:lumMod val="65000"/>
                    <a:lumOff val="35000"/>
                  </a:schemeClr>
                </a:solidFill>
              </a:rPr>
              <a:t>yrs</a:t>
            </a:r>
            <a:r>
              <a:rPr lang="en-US" sz="2400" dirty="0" smtClean="0">
                <a:solidFill>
                  <a:schemeClr val="tx1">
                    <a:lumMod val="65000"/>
                    <a:lumOff val="35000"/>
                  </a:schemeClr>
                </a:solidFill>
              </a:rPr>
              <a:t>?</a:t>
            </a:r>
          </a:p>
          <a:p>
            <a:pPr marL="228600" indent="-228600">
              <a:buFont typeface="Arial" panose="020B0604020202020204" pitchFamily="34" charset="0"/>
              <a:buChar char="•"/>
            </a:pPr>
            <a:r>
              <a:rPr lang="en-US" sz="2400" dirty="0">
                <a:solidFill>
                  <a:schemeClr val="tx1">
                    <a:lumMod val="65000"/>
                    <a:lumOff val="35000"/>
                  </a:schemeClr>
                </a:solidFill>
              </a:rPr>
              <a:t>Will there be special equipment/software needed to access</a:t>
            </a:r>
          </a:p>
          <a:p>
            <a:pPr marL="228600" indent="-228600"/>
            <a:r>
              <a:rPr lang="en-US" sz="2400" dirty="0">
                <a:solidFill>
                  <a:schemeClr val="tx1">
                    <a:lumMod val="65000"/>
                    <a:lumOff val="35000"/>
                  </a:schemeClr>
                </a:solidFill>
              </a:rPr>
              <a:t>   </a:t>
            </a:r>
            <a:r>
              <a:rPr lang="en-US" sz="2400" dirty="0" smtClean="0">
                <a:solidFill>
                  <a:schemeClr val="tx1">
                    <a:lumMod val="65000"/>
                    <a:lumOff val="35000"/>
                  </a:schemeClr>
                </a:solidFill>
              </a:rPr>
              <a:t>data?</a:t>
            </a:r>
          </a:p>
          <a:p>
            <a:pPr marL="228600" indent="-228600">
              <a:buFont typeface="Arial" panose="020B0604020202020204" pitchFamily="34" charset="0"/>
              <a:buChar char="•"/>
            </a:pPr>
            <a:r>
              <a:rPr lang="en-US" sz="2400" dirty="0" smtClean="0">
                <a:solidFill>
                  <a:schemeClr val="tx1">
                    <a:lumMod val="65000"/>
                    <a:lumOff val="35000"/>
                  </a:schemeClr>
                </a:solidFill>
              </a:rPr>
              <a:t>Back-ups </a:t>
            </a:r>
            <a:r>
              <a:rPr lang="en-US" sz="2400" dirty="0">
                <a:solidFill>
                  <a:schemeClr val="tx1">
                    <a:lumMod val="65000"/>
                    <a:lumOff val="35000"/>
                  </a:schemeClr>
                </a:solidFill>
              </a:rPr>
              <a:t>&amp; offsite storage</a:t>
            </a:r>
            <a:endParaRPr lang="en-US" sz="2000" dirty="0">
              <a:solidFill>
                <a:schemeClr val="tx1">
                  <a:lumMod val="65000"/>
                  <a:lumOff val="35000"/>
                </a:schemeClr>
              </a:solidFill>
            </a:endParaRPr>
          </a:p>
        </p:txBody>
      </p:sp>
      <p:sp>
        <p:nvSpPr>
          <p:cNvPr id="6" name="Content Placeholder 2"/>
          <p:cNvSpPr>
            <a:spLocks noGrp="1"/>
          </p:cNvSpPr>
          <p:nvPr>
            <p:ph idx="15"/>
          </p:nvPr>
        </p:nvSpPr>
        <p:spPr>
          <a:xfrm>
            <a:off x="5726288" y="382210"/>
            <a:ext cx="3392206" cy="425864"/>
          </a:xfrm>
        </p:spPr>
        <p:txBody>
          <a:bodyPr/>
          <a:lstStyle/>
          <a:p>
            <a:r>
              <a:rPr lang="en-US" sz="2800" dirty="0" smtClean="0">
                <a:latin typeface="Georgia" panose="02040502050405020303" pitchFamily="18" charset="0"/>
              </a:rPr>
              <a:t>Data Management</a:t>
            </a:r>
            <a:endParaRPr lang="en-US" sz="2800" dirty="0">
              <a:latin typeface="Georgia" panose="02040502050405020303" pitchFamily="18" charset="0"/>
            </a:endParaRPr>
          </a:p>
        </p:txBody>
      </p:sp>
    </p:spTree>
    <p:extLst>
      <p:ext uri="{BB962C8B-B14F-4D97-AF65-F5344CB8AC3E}">
        <p14:creationId xmlns:p14="http://schemas.microsoft.com/office/powerpoint/2010/main" val="3830013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EXPECTATIONS FOR AUTHORSHIP</a:t>
            </a:r>
          </a:p>
          <a:p>
            <a:pPr lvl="1" algn="ctr">
              <a:lnSpc>
                <a:spcPct val="90000"/>
              </a:lnSpc>
            </a:pPr>
            <a:endParaRPr lang="en-US" sz="4000" dirty="0" smtClean="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162638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07398"/>
            <a:ext cx="8683678" cy="4525963"/>
          </a:xfrm>
          <a:ln>
            <a:noFill/>
          </a:ln>
        </p:spPr>
        <p:txBody>
          <a:bodyPr/>
          <a:lstStyle/>
          <a:p>
            <a:pPr algn="ctr"/>
            <a:r>
              <a:rPr lang="en-US" u="sng" dirty="0" smtClean="0">
                <a:latin typeface="Georgia" panose="02040502050405020303" pitchFamily="18" charset="0"/>
              </a:rPr>
              <a:t>Authorship &amp; Acknowledgement</a:t>
            </a:r>
          </a:p>
          <a:p>
            <a:endParaRPr lang="en-US" sz="1200" dirty="0" smtClean="0"/>
          </a:p>
          <a:p>
            <a:r>
              <a:rPr lang="en-US" sz="2400" dirty="0" smtClean="0">
                <a:solidFill>
                  <a:schemeClr val="tx1">
                    <a:lumMod val="65000"/>
                    <a:lumOff val="35000"/>
                  </a:schemeClr>
                </a:solidFill>
                <a:latin typeface="+mj-lt"/>
              </a:rPr>
              <a:t>Under the University </a:t>
            </a:r>
            <a:r>
              <a:rPr lang="en-US" sz="2400" dirty="0" smtClean="0">
                <a:solidFill>
                  <a:srgbClr val="0070C0"/>
                </a:solidFill>
                <a:latin typeface="+mj-lt"/>
                <a:hlinkClick r:id="rId2"/>
              </a:rPr>
              <a:t>Research Data Policy</a:t>
            </a:r>
            <a:r>
              <a:rPr lang="en-US" sz="2400" dirty="0" smtClean="0">
                <a:solidFill>
                  <a:schemeClr val="tx1">
                    <a:lumMod val="65000"/>
                    <a:lumOff val="35000"/>
                  </a:schemeClr>
                </a:solidFill>
                <a:latin typeface="+mj-lt"/>
              </a:rPr>
              <a:t>, </a:t>
            </a:r>
            <a:r>
              <a:rPr lang="en-US" sz="2400" dirty="0">
                <a:solidFill>
                  <a:schemeClr val="tx1">
                    <a:lumMod val="65000"/>
                    <a:lumOff val="35000"/>
                  </a:schemeClr>
                </a:solidFill>
                <a:latin typeface="+mj-lt"/>
              </a:rPr>
              <a:t>the Principal </a:t>
            </a:r>
            <a:r>
              <a:rPr lang="en-US" sz="2400" dirty="0" smtClean="0">
                <a:solidFill>
                  <a:schemeClr val="tx1">
                    <a:lumMod val="65000"/>
                    <a:lumOff val="35000"/>
                  </a:schemeClr>
                </a:solidFill>
                <a:latin typeface="+mj-lt"/>
              </a:rPr>
              <a:t>Investigator has the </a:t>
            </a:r>
            <a:r>
              <a:rPr lang="en-US" sz="2400" dirty="0">
                <a:solidFill>
                  <a:schemeClr val="tx1">
                    <a:lumMod val="65000"/>
                    <a:lumOff val="35000"/>
                  </a:schemeClr>
                </a:solidFill>
                <a:latin typeface="+mj-lt"/>
              </a:rPr>
              <a:t>right and </a:t>
            </a:r>
            <a:r>
              <a:rPr lang="en-US" sz="2400" dirty="0" smtClean="0">
                <a:solidFill>
                  <a:schemeClr val="tx1">
                    <a:lumMod val="65000"/>
                    <a:lumOff val="35000"/>
                  </a:schemeClr>
                </a:solidFill>
                <a:latin typeface="+mj-lt"/>
              </a:rPr>
              <a:t>responsibility for:</a:t>
            </a:r>
          </a:p>
          <a:p>
            <a:endParaRPr lang="en-US" sz="1400" dirty="0" smtClean="0">
              <a:solidFill>
                <a:schemeClr val="tx1">
                  <a:lumMod val="65000"/>
                  <a:lumOff val="35000"/>
                </a:schemeClr>
              </a:solidFill>
              <a:latin typeface="+mj-lt"/>
            </a:endParaRP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the assignment of authorship and acknowledgement credit;</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choosing the time and venue of publication of research data and results;</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ensuring that all research is accurately reported; and </a:t>
            </a:r>
          </a:p>
          <a:p>
            <a:pPr marL="342900" indent="-342900">
              <a:buFont typeface="Arial" panose="020B0604020202020204" pitchFamily="34" charset="0"/>
              <a:buChar char="•"/>
            </a:pPr>
            <a:r>
              <a:rPr lang="en-US" sz="2400" dirty="0" smtClean="0">
                <a:solidFill>
                  <a:schemeClr val="tx1">
                    <a:lumMod val="65000"/>
                    <a:lumOff val="35000"/>
                  </a:schemeClr>
                </a:solidFill>
                <a:latin typeface="+mj-lt"/>
              </a:rPr>
              <a:t>ensuring that all persons listed as authors or in acknowledgements meet the accepted criteria in their field for authorship or acknowledgement.</a:t>
            </a:r>
          </a:p>
          <a:p>
            <a:endParaRPr lang="en-US" sz="1800" dirty="0" smtClean="0">
              <a:hlinkClick r:id="rId2"/>
            </a:endParaRPr>
          </a:p>
          <a:p>
            <a:r>
              <a:rPr lang="en-US" sz="1600" dirty="0" smtClean="0">
                <a:hlinkClick r:id="rId2"/>
              </a:rPr>
              <a:t>http://orc.osu.edu/files/ResearchDataPolicy.pdf</a:t>
            </a:r>
            <a:endParaRPr lang="en-US" sz="1600" dirty="0" smtClean="0">
              <a:solidFill>
                <a:schemeClr val="tx1">
                  <a:lumMod val="65000"/>
                  <a:lumOff val="35000"/>
                </a:schemeClr>
              </a:solidFill>
              <a:latin typeface="+mj-lt"/>
            </a:endParaRPr>
          </a:p>
          <a:p>
            <a:endParaRPr lang="en-US" sz="2800" dirty="0"/>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Authorship</a:t>
            </a:r>
            <a:endParaRPr lang="en-US" sz="2400" dirty="0">
              <a:latin typeface="Georgia" panose="02040502050405020303" pitchFamily="18" charset="0"/>
            </a:endParaRPr>
          </a:p>
        </p:txBody>
      </p:sp>
    </p:spTree>
    <p:extLst>
      <p:ext uri="{BB962C8B-B14F-4D97-AF65-F5344CB8AC3E}">
        <p14:creationId xmlns:p14="http://schemas.microsoft.com/office/powerpoint/2010/main" val="586706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155679"/>
            <a:ext cx="8683678" cy="4525963"/>
          </a:xfrm>
          <a:ln>
            <a:noFill/>
          </a:ln>
        </p:spPr>
        <p:txBody>
          <a:bodyPr/>
          <a:lstStyle/>
          <a:p>
            <a:pPr algn="ctr"/>
            <a:r>
              <a:rPr lang="en-US" sz="2800" u="sng" dirty="0">
                <a:latin typeface="Georgia" panose="02040502050405020303" pitchFamily="18" charset="0"/>
              </a:rPr>
              <a:t>Authorship &amp; Acknowledgement</a:t>
            </a:r>
          </a:p>
          <a:p>
            <a:pPr algn="ctr"/>
            <a:endParaRPr lang="en-US" sz="1400" u="sng" dirty="0"/>
          </a:p>
          <a:p>
            <a:r>
              <a:rPr lang="en-US" sz="2400" dirty="0" smtClean="0">
                <a:solidFill>
                  <a:schemeClr val="tx1">
                    <a:lumMod val="65000"/>
                    <a:lumOff val="35000"/>
                  </a:schemeClr>
                </a:solidFill>
                <a:latin typeface="+mj-lt"/>
              </a:rPr>
              <a:t>There are a number of societies/associations that have published guidelines regarding the assignment of authorship or acknowledgement on manuscripts. </a:t>
            </a:r>
          </a:p>
          <a:p>
            <a:endParaRPr lang="en-US" sz="11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What constitutes authorship credit can be very discipline specific.</a:t>
            </a:r>
          </a:p>
          <a:p>
            <a:endParaRPr lang="en-US" sz="12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Most (reputable) journals will publish their own specific criteria or reference out a specific guideline (e.g., COPE or ICJME) for assigning authorship or acknowledgement</a:t>
            </a:r>
          </a:p>
          <a:p>
            <a:endParaRPr lang="en-US" sz="2400" dirty="0"/>
          </a:p>
          <a:p>
            <a:endParaRPr lang="en-US" sz="2800" dirty="0"/>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Authorship</a:t>
            </a:r>
            <a:endParaRPr lang="en-US" sz="2400" dirty="0">
              <a:latin typeface="Georgia" panose="02040502050405020303" pitchFamily="18" charset="0"/>
            </a:endParaRPr>
          </a:p>
        </p:txBody>
      </p:sp>
    </p:spTree>
    <p:extLst>
      <p:ext uri="{BB962C8B-B14F-4D97-AF65-F5344CB8AC3E}">
        <p14:creationId xmlns:p14="http://schemas.microsoft.com/office/powerpoint/2010/main" val="131441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67552"/>
            <a:ext cx="8683678" cy="4525963"/>
          </a:xfrm>
          <a:ln>
            <a:noFill/>
          </a:ln>
        </p:spPr>
        <p:txBody>
          <a:bodyPr/>
          <a:lstStyle/>
          <a:p>
            <a:pPr algn="ctr"/>
            <a:r>
              <a:rPr lang="en-US" sz="2800" u="sng" dirty="0">
                <a:latin typeface="Georgia" panose="02040502050405020303" pitchFamily="18" charset="0"/>
              </a:rPr>
              <a:t>Authorship &amp; Acknowledgement</a:t>
            </a:r>
          </a:p>
          <a:p>
            <a:endParaRPr lang="en-US" sz="1000" dirty="0" smtClean="0">
              <a:solidFill>
                <a:schemeClr val="tx1">
                  <a:lumMod val="65000"/>
                  <a:lumOff val="35000"/>
                </a:schemeClr>
              </a:solidFill>
              <a:latin typeface="+mj-lt"/>
            </a:endParaRPr>
          </a:p>
          <a:p>
            <a:r>
              <a:rPr lang="en-US" sz="2000" dirty="0" smtClean="0">
                <a:solidFill>
                  <a:schemeClr val="tx1">
                    <a:lumMod val="65000"/>
                    <a:lumOff val="35000"/>
                  </a:schemeClr>
                </a:solidFill>
                <a:latin typeface="+mj-lt"/>
              </a:rPr>
              <a:t>International Committee of Medical Journal Editors (ICMJE): Guidelines generally accepted for use in Biomedical Journals. Authorship under ICJME generally requires:</a:t>
            </a:r>
            <a:endParaRPr lang="en-US" sz="1200" dirty="0" smtClean="0">
              <a:solidFill>
                <a:schemeClr val="tx1">
                  <a:lumMod val="65000"/>
                  <a:lumOff val="35000"/>
                </a:schemeClr>
              </a:solidFill>
              <a:latin typeface="+mj-lt"/>
            </a:endParaRPr>
          </a:p>
          <a:p>
            <a:pPr marL="342900" indent="-342900">
              <a:buFont typeface="Arial" panose="020B0604020202020204" pitchFamily="34" charset="0"/>
              <a:buChar char="•"/>
            </a:pPr>
            <a:r>
              <a:rPr lang="en-US" sz="2000" dirty="0" smtClean="0">
                <a:solidFill>
                  <a:schemeClr val="tx1">
                    <a:lumMod val="65000"/>
                    <a:lumOff val="35000"/>
                  </a:schemeClr>
                </a:solidFill>
                <a:latin typeface="+mj-lt"/>
              </a:rPr>
              <a:t>“</a:t>
            </a:r>
            <a:r>
              <a:rPr lang="en-US" sz="1800" dirty="0">
                <a:solidFill>
                  <a:schemeClr val="tx1">
                    <a:lumMod val="65000"/>
                    <a:lumOff val="35000"/>
                  </a:schemeClr>
                </a:solidFill>
                <a:latin typeface="+mj-lt"/>
              </a:rPr>
              <a:t>A</a:t>
            </a:r>
            <a:r>
              <a:rPr lang="en-US" sz="1800" dirty="0" smtClean="0">
                <a:solidFill>
                  <a:schemeClr val="tx1">
                    <a:lumMod val="65000"/>
                    <a:lumOff val="35000"/>
                  </a:schemeClr>
                </a:solidFill>
                <a:latin typeface="+mj-lt"/>
              </a:rPr>
              <a:t> substantial contribution to the conception or design of the work; or the acquisition, analysis, or interpretation of data for the work; AND</a:t>
            </a:r>
          </a:p>
          <a:p>
            <a:pPr marL="342900" indent="-342900">
              <a:buFont typeface="Arial" panose="020B0604020202020204" pitchFamily="34" charset="0"/>
              <a:buChar char="•"/>
            </a:pPr>
            <a:r>
              <a:rPr lang="en-US" sz="1800" dirty="0" smtClean="0">
                <a:solidFill>
                  <a:schemeClr val="tx1">
                    <a:lumMod val="65000"/>
                    <a:lumOff val="35000"/>
                  </a:schemeClr>
                </a:solidFill>
                <a:latin typeface="+mj-lt"/>
              </a:rPr>
              <a:t>Drafting the work or revising it critically for important intellectual content; AND</a:t>
            </a:r>
          </a:p>
          <a:p>
            <a:pPr marL="342900" indent="-342900">
              <a:buFont typeface="Arial" panose="020B0604020202020204" pitchFamily="34" charset="0"/>
              <a:buChar char="•"/>
            </a:pPr>
            <a:r>
              <a:rPr lang="en-US" sz="1800" dirty="0" smtClean="0">
                <a:solidFill>
                  <a:schemeClr val="tx1">
                    <a:lumMod val="65000"/>
                    <a:lumOff val="35000"/>
                  </a:schemeClr>
                </a:solidFill>
                <a:latin typeface="+mj-lt"/>
              </a:rPr>
              <a:t>Final approval of the version to be published; AND</a:t>
            </a:r>
          </a:p>
          <a:p>
            <a:pPr marL="342900" indent="-342900">
              <a:buFont typeface="Arial" panose="020B0604020202020204" pitchFamily="34" charset="0"/>
              <a:buChar char="•"/>
            </a:pPr>
            <a:r>
              <a:rPr lang="en-US" sz="1800" dirty="0" smtClean="0">
                <a:solidFill>
                  <a:schemeClr val="tx1">
                    <a:lumMod val="65000"/>
                    <a:lumOff val="35000"/>
                  </a:schemeClr>
                </a:solidFill>
                <a:latin typeface="+mj-lt"/>
              </a:rPr>
              <a:t>Agreement to be accountable for all aspects of the work in ensuring that questions related to accuracy or integrity of any part of the work are appropriately investigated and resolved.”</a:t>
            </a:r>
          </a:p>
          <a:p>
            <a:pPr marL="342900" indent="-342900">
              <a:buFont typeface="Arial" panose="020B0604020202020204" pitchFamily="34" charset="0"/>
              <a:buChar char="•"/>
            </a:pPr>
            <a:endParaRPr lang="en-US" sz="1100" dirty="0" smtClean="0">
              <a:solidFill>
                <a:schemeClr val="tx1">
                  <a:lumMod val="65000"/>
                  <a:lumOff val="35000"/>
                </a:schemeClr>
              </a:solidFill>
              <a:latin typeface="+mj-lt"/>
            </a:endParaRPr>
          </a:p>
          <a:p>
            <a:r>
              <a:rPr lang="en-US" sz="2000" dirty="0" smtClean="0">
                <a:solidFill>
                  <a:schemeClr val="tx1">
                    <a:lumMod val="65000"/>
                    <a:lumOff val="35000"/>
                  </a:schemeClr>
                </a:solidFill>
                <a:latin typeface="+mj-lt"/>
              </a:rPr>
              <a:t>Authors need to meet all 4 criteria, if they don’t meet all 4, then they should be </a:t>
            </a:r>
            <a:r>
              <a:rPr lang="en-US" sz="2000" dirty="0">
                <a:solidFill>
                  <a:schemeClr val="tx1">
                    <a:lumMod val="65000"/>
                    <a:lumOff val="35000"/>
                  </a:schemeClr>
                </a:solidFill>
                <a:latin typeface="+mj-lt"/>
              </a:rPr>
              <a:t>acknowledged</a:t>
            </a:r>
            <a:r>
              <a:rPr lang="en-US" sz="2000" dirty="0" smtClean="0">
                <a:solidFill>
                  <a:schemeClr val="tx1">
                    <a:lumMod val="65000"/>
                    <a:lumOff val="35000"/>
                  </a:schemeClr>
                </a:solidFill>
                <a:latin typeface="+mj-lt"/>
              </a:rPr>
              <a:t>. </a:t>
            </a:r>
          </a:p>
          <a:p>
            <a:endParaRPr lang="en-US" sz="1400" dirty="0" smtClean="0">
              <a:solidFill>
                <a:srgbClr val="0070C0"/>
              </a:solidFill>
              <a:hlinkClick r:id="rId2"/>
            </a:endParaRPr>
          </a:p>
          <a:p>
            <a:r>
              <a:rPr lang="en-US" sz="1400" dirty="0" smtClean="0">
                <a:solidFill>
                  <a:srgbClr val="0070C0"/>
                </a:solidFill>
                <a:hlinkClick r:id="rId2"/>
              </a:rPr>
              <a:t>http</a:t>
            </a:r>
            <a:r>
              <a:rPr lang="en-US" sz="1400" dirty="0">
                <a:solidFill>
                  <a:srgbClr val="0070C0"/>
                </a:solidFill>
                <a:hlinkClick r:id="rId2"/>
              </a:rPr>
              <a:t>://</a:t>
            </a:r>
            <a:r>
              <a:rPr lang="en-US" sz="1400" dirty="0" smtClean="0">
                <a:solidFill>
                  <a:srgbClr val="0070C0"/>
                </a:solidFill>
                <a:hlinkClick r:id="rId2"/>
              </a:rPr>
              <a:t>www.icmje.org/recommendations/browse/roles-and-responsibilities/defining-the-role-of-authors-and-contributors.html</a:t>
            </a:r>
            <a:r>
              <a:rPr lang="en-US" sz="1400" dirty="0" smtClean="0">
                <a:solidFill>
                  <a:srgbClr val="0070C0"/>
                </a:solidFill>
              </a:rPr>
              <a:t> </a:t>
            </a:r>
            <a:endParaRPr lang="en-US" sz="1400" dirty="0">
              <a:solidFill>
                <a:srgbClr val="0070C0"/>
              </a:solidFill>
            </a:endParaRPr>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Authorship</a:t>
            </a:r>
            <a:endParaRPr lang="en-US" sz="2400" dirty="0">
              <a:latin typeface="Georgia" panose="02040502050405020303" pitchFamily="18" charset="0"/>
            </a:endParaRPr>
          </a:p>
        </p:txBody>
      </p:sp>
    </p:spTree>
    <p:extLst>
      <p:ext uri="{BB962C8B-B14F-4D97-AF65-F5344CB8AC3E}">
        <p14:creationId xmlns:p14="http://schemas.microsoft.com/office/powerpoint/2010/main" val="170406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pic>
        <p:nvPicPr>
          <p:cNvPr id="2" name="Picture 1"/>
          <p:cNvPicPr>
            <a:picLocks noChangeAspect="1"/>
          </p:cNvPicPr>
          <p:nvPr/>
        </p:nvPicPr>
        <p:blipFill>
          <a:blip r:embed="rId3"/>
          <a:stretch>
            <a:fillRect/>
          </a:stretch>
        </p:blipFill>
        <p:spPr>
          <a:xfrm>
            <a:off x="169718" y="1030033"/>
            <a:ext cx="8600571" cy="5537022"/>
          </a:xfrm>
          <a:prstGeom prst="rect">
            <a:avLst/>
          </a:prstGeom>
        </p:spPr>
      </p:pic>
      <p:sp>
        <p:nvSpPr>
          <p:cNvPr id="3" name="Oval 2"/>
          <p:cNvSpPr/>
          <p:nvPr/>
        </p:nvSpPr>
        <p:spPr>
          <a:xfrm>
            <a:off x="145864" y="2194561"/>
            <a:ext cx="1423283"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757238" y="2512612"/>
            <a:ext cx="2531462" cy="369332"/>
          </a:xfrm>
          <a:prstGeom prst="rect">
            <a:avLst/>
          </a:prstGeom>
          <a:solidFill>
            <a:schemeClr val="tx1"/>
          </a:solidFill>
        </p:spPr>
        <p:txBody>
          <a:bodyPr wrap="none" rtlCol="0">
            <a:spAutoFit/>
          </a:bodyPr>
          <a:lstStyle/>
          <a:p>
            <a:r>
              <a:rPr lang="en-US" b="1" dirty="0" smtClean="0">
                <a:solidFill>
                  <a:srgbClr val="FF0000"/>
                </a:solidFill>
              </a:rPr>
              <a:t>Sponsored Programs</a:t>
            </a:r>
            <a:endParaRPr lang="en-US" b="1" dirty="0">
              <a:solidFill>
                <a:srgbClr val="FF0000"/>
              </a:solidFill>
            </a:endParaRPr>
          </a:p>
        </p:txBody>
      </p:sp>
    </p:spTree>
    <p:extLst>
      <p:ext uri="{BB962C8B-B14F-4D97-AF65-F5344CB8AC3E}">
        <p14:creationId xmlns:p14="http://schemas.microsoft.com/office/powerpoint/2010/main" val="280255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0322" y="1067552"/>
            <a:ext cx="8683678" cy="4525963"/>
          </a:xfrm>
          <a:ln>
            <a:noFill/>
          </a:ln>
        </p:spPr>
        <p:txBody>
          <a:bodyPr/>
          <a:lstStyle/>
          <a:p>
            <a:pPr algn="ctr"/>
            <a:r>
              <a:rPr lang="en-US" sz="2800" u="sng" dirty="0">
                <a:latin typeface="Georgia" panose="02040502050405020303" pitchFamily="18" charset="0"/>
              </a:rPr>
              <a:t>Authorship &amp; Acknowledgement</a:t>
            </a:r>
          </a:p>
          <a:p>
            <a:pPr algn="ctr"/>
            <a:endParaRPr lang="en-US" sz="1600" dirty="0"/>
          </a:p>
          <a:p>
            <a:r>
              <a:rPr lang="en-US" sz="2000" dirty="0" smtClean="0">
                <a:solidFill>
                  <a:schemeClr val="tx1">
                    <a:lumMod val="65000"/>
                    <a:lumOff val="35000"/>
                  </a:schemeClr>
                </a:solidFill>
                <a:latin typeface="+mj-lt"/>
              </a:rPr>
              <a:t>Committee on Publication Ethics (COPE): A forum of journal editors and publishers who provide guidelines, flowcharts, etc., related to issues involving ethical publishing and dealing with issues of research misconduct. </a:t>
            </a:r>
          </a:p>
          <a:p>
            <a:endParaRPr lang="en-US" sz="2000" dirty="0">
              <a:solidFill>
                <a:schemeClr val="tx1">
                  <a:lumMod val="65000"/>
                  <a:lumOff val="35000"/>
                </a:schemeClr>
              </a:solidFill>
              <a:latin typeface="+mj-lt"/>
            </a:endParaRPr>
          </a:p>
          <a:p>
            <a:r>
              <a:rPr lang="en-US" sz="2000" dirty="0" smtClean="0">
                <a:solidFill>
                  <a:schemeClr val="tx1">
                    <a:lumMod val="65000"/>
                    <a:lumOff val="35000"/>
                  </a:schemeClr>
                </a:solidFill>
                <a:latin typeface="+mj-lt"/>
              </a:rPr>
              <a:t>COPE is geared towards answering what to do in certain situations rather than providing defined criteria for things like authorship and acknowledgement. </a:t>
            </a:r>
          </a:p>
          <a:p>
            <a:endParaRPr lang="en-US" sz="2000" dirty="0"/>
          </a:p>
          <a:p>
            <a:r>
              <a:rPr lang="en-US" sz="2000" dirty="0" smtClean="0">
                <a:hlinkClick r:id="rId2"/>
              </a:rPr>
              <a:t>See COPE homepage at http</a:t>
            </a:r>
            <a:r>
              <a:rPr lang="en-US" sz="2000" dirty="0">
                <a:hlinkClick r:id="rId2"/>
              </a:rPr>
              <a:t>://</a:t>
            </a:r>
            <a:r>
              <a:rPr lang="en-US" sz="2000" dirty="0" smtClean="0">
                <a:hlinkClick r:id="rId2"/>
              </a:rPr>
              <a:t>publicationethics.org/about</a:t>
            </a:r>
            <a:r>
              <a:rPr lang="en-US" sz="2000" dirty="0" smtClean="0"/>
              <a:t> </a:t>
            </a:r>
          </a:p>
          <a:p>
            <a:endParaRPr lang="en-US" sz="2000" dirty="0"/>
          </a:p>
          <a:p>
            <a:endParaRPr lang="en-US" sz="2000" dirty="0" smtClean="0"/>
          </a:p>
          <a:p>
            <a:endParaRPr lang="en-US" sz="1100" dirty="0" smtClean="0"/>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Authorship</a:t>
            </a:r>
            <a:endParaRPr lang="en-US" sz="2400" dirty="0">
              <a:latin typeface="Georgia" panose="02040502050405020303" pitchFamily="18" charset="0"/>
            </a:endParaRPr>
          </a:p>
        </p:txBody>
      </p:sp>
    </p:spTree>
    <p:extLst>
      <p:ext uri="{BB962C8B-B14F-4D97-AF65-F5344CB8AC3E}">
        <p14:creationId xmlns:p14="http://schemas.microsoft.com/office/powerpoint/2010/main" val="1155043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CONFLICTS OF INTEREST</a:t>
            </a:r>
          </a:p>
          <a:p>
            <a:pPr lvl="1" algn="ctr">
              <a:lnSpc>
                <a:spcPct val="90000"/>
              </a:lnSpc>
            </a:pPr>
            <a:endParaRPr lang="en-US" sz="4000" dirty="0" smtClean="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233912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55522" y="1027584"/>
            <a:ext cx="8683678" cy="4525963"/>
          </a:xfrm>
          <a:ln>
            <a:noFill/>
          </a:ln>
        </p:spPr>
        <p:txBody>
          <a:bodyPr/>
          <a:lstStyle/>
          <a:p>
            <a:pPr algn="ctr"/>
            <a:r>
              <a:rPr lang="en-US" u="sng" dirty="0">
                <a:latin typeface="Georgia" panose="02040502050405020303" pitchFamily="18" charset="0"/>
              </a:rPr>
              <a:t>Conflicts of </a:t>
            </a:r>
            <a:r>
              <a:rPr lang="en-US" u="sng" dirty="0" smtClean="0">
                <a:latin typeface="Georgia" panose="02040502050405020303" pitchFamily="18" charset="0"/>
              </a:rPr>
              <a:t>Interest</a:t>
            </a:r>
          </a:p>
          <a:p>
            <a:pPr algn="ctr"/>
            <a:endParaRPr lang="en-US" sz="1400" u="sng" dirty="0">
              <a:solidFill>
                <a:schemeClr val="tx1">
                  <a:lumMod val="65000"/>
                  <a:lumOff val="35000"/>
                </a:schemeClr>
              </a:solidFill>
              <a:latin typeface="+mj-lt"/>
            </a:endParaRPr>
          </a:p>
          <a:p>
            <a:pPr marL="457200" indent="-457200">
              <a:buFont typeface="Arial" panose="020B0604020202020204" pitchFamily="34" charset="0"/>
              <a:buChar char="•"/>
            </a:pPr>
            <a:r>
              <a:rPr lang="en-US" sz="2400" dirty="0">
                <a:solidFill>
                  <a:schemeClr val="tx1">
                    <a:lumMod val="65000"/>
                    <a:lumOff val="35000"/>
                  </a:schemeClr>
                </a:solidFill>
                <a:latin typeface="+mj-lt"/>
              </a:rPr>
              <a:t>What is a conflict of interest?</a:t>
            </a:r>
          </a:p>
          <a:p>
            <a:pPr marL="457200" indent="-457200">
              <a:buFont typeface="Arial" panose="020B0604020202020204" pitchFamily="34" charset="0"/>
              <a:buChar char="•"/>
            </a:pPr>
            <a:r>
              <a:rPr lang="en-US" sz="2400" dirty="0">
                <a:solidFill>
                  <a:schemeClr val="tx1">
                    <a:lumMod val="65000"/>
                    <a:lumOff val="35000"/>
                  </a:schemeClr>
                </a:solidFill>
                <a:latin typeface="+mj-lt"/>
              </a:rPr>
              <a:t>What kinds of conflicts exist?</a:t>
            </a:r>
          </a:p>
          <a:p>
            <a:pPr marL="457200" indent="-457200">
              <a:buFont typeface="Arial" panose="020B0604020202020204" pitchFamily="34" charset="0"/>
              <a:buChar char="•"/>
            </a:pPr>
            <a:r>
              <a:rPr lang="en-US" sz="2400" dirty="0">
                <a:solidFill>
                  <a:schemeClr val="tx1">
                    <a:lumMod val="65000"/>
                    <a:lumOff val="35000"/>
                  </a:schemeClr>
                </a:solidFill>
                <a:latin typeface="+mj-lt"/>
              </a:rPr>
              <a:t>Conflicts can be real or </a:t>
            </a:r>
            <a:r>
              <a:rPr lang="en-US" sz="2400" dirty="0" smtClean="0">
                <a:solidFill>
                  <a:schemeClr val="tx1">
                    <a:lumMod val="65000"/>
                    <a:lumOff val="35000"/>
                  </a:schemeClr>
                </a:solidFill>
                <a:latin typeface="+mj-lt"/>
              </a:rPr>
              <a:t>perceived and both are important.</a:t>
            </a:r>
          </a:p>
          <a:p>
            <a:pPr marL="457200" indent="-457200">
              <a:buFont typeface="Arial" panose="020B0604020202020204" pitchFamily="34" charset="0"/>
              <a:buChar char="•"/>
            </a:pPr>
            <a:endParaRPr lang="en-US" sz="2400" dirty="0" smtClean="0">
              <a:solidFill>
                <a:schemeClr val="tx1">
                  <a:lumMod val="65000"/>
                  <a:lumOff val="35000"/>
                </a:schemeClr>
              </a:solidFill>
              <a:latin typeface="+mj-lt"/>
            </a:endParaRPr>
          </a:p>
          <a:p>
            <a:r>
              <a:rPr lang="en-US" sz="2400" dirty="0" smtClean="0">
                <a:solidFill>
                  <a:schemeClr val="tx1">
                    <a:lumMod val="65000"/>
                    <a:lumOff val="35000"/>
                  </a:schemeClr>
                </a:solidFill>
                <a:latin typeface="+mj-lt"/>
              </a:rPr>
              <a:t>A </a:t>
            </a:r>
            <a:r>
              <a:rPr lang="en-US" sz="2400" dirty="0">
                <a:solidFill>
                  <a:schemeClr val="tx1">
                    <a:lumMod val="65000"/>
                    <a:lumOff val="35000"/>
                  </a:schemeClr>
                </a:solidFill>
                <a:latin typeface="+mj-lt"/>
              </a:rPr>
              <a:t>conflict of interest does not by itself mean that </a:t>
            </a:r>
            <a:r>
              <a:rPr lang="en-US" sz="2400" dirty="0" smtClean="0">
                <a:solidFill>
                  <a:schemeClr val="tx1">
                    <a:lumMod val="65000"/>
                    <a:lumOff val="35000"/>
                  </a:schemeClr>
                </a:solidFill>
                <a:latin typeface="+mj-lt"/>
              </a:rPr>
              <a:t>there is </a:t>
            </a:r>
            <a:r>
              <a:rPr lang="en-US" sz="2400" dirty="0">
                <a:solidFill>
                  <a:schemeClr val="tx1">
                    <a:lumMod val="65000"/>
                    <a:lumOff val="35000"/>
                  </a:schemeClr>
                </a:solidFill>
                <a:latin typeface="+mj-lt"/>
              </a:rPr>
              <a:t>an unethical situation, it just indicates that there </a:t>
            </a:r>
            <a:r>
              <a:rPr lang="en-US" sz="2400" dirty="0" smtClean="0">
                <a:solidFill>
                  <a:schemeClr val="tx1">
                    <a:lumMod val="65000"/>
                    <a:lumOff val="35000"/>
                  </a:schemeClr>
                </a:solidFill>
                <a:latin typeface="+mj-lt"/>
              </a:rPr>
              <a:t>is the </a:t>
            </a:r>
            <a:r>
              <a:rPr lang="en-US" sz="2400" dirty="0">
                <a:solidFill>
                  <a:schemeClr val="tx1">
                    <a:lumMod val="65000"/>
                    <a:lumOff val="35000"/>
                  </a:schemeClr>
                </a:solidFill>
                <a:latin typeface="+mj-lt"/>
              </a:rPr>
              <a:t>potential for a problem that needs to be </a:t>
            </a:r>
            <a:r>
              <a:rPr lang="en-US" sz="2400" dirty="0" smtClean="0">
                <a:solidFill>
                  <a:schemeClr val="tx1">
                    <a:lumMod val="65000"/>
                    <a:lumOff val="35000"/>
                  </a:schemeClr>
                </a:solidFill>
                <a:latin typeface="+mj-lt"/>
              </a:rPr>
              <a:t>managed and/or disclosed.</a:t>
            </a:r>
          </a:p>
          <a:p>
            <a:endParaRPr lang="en-US" sz="2400"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See University policy on </a:t>
            </a:r>
            <a:r>
              <a:rPr lang="en-US" sz="2400" dirty="0" smtClean="0">
                <a:solidFill>
                  <a:schemeClr val="tx1">
                    <a:lumMod val="65000"/>
                    <a:lumOff val="35000"/>
                  </a:schemeClr>
                </a:solidFill>
                <a:latin typeface="+mj-lt"/>
                <a:hlinkClick r:id="rId2"/>
              </a:rPr>
              <a:t>Faculty Financial Conflicts of Interest</a:t>
            </a:r>
            <a:endParaRPr lang="en-US" sz="2400" dirty="0" smtClean="0">
              <a:solidFill>
                <a:schemeClr val="tx1">
                  <a:lumMod val="65000"/>
                  <a:lumOff val="35000"/>
                </a:schemeClr>
              </a:solidFill>
              <a:latin typeface="+mj-lt"/>
            </a:endParaRPr>
          </a:p>
          <a:p>
            <a:endParaRPr lang="en-US" dirty="0">
              <a:solidFill>
                <a:schemeClr val="tx1">
                  <a:lumMod val="65000"/>
                  <a:lumOff val="35000"/>
                </a:schemeClr>
              </a:solidFill>
              <a:latin typeface="+mj-lt"/>
            </a:endParaRPr>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Conflicts of Interest</a:t>
            </a:r>
            <a:endParaRPr lang="en-US" sz="2400" dirty="0">
              <a:latin typeface="Georgia" panose="02040502050405020303" pitchFamily="18" charset="0"/>
            </a:endParaRPr>
          </a:p>
        </p:txBody>
      </p:sp>
    </p:spTree>
    <p:extLst>
      <p:ext uri="{BB962C8B-B14F-4D97-AF65-F5344CB8AC3E}">
        <p14:creationId xmlns:p14="http://schemas.microsoft.com/office/powerpoint/2010/main" val="3111528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96152" y="1027584"/>
            <a:ext cx="8683678" cy="4525963"/>
          </a:xfrm>
          <a:ln>
            <a:noFill/>
          </a:ln>
        </p:spPr>
        <p:txBody>
          <a:bodyPr/>
          <a:lstStyle/>
          <a:p>
            <a:pPr algn="ctr"/>
            <a:r>
              <a:rPr lang="en-US" u="sng" dirty="0">
                <a:latin typeface="Georgia" panose="02040502050405020303" pitchFamily="18" charset="0"/>
              </a:rPr>
              <a:t>Conflicts of </a:t>
            </a:r>
            <a:r>
              <a:rPr lang="en-US" u="sng" dirty="0" smtClean="0">
                <a:latin typeface="Georgia" panose="02040502050405020303" pitchFamily="18" charset="0"/>
              </a:rPr>
              <a:t>Interest</a:t>
            </a:r>
          </a:p>
          <a:p>
            <a:pPr algn="ctr"/>
            <a:endParaRPr lang="en-US" sz="1400" u="sng" dirty="0">
              <a:solidFill>
                <a:schemeClr val="tx1">
                  <a:lumMod val="65000"/>
                  <a:lumOff val="35000"/>
                </a:schemeClr>
              </a:solidFill>
              <a:latin typeface="+mj-lt"/>
            </a:endParaRPr>
          </a:p>
          <a:p>
            <a:r>
              <a:rPr lang="en-US" sz="2400" dirty="0">
                <a:solidFill>
                  <a:schemeClr val="tx1">
                    <a:lumMod val="65000"/>
                    <a:lumOff val="35000"/>
                  </a:schemeClr>
                </a:solidFill>
                <a:latin typeface="+mj-lt"/>
              </a:rPr>
              <a:t>“</a:t>
            </a:r>
            <a:r>
              <a:rPr lang="en-US" sz="2400" b="1" i="1" dirty="0">
                <a:solidFill>
                  <a:schemeClr val="tx1">
                    <a:lumMod val="65000"/>
                    <a:lumOff val="35000"/>
                  </a:schemeClr>
                </a:solidFill>
                <a:latin typeface="+mj-lt"/>
              </a:rPr>
              <a:t>Financial COI</a:t>
            </a:r>
            <a:r>
              <a:rPr lang="en-US" sz="2400" dirty="0">
                <a:solidFill>
                  <a:schemeClr val="tx1">
                    <a:lumMod val="65000"/>
                    <a:lumOff val="35000"/>
                  </a:schemeClr>
                </a:solidFill>
                <a:latin typeface="+mj-lt"/>
              </a:rPr>
              <a:t>” - A financial conflict of interest exists if financial interests or other opportunities for tangible personal benefit </a:t>
            </a:r>
            <a:r>
              <a:rPr lang="en-US" sz="2400" i="1" dirty="0">
                <a:solidFill>
                  <a:schemeClr val="tx1">
                    <a:lumMod val="65000"/>
                    <a:lumOff val="35000"/>
                  </a:schemeClr>
                </a:solidFill>
                <a:latin typeface="+mj-lt"/>
              </a:rPr>
              <a:t>may </a:t>
            </a:r>
            <a:r>
              <a:rPr lang="en-US" sz="2400" dirty="0">
                <a:solidFill>
                  <a:schemeClr val="tx1">
                    <a:lumMod val="65000"/>
                    <a:lumOff val="35000"/>
                  </a:schemeClr>
                </a:solidFill>
                <a:latin typeface="+mj-lt"/>
              </a:rPr>
              <a:t>exert a substantial and improper influence on </a:t>
            </a:r>
            <a:r>
              <a:rPr lang="en-US" sz="2400" dirty="0" smtClean="0">
                <a:solidFill>
                  <a:schemeClr val="tx1">
                    <a:lumMod val="65000"/>
                    <a:lumOff val="35000"/>
                  </a:schemeClr>
                </a:solidFill>
                <a:latin typeface="+mj-lt"/>
              </a:rPr>
              <a:t>a person’s professional </a:t>
            </a:r>
            <a:r>
              <a:rPr lang="en-US" sz="2400" dirty="0">
                <a:solidFill>
                  <a:schemeClr val="tx1">
                    <a:lumMod val="65000"/>
                    <a:lumOff val="35000"/>
                  </a:schemeClr>
                </a:solidFill>
                <a:latin typeface="+mj-lt"/>
              </a:rPr>
              <a:t>judgment in exercising </a:t>
            </a:r>
            <a:r>
              <a:rPr lang="en-US" sz="2400" dirty="0" smtClean="0">
                <a:solidFill>
                  <a:schemeClr val="tx1">
                    <a:lumMod val="65000"/>
                    <a:lumOff val="35000"/>
                  </a:schemeClr>
                </a:solidFill>
                <a:latin typeface="+mj-lt"/>
              </a:rPr>
              <a:t>any</a:t>
            </a:r>
            <a:endParaRPr lang="en-US" sz="2400" dirty="0">
              <a:solidFill>
                <a:schemeClr val="tx1">
                  <a:lumMod val="65000"/>
                  <a:lumOff val="35000"/>
                </a:schemeClr>
              </a:solidFill>
              <a:latin typeface="+mj-lt"/>
            </a:endParaRPr>
          </a:p>
          <a:p>
            <a:r>
              <a:rPr lang="en-US" sz="2400" dirty="0">
                <a:solidFill>
                  <a:schemeClr val="tx1">
                    <a:lumMod val="65000"/>
                    <a:lumOff val="35000"/>
                  </a:schemeClr>
                </a:solidFill>
                <a:latin typeface="+mj-lt"/>
              </a:rPr>
              <a:t>duty or responsibility, including designing, conducting, or</a:t>
            </a:r>
          </a:p>
          <a:p>
            <a:r>
              <a:rPr lang="en-US" sz="2400" dirty="0">
                <a:solidFill>
                  <a:schemeClr val="tx1">
                    <a:lumMod val="65000"/>
                    <a:lumOff val="35000"/>
                  </a:schemeClr>
                </a:solidFill>
                <a:latin typeface="+mj-lt"/>
              </a:rPr>
              <a:t>reporting research</a:t>
            </a:r>
            <a:r>
              <a:rPr lang="en-US" sz="2400" dirty="0" smtClean="0">
                <a:solidFill>
                  <a:schemeClr val="tx1">
                    <a:lumMod val="65000"/>
                    <a:lumOff val="35000"/>
                  </a:schemeClr>
                </a:solidFill>
                <a:latin typeface="+mj-lt"/>
              </a:rPr>
              <a:t>.</a:t>
            </a:r>
            <a:r>
              <a:rPr lang="en-US" sz="2800" dirty="0">
                <a:solidFill>
                  <a:schemeClr val="tx1">
                    <a:lumMod val="65000"/>
                    <a:lumOff val="35000"/>
                  </a:schemeClr>
                </a:solidFill>
                <a:latin typeface="+mj-lt"/>
              </a:rPr>
              <a:t> </a:t>
            </a:r>
            <a:endParaRPr lang="en-US" sz="2800" dirty="0" smtClean="0">
              <a:solidFill>
                <a:schemeClr val="tx1">
                  <a:lumMod val="65000"/>
                  <a:lumOff val="35000"/>
                </a:schemeClr>
              </a:solidFill>
              <a:latin typeface="+mj-lt"/>
            </a:endParaRPr>
          </a:p>
          <a:p>
            <a:endParaRPr lang="en-US" sz="1200" dirty="0">
              <a:solidFill>
                <a:schemeClr val="tx1">
                  <a:lumMod val="65000"/>
                  <a:lumOff val="35000"/>
                </a:schemeClr>
              </a:solidFill>
              <a:latin typeface="+mj-lt"/>
            </a:endParaRPr>
          </a:p>
          <a:p>
            <a:r>
              <a:rPr lang="en-US" sz="2200" dirty="0" smtClean="0">
                <a:solidFill>
                  <a:schemeClr val="tx1">
                    <a:lumMod val="65000"/>
                    <a:lumOff val="35000"/>
                  </a:schemeClr>
                </a:solidFill>
                <a:latin typeface="+mj-lt"/>
              </a:rPr>
              <a:t>Examples of common financial interests include: any income,, consulting, equity interests, stock ownership, stock options, honoraria, intellectual property/patents/royalties, paid authorship, or paid expert testimony</a:t>
            </a:r>
            <a:endParaRPr lang="en-US" sz="2200" dirty="0">
              <a:solidFill>
                <a:schemeClr val="tx1">
                  <a:lumMod val="65000"/>
                  <a:lumOff val="35000"/>
                </a:schemeClr>
              </a:solidFill>
              <a:latin typeface="+mj-lt"/>
            </a:endParaRPr>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Conflicts of Interest</a:t>
            </a:r>
            <a:endParaRPr lang="en-US" sz="2400" dirty="0">
              <a:latin typeface="Georgia" panose="02040502050405020303" pitchFamily="18" charset="0"/>
            </a:endParaRPr>
          </a:p>
        </p:txBody>
      </p:sp>
    </p:spTree>
    <p:extLst>
      <p:ext uri="{BB962C8B-B14F-4D97-AF65-F5344CB8AC3E}">
        <p14:creationId xmlns:p14="http://schemas.microsoft.com/office/powerpoint/2010/main" val="799492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15942" y="1027584"/>
            <a:ext cx="8683678" cy="4525963"/>
          </a:xfrm>
          <a:ln>
            <a:noFill/>
          </a:ln>
        </p:spPr>
        <p:txBody>
          <a:bodyPr/>
          <a:lstStyle/>
          <a:p>
            <a:pPr algn="ctr"/>
            <a:r>
              <a:rPr lang="en-US" u="sng" dirty="0">
                <a:latin typeface="Georgia" panose="02040502050405020303" pitchFamily="18" charset="0"/>
              </a:rPr>
              <a:t>Conflicts of </a:t>
            </a:r>
            <a:r>
              <a:rPr lang="en-US" u="sng" dirty="0" smtClean="0">
                <a:latin typeface="Georgia" panose="02040502050405020303" pitchFamily="18" charset="0"/>
              </a:rPr>
              <a:t>Interest</a:t>
            </a:r>
          </a:p>
          <a:p>
            <a:pPr algn="ctr"/>
            <a:endParaRPr lang="en-US" sz="1400" u="sng"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Other types of conflicts of interest to be aware of that can impact the peer review/publishing process include:</a:t>
            </a:r>
          </a:p>
          <a:p>
            <a:endParaRPr lang="en-US" sz="1200" dirty="0" smtClean="0">
              <a:solidFill>
                <a:schemeClr val="tx1">
                  <a:lumMod val="65000"/>
                  <a:lumOff val="35000"/>
                </a:schemeClr>
              </a:solidFill>
              <a:latin typeface="+mj-lt"/>
            </a:endParaRPr>
          </a:p>
          <a:p>
            <a:pPr marL="457200" indent="-457200">
              <a:buFont typeface="Arial" panose="020B0604020202020204" pitchFamily="34" charset="0"/>
              <a:buChar char="•"/>
            </a:pPr>
            <a:r>
              <a:rPr lang="en-US" sz="2400" dirty="0" smtClean="0">
                <a:solidFill>
                  <a:schemeClr val="tx1">
                    <a:lumMod val="65000"/>
                    <a:lumOff val="35000"/>
                  </a:schemeClr>
                </a:solidFill>
                <a:latin typeface="+mj-lt"/>
              </a:rPr>
              <a:t>Personal relationships (both good and bad)</a:t>
            </a:r>
          </a:p>
          <a:p>
            <a:pPr marL="457200" indent="-457200">
              <a:buFont typeface="Arial" panose="020B0604020202020204" pitchFamily="34" charset="0"/>
              <a:buChar char="•"/>
            </a:pPr>
            <a:r>
              <a:rPr lang="en-US" sz="2400" dirty="0" smtClean="0">
                <a:solidFill>
                  <a:schemeClr val="tx1">
                    <a:lumMod val="65000"/>
                    <a:lumOff val="35000"/>
                  </a:schemeClr>
                </a:solidFill>
                <a:latin typeface="+mj-lt"/>
              </a:rPr>
              <a:t>Professional relationships and academic hierarchies </a:t>
            </a:r>
          </a:p>
          <a:p>
            <a:pPr marL="457200" indent="-457200">
              <a:buFont typeface="Arial" panose="020B0604020202020204" pitchFamily="34" charset="0"/>
              <a:buChar char="•"/>
            </a:pPr>
            <a:r>
              <a:rPr lang="en-US" sz="2400" dirty="0" smtClean="0">
                <a:solidFill>
                  <a:schemeClr val="tx1">
                    <a:lumMod val="65000"/>
                    <a:lumOff val="35000"/>
                  </a:schemeClr>
                </a:solidFill>
                <a:latin typeface="+mj-lt"/>
              </a:rPr>
              <a:t>Academic rivalries, Corporate rivalries</a:t>
            </a:r>
          </a:p>
          <a:p>
            <a:pPr marL="457200" indent="-457200">
              <a:buFont typeface="Arial" panose="020B0604020202020204" pitchFamily="34" charset="0"/>
              <a:buChar char="•"/>
            </a:pPr>
            <a:r>
              <a:rPr lang="en-US" sz="2400" dirty="0" smtClean="0">
                <a:solidFill>
                  <a:schemeClr val="tx1">
                    <a:lumMod val="65000"/>
                    <a:lumOff val="35000"/>
                  </a:schemeClr>
                </a:solidFill>
                <a:latin typeface="+mj-lt"/>
              </a:rPr>
              <a:t>Philosophical or intellectual differences</a:t>
            </a:r>
            <a:endParaRPr lang="en-US" sz="2800" dirty="0" smtClean="0">
              <a:solidFill>
                <a:schemeClr val="tx1">
                  <a:lumMod val="65000"/>
                  <a:lumOff val="35000"/>
                </a:schemeClr>
              </a:solidFill>
              <a:latin typeface="+mj-lt"/>
            </a:endParaRPr>
          </a:p>
          <a:p>
            <a:endParaRPr lang="en-US" sz="1400" dirty="0" smtClean="0">
              <a:solidFill>
                <a:schemeClr val="tx1">
                  <a:lumMod val="65000"/>
                  <a:lumOff val="35000"/>
                </a:schemeClr>
              </a:solidFill>
              <a:latin typeface="+mj-lt"/>
            </a:endParaRPr>
          </a:p>
          <a:p>
            <a:r>
              <a:rPr lang="en-US" sz="2400" dirty="0" smtClean="0">
                <a:solidFill>
                  <a:schemeClr val="tx1">
                    <a:lumMod val="65000"/>
                    <a:lumOff val="35000"/>
                  </a:schemeClr>
                </a:solidFill>
                <a:latin typeface="+mj-lt"/>
              </a:rPr>
              <a:t>The best course of action is to always be as transparent as possible and disclose to the journal or other interested parties any activity that could be viewed as a potential conflict of interest. </a:t>
            </a:r>
            <a:endParaRPr lang="en-US" sz="2800" dirty="0">
              <a:solidFill>
                <a:schemeClr val="tx1">
                  <a:lumMod val="65000"/>
                  <a:lumOff val="35000"/>
                </a:schemeClr>
              </a:solidFill>
              <a:latin typeface="+mj-lt"/>
            </a:endParaRPr>
          </a:p>
        </p:txBody>
      </p:sp>
      <p:sp>
        <p:nvSpPr>
          <p:cNvPr id="3" name="Content Placeholder 2"/>
          <p:cNvSpPr>
            <a:spLocks noGrp="1"/>
          </p:cNvSpPr>
          <p:nvPr>
            <p:ph idx="15"/>
          </p:nvPr>
        </p:nvSpPr>
        <p:spPr>
          <a:ln>
            <a:noFill/>
          </a:ln>
        </p:spPr>
        <p:txBody>
          <a:bodyPr/>
          <a:lstStyle/>
          <a:p>
            <a:r>
              <a:rPr lang="en-US" sz="2400" dirty="0" smtClean="0">
                <a:latin typeface="Georgia" panose="02040502050405020303" pitchFamily="18" charset="0"/>
              </a:rPr>
              <a:t>Conflicts of Interest</a:t>
            </a:r>
            <a:endParaRPr lang="en-US" sz="2400" dirty="0">
              <a:latin typeface="Georgia" panose="02040502050405020303" pitchFamily="18" charset="0"/>
            </a:endParaRPr>
          </a:p>
        </p:txBody>
      </p:sp>
    </p:spTree>
    <p:extLst>
      <p:ext uri="{BB962C8B-B14F-4D97-AF65-F5344CB8AC3E}">
        <p14:creationId xmlns:p14="http://schemas.microsoft.com/office/powerpoint/2010/main" val="446139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CONFLICTS OF COMMITMENT</a:t>
            </a:r>
          </a:p>
          <a:p>
            <a:pPr lvl="1" algn="ctr">
              <a:lnSpc>
                <a:spcPct val="90000"/>
              </a:lnSpc>
            </a:pPr>
            <a:endParaRPr lang="en-US" sz="4000" dirty="0" smtClean="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1740616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96152" y="1027584"/>
            <a:ext cx="8683678" cy="4525963"/>
          </a:xfrm>
          <a:ln>
            <a:noFill/>
          </a:ln>
        </p:spPr>
        <p:txBody>
          <a:bodyPr/>
          <a:lstStyle/>
          <a:p>
            <a:pPr algn="ctr"/>
            <a:r>
              <a:rPr lang="en-US" u="sng" dirty="0">
                <a:latin typeface="Georgia" panose="02040502050405020303" pitchFamily="18" charset="0"/>
              </a:rPr>
              <a:t>Conflicts of </a:t>
            </a:r>
            <a:r>
              <a:rPr lang="en-US" u="sng" dirty="0" smtClean="0">
                <a:latin typeface="Georgia" panose="02040502050405020303" pitchFamily="18" charset="0"/>
              </a:rPr>
              <a:t>Commitment</a:t>
            </a:r>
          </a:p>
          <a:p>
            <a:pPr algn="ctr"/>
            <a:endParaRPr lang="en-US" sz="1400" u="sng" dirty="0">
              <a:solidFill>
                <a:schemeClr val="tx1">
                  <a:lumMod val="65000"/>
                  <a:lumOff val="35000"/>
                </a:schemeClr>
              </a:solidFill>
              <a:latin typeface="+mj-lt"/>
            </a:endParaRPr>
          </a:p>
          <a:p>
            <a:r>
              <a:rPr lang="en-US" sz="2400" dirty="0" smtClean="0">
                <a:solidFill>
                  <a:schemeClr val="tx1">
                    <a:lumMod val="65000"/>
                    <a:lumOff val="35000"/>
                  </a:schemeClr>
                </a:solidFill>
                <a:latin typeface="+mj-lt"/>
              </a:rPr>
              <a:t>Per the university’s conflicts of commitment policy, faculty are required to avoid any conflicts of commitment when carrying out their university responsibilities, including their education, research, scholarship or service responsibilities.</a:t>
            </a:r>
          </a:p>
          <a:p>
            <a:endParaRPr lang="en-US" sz="2400" dirty="0" smtClean="0">
              <a:solidFill>
                <a:schemeClr val="tx1">
                  <a:lumMod val="65000"/>
                  <a:lumOff val="35000"/>
                </a:schemeClr>
              </a:solidFill>
              <a:latin typeface="+mj-lt"/>
            </a:endParaRPr>
          </a:p>
          <a:p>
            <a:r>
              <a:rPr lang="en-US" sz="2400" dirty="0" smtClean="0">
                <a:solidFill>
                  <a:schemeClr val="tx1">
                    <a:lumMod val="65000"/>
                    <a:lumOff val="35000"/>
                  </a:schemeClr>
                </a:solidFill>
                <a:latin typeface="+mj-lt"/>
              </a:rPr>
              <a:t>Specifically, “a conflict of commitment exists when external or other activities are so substantial or demanding as to interfere with the individual’s teaching, research, scholarship or service responsibilities to the university or its students.”</a:t>
            </a:r>
            <a:endParaRPr lang="en-US" sz="1200" dirty="0">
              <a:solidFill>
                <a:schemeClr val="tx1">
                  <a:lumMod val="65000"/>
                  <a:lumOff val="35000"/>
                </a:schemeClr>
              </a:solidFill>
              <a:latin typeface="+mj-lt"/>
            </a:endParaRPr>
          </a:p>
          <a:p>
            <a:endParaRPr lang="en-US" sz="2200" dirty="0" smtClean="0">
              <a:solidFill>
                <a:schemeClr val="tx1">
                  <a:lumMod val="65000"/>
                  <a:lumOff val="35000"/>
                </a:schemeClr>
              </a:solidFill>
              <a:latin typeface="+mj-lt"/>
            </a:endParaRPr>
          </a:p>
          <a:p>
            <a:r>
              <a:rPr lang="en-US" sz="2200" dirty="0" smtClean="0">
                <a:solidFill>
                  <a:schemeClr val="tx1">
                    <a:lumMod val="65000"/>
                    <a:lumOff val="35000"/>
                  </a:schemeClr>
                </a:solidFill>
                <a:latin typeface="+mj-lt"/>
              </a:rPr>
              <a:t>See </a:t>
            </a:r>
            <a:r>
              <a:rPr lang="en-US" sz="2200" dirty="0" smtClean="0">
                <a:solidFill>
                  <a:schemeClr val="tx1">
                    <a:lumMod val="65000"/>
                    <a:lumOff val="35000"/>
                  </a:schemeClr>
                </a:solidFill>
                <a:latin typeface="+mj-lt"/>
                <a:hlinkClick r:id="rId2"/>
              </a:rPr>
              <a:t>University Conflict of Commitment Policy</a:t>
            </a:r>
            <a:r>
              <a:rPr lang="en-US" sz="2200" dirty="0" smtClean="0">
                <a:solidFill>
                  <a:schemeClr val="tx1">
                    <a:lumMod val="65000"/>
                    <a:lumOff val="35000"/>
                  </a:schemeClr>
                </a:solidFill>
                <a:latin typeface="+mj-lt"/>
              </a:rPr>
              <a:t> for more information.</a:t>
            </a:r>
            <a:endParaRPr lang="en-US" sz="2200" dirty="0">
              <a:solidFill>
                <a:schemeClr val="tx1">
                  <a:lumMod val="65000"/>
                  <a:lumOff val="35000"/>
                </a:schemeClr>
              </a:solidFill>
              <a:latin typeface="+mj-lt"/>
            </a:endParaRPr>
          </a:p>
        </p:txBody>
      </p:sp>
      <p:sp>
        <p:nvSpPr>
          <p:cNvPr id="3" name="Content Placeholder 2"/>
          <p:cNvSpPr>
            <a:spLocks noGrp="1"/>
          </p:cNvSpPr>
          <p:nvPr>
            <p:ph idx="15"/>
          </p:nvPr>
        </p:nvSpPr>
        <p:spPr>
          <a:xfrm>
            <a:off x="4517136" y="348682"/>
            <a:ext cx="4448958" cy="668812"/>
          </a:xfrm>
          <a:ln>
            <a:noFill/>
          </a:ln>
        </p:spPr>
        <p:txBody>
          <a:bodyPr/>
          <a:lstStyle/>
          <a:p>
            <a:r>
              <a:rPr lang="en-US" sz="2400" dirty="0" smtClean="0">
                <a:latin typeface="Georgia" panose="02040502050405020303" pitchFamily="18" charset="0"/>
              </a:rPr>
              <a:t>Conflicts of Commitment</a:t>
            </a:r>
            <a:endParaRPr lang="en-US" sz="2400" dirty="0">
              <a:latin typeface="Georgia" panose="02040502050405020303" pitchFamily="18" charset="0"/>
            </a:endParaRPr>
          </a:p>
        </p:txBody>
      </p:sp>
    </p:spTree>
    <p:extLst>
      <p:ext uri="{BB962C8B-B14F-4D97-AF65-F5344CB8AC3E}">
        <p14:creationId xmlns:p14="http://schemas.microsoft.com/office/powerpoint/2010/main" val="2948414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5039574"/>
          </a:xfrm>
          <a:prstGeom prst="rect">
            <a:avLst/>
          </a:prstGeom>
        </p:spPr>
        <p:txBody>
          <a:bodyPr anchor="ctr">
            <a:normAutofit fontScale="92500" lnSpcReduction="1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endParaRPr lang="en-US" sz="5400" dirty="0" smtClean="0">
              <a:solidFill>
                <a:srgbClr val="BB0032"/>
              </a:solidFill>
              <a:latin typeface="Georgia" panose="02040502050405020303" pitchFamily="18" charset="0"/>
              <a:cs typeface="Arial"/>
            </a:endParaRPr>
          </a:p>
          <a:p>
            <a:pPr algn="ctr">
              <a:lnSpc>
                <a:spcPct val="90000"/>
              </a:lnSpc>
            </a:pPr>
            <a:r>
              <a:rPr lang="en-US" sz="5400" dirty="0" smtClean="0">
                <a:solidFill>
                  <a:srgbClr val="BB0032"/>
                </a:solidFill>
                <a:latin typeface="Georgia" panose="02040502050405020303" pitchFamily="18" charset="0"/>
                <a:cs typeface="Arial"/>
              </a:rPr>
              <a:t>QUESTIONS?</a:t>
            </a:r>
          </a:p>
          <a:p>
            <a:pPr algn="ctr">
              <a:lnSpc>
                <a:spcPct val="90000"/>
              </a:lnSpc>
            </a:pPr>
            <a:endParaRPr lang="en-US" sz="4800" dirty="0" smtClean="0">
              <a:solidFill>
                <a:srgbClr val="BB0032"/>
              </a:solidFill>
              <a:latin typeface="Georgia" panose="02040502050405020303" pitchFamily="18" charset="0"/>
              <a:cs typeface="Arial"/>
            </a:endParaRPr>
          </a:p>
          <a:p>
            <a:pPr algn="ctr">
              <a:lnSpc>
                <a:spcPct val="90000"/>
              </a:lnSpc>
            </a:pPr>
            <a:r>
              <a:rPr lang="en-US" sz="3000" dirty="0" smtClean="0">
                <a:solidFill>
                  <a:srgbClr val="636D6E"/>
                </a:solidFill>
                <a:latin typeface="Georgia" panose="02040502050405020303" pitchFamily="18" charset="0"/>
                <a:cs typeface="Arial"/>
              </a:rPr>
              <a:t>Melanie Schlosser</a:t>
            </a:r>
          </a:p>
          <a:p>
            <a:pPr algn="ctr">
              <a:lnSpc>
                <a:spcPct val="90000"/>
              </a:lnSpc>
            </a:pPr>
            <a:r>
              <a:rPr lang="en-US" b="0" dirty="0" smtClean="0">
                <a:solidFill>
                  <a:srgbClr val="636D6E"/>
                </a:solidFill>
                <a:latin typeface="Georgia" panose="02040502050405020303" pitchFamily="18" charset="0"/>
                <a:cs typeface="Arial"/>
              </a:rPr>
              <a:t>Digital Publishing Librarian</a:t>
            </a:r>
          </a:p>
          <a:p>
            <a:pPr algn="ctr">
              <a:lnSpc>
                <a:spcPct val="90000"/>
              </a:lnSpc>
            </a:pPr>
            <a:r>
              <a:rPr lang="en-US" b="0" dirty="0" smtClean="0">
                <a:solidFill>
                  <a:srgbClr val="636D6E"/>
                </a:solidFill>
                <a:latin typeface="Georgia" panose="02040502050405020303" pitchFamily="18" charset="0"/>
                <a:cs typeface="Arial"/>
              </a:rPr>
              <a:t>Publishing and Repository Services</a:t>
            </a:r>
            <a:endParaRPr lang="en-US" b="0" dirty="0">
              <a:solidFill>
                <a:srgbClr val="636D6E"/>
              </a:solidFill>
              <a:latin typeface="Georgia" panose="02040502050405020303" pitchFamily="18" charset="0"/>
              <a:cs typeface="Arial"/>
            </a:endParaRPr>
          </a:p>
          <a:p>
            <a:pPr algn="ctr">
              <a:lnSpc>
                <a:spcPct val="90000"/>
              </a:lnSpc>
            </a:pPr>
            <a:r>
              <a:rPr lang="en-US" b="0" dirty="0">
                <a:solidFill>
                  <a:srgbClr val="636D6E"/>
                </a:solidFill>
                <a:latin typeface="Georgia" panose="02040502050405020303" pitchFamily="18" charset="0"/>
                <a:cs typeface="Arial"/>
              </a:rPr>
              <a:t>University Libraries</a:t>
            </a:r>
          </a:p>
          <a:p>
            <a:pPr algn="ctr">
              <a:lnSpc>
                <a:spcPct val="90000"/>
              </a:lnSpc>
            </a:pPr>
            <a:r>
              <a:rPr lang="en-US" sz="3000" dirty="0" smtClean="0">
                <a:solidFill>
                  <a:srgbClr val="BB0000"/>
                </a:solidFill>
                <a:latin typeface="Georgia" panose="02040502050405020303" pitchFamily="18" charset="0"/>
                <a:cs typeface="Arial"/>
              </a:rPr>
              <a:t>schlosser.40@osu.edu </a:t>
            </a:r>
          </a:p>
          <a:p>
            <a:pPr algn="ctr">
              <a:lnSpc>
                <a:spcPct val="90000"/>
              </a:lnSpc>
            </a:pPr>
            <a:endParaRPr lang="en-US" sz="3600" dirty="0" smtClean="0">
              <a:solidFill>
                <a:srgbClr val="636D6E"/>
              </a:solidFill>
              <a:latin typeface="Georgia" panose="02040502050405020303" pitchFamily="18" charset="0"/>
              <a:cs typeface="Arial"/>
            </a:endParaRPr>
          </a:p>
          <a:p>
            <a:pPr algn="ctr">
              <a:lnSpc>
                <a:spcPct val="90000"/>
              </a:lnSpc>
            </a:pPr>
            <a:r>
              <a:rPr lang="en-US" sz="3000" dirty="0" smtClean="0">
                <a:solidFill>
                  <a:srgbClr val="636D6E"/>
                </a:solidFill>
                <a:latin typeface="Georgia" panose="02040502050405020303" pitchFamily="18" charset="0"/>
                <a:cs typeface="Arial"/>
              </a:rPr>
              <a:t>Jen Yucel</a:t>
            </a:r>
            <a:endParaRPr lang="en-US" sz="3000" dirty="0">
              <a:solidFill>
                <a:srgbClr val="636D6E"/>
              </a:solidFill>
              <a:latin typeface="Georgia" panose="02040502050405020303" pitchFamily="18" charset="0"/>
              <a:cs typeface="Arial"/>
            </a:endParaRPr>
          </a:p>
          <a:p>
            <a:pPr algn="ctr">
              <a:lnSpc>
                <a:spcPct val="90000"/>
              </a:lnSpc>
            </a:pPr>
            <a:r>
              <a:rPr lang="en-US" b="0" dirty="0" smtClean="0">
                <a:solidFill>
                  <a:srgbClr val="636D6E"/>
                </a:solidFill>
                <a:latin typeface="Georgia" panose="02040502050405020303" pitchFamily="18" charset="0"/>
                <a:cs typeface="Arial"/>
              </a:rPr>
              <a:t>Director and Research Integrity Officer</a:t>
            </a:r>
          </a:p>
          <a:p>
            <a:pPr algn="ctr">
              <a:lnSpc>
                <a:spcPct val="90000"/>
              </a:lnSpc>
            </a:pPr>
            <a:r>
              <a:rPr lang="en-US" b="0" dirty="0" smtClean="0">
                <a:solidFill>
                  <a:srgbClr val="636D6E"/>
                </a:solidFill>
                <a:latin typeface="Georgia" panose="02040502050405020303" pitchFamily="18" charset="0"/>
                <a:cs typeface="Arial"/>
              </a:rPr>
              <a:t>Office of Research Compliance</a:t>
            </a:r>
            <a:endParaRPr lang="en-US" b="0" dirty="0">
              <a:solidFill>
                <a:srgbClr val="636D6E"/>
              </a:solidFill>
              <a:latin typeface="Georgia" panose="02040502050405020303" pitchFamily="18" charset="0"/>
              <a:cs typeface="Arial"/>
            </a:endParaRPr>
          </a:p>
          <a:p>
            <a:pPr algn="ctr">
              <a:lnSpc>
                <a:spcPct val="90000"/>
              </a:lnSpc>
            </a:pPr>
            <a:r>
              <a:rPr lang="en-US" sz="3000" dirty="0" smtClean="0">
                <a:solidFill>
                  <a:srgbClr val="BB0000"/>
                </a:solidFill>
                <a:latin typeface="Georgia" panose="02040502050405020303" pitchFamily="18" charset="0"/>
                <a:cs typeface="Arial"/>
              </a:rPr>
              <a:t>yucel.4@osu.edu </a:t>
            </a:r>
            <a:endParaRPr lang="en-US" sz="3000" dirty="0">
              <a:solidFill>
                <a:srgbClr val="BB0000"/>
              </a:solidFill>
              <a:latin typeface="Georgia" panose="02040502050405020303" pitchFamily="18" charset="0"/>
              <a:cs typeface="Arial"/>
            </a:endParaRPr>
          </a:p>
          <a:p>
            <a:pPr algn="ctr">
              <a:lnSpc>
                <a:spcPct val="90000"/>
              </a:lnSpc>
            </a:pPr>
            <a:endParaRPr lang="en-US" sz="2800" dirty="0">
              <a:solidFill>
                <a:srgbClr val="BB0000"/>
              </a:solidFill>
              <a:latin typeface="Georgia" panose="02040502050405020303" pitchFamily="18" charset="0"/>
              <a:cs typeface="Arial"/>
            </a:endParaRPr>
          </a:p>
          <a:p>
            <a:pPr algn="ctr">
              <a:lnSpc>
                <a:spcPct val="90000"/>
              </a:lnSpc>
            </a:pPr>
            <a:endParaRPr lang="en-US" sz="4800" dirty="0">
              <a:solidFill>
                <a:srgbClr val="BB0032"/>
              </a:solidFill>
              <a:latin typeface="Georgia" panose="02040502050405020303" pitchFamily="18" charset="0"/>
              <a:cs typeface="Arial"/>
            </a:endParaRP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383882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pic>
        <p:nvPicPr>
          <p:cNvPr id="2" name="Picture 1"/>
          <p:cNvPicPr>
            <a:picLocks noChangeAspect="1"/>
          </p:cNvPicPr>
          <p:nvPr/>
        </p:nvPicPr>
        <p:blipFill>
          <a:blip r:embed="rId3"/>
          <a:stretch>
            <a:fillRect/>
          </a:stretch>
        </p:blipFill>
        <p:spPr>
          <a:xfrm>
            <a:off x="169718" y="1030033"/>
            <a:ext cx="8600571" cy="5537022"/>
          </a:xfrm>
          <a:prstGeom prst="rect">
            <a:avLst/>
          </a:prstGeom>
        </p:spPr>
      </p:pic>
      <p:sp>
        <p:nvSpPr>
          <p:cNvPr id="7" name="Oval 6"/>
          <p:cNvSpPr/>
          <p:nvPr/>
        </p:nvSpPr>
        <p:spPr>
          <a:xfrm>
            <a:off x="169718" y="2987041"/>
            <a:ext cx="1423283"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26759" y="3404484"/>
            <a:ext cx="2993127" cy="369332"/>
          </a:xfrm>
          <a:prstGeom prst="rect">
            <a:avLst/>
          </a:prstGeom>
          <a:solidFill>
            <a:schemeClr val="tx1"/>
          </a:solidFill>
        </p:spPr>
        <p:txBody>
          <a:bodyPr wrap="none" rtlCol="0">
            <a:spAutoFit/>
          </a:bodyPr>
          <a:lstStyle/>
          <a:p>
            <a:r>
              <a:rPr lang="en-US" b="1" dirty="0" smtClean="0">
                <a:solidFill>
                  <a:srgbClr val="FF0000"/>
                </a:solidFill>
              </a:rPr>
              <a:t>Human /Animal Protocols</a:t>
            </a:r>
            <a:endParaRPr lang="en-US" b="1" dirty="0">
              <a:solidFill>
                <a:srgbClr val="FF0000"/>
              </a:solidFill>
            </a:endParaRPr>
          </a:p>
        </p:txBody>
      </p:sp>
    </p:spTree>
    <p:extLst>
      <p:ext uri="{BB962C8B-B14F-4D97-AF65-F5344CB8AC3E}">
        <p14:creationId xmlns:p14="http://schemas.microsoft.com/office/powerpoint/2010/main" val="54517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pic>
        <p:nvPicPr>
          <p:cNvPr id="2" name="Picture 1"/>
          <p:cNvPicPr>
            <a:picLocks noChangeAspect="1"/>
          </p:cNvPicPr>
          <p:nvPr/>
        </p:nvPicPr>
        <p:blipFill>
          <a:blip r:embed="rId3"/>
          <a:stretch>
            <a:fillRect/>
          </a:stretch>
        </p:blipFill>
        <p:spPr>
          <a:xfrm>
            <a:off x="169718" y="1030033"/>
            <a:ext cx="8600571" cy="5537022"/>
          </a:xfrm>
          <a:prstGeom prst="rect">
            <a:avLst/>
          </a:prstGeom>
        </p:spPr>
      </p:pic>
      <p:grpSp>
        <p:nvGrpSpPr>
          <p:cNvPr id="14" name="Group 13"/>
          <p:cNvGrpSpPr/>
          <p:nvPr/>
        </p:nvGrpSpPr>
        <p:grpSpPr>
          <a:xfrm>
            <a:off x="145863" y="3787112"/>
            <a:ext cx="4647489" cy="1280160"/>
            <a:chOff x="145863" y="3787112"/>
            <a:chExt cx="4647489" cy="1280160"/>
          </a:xfrm>
        </p:grpSpPr>
        <p:sp>
          <p:nvSpPr>
            <p:cNvPr id="10" name="Oval 9"/>
            <p:cNvSpPr/>
            <p:nvPr/>
          </p:nvSpPr>
          <p:spPr>
            <a:xfrm>
              <a:off x="145863" y="3787112"/>
              <a:ext cx="1423283"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736040" y="4296356"/>
              <a:ext cx="3057312" cy="369332"/>
            </a:xfrm>
            <a:prstGeom prst="rect">
              <a:avLst/>
            </a:prstGeom>
            <a:solidFill>
              <a:schemeClr val="tx1"/>
            </a:solidFill>
          </p:spPr>
          <p:txBody>
            <a:bodyPr wrap="none" rtlCol="0">
              <a:spAutoFit/>
            </a:bodyPr>
            <a:lstStyle/>
            <a:p>
              <a:r>
                <a:rPr lang="en-US" b="1" dirty="0" smtClean="0">
                  <a:solidFill>
                    <a:srgbClr val="FF0000"/>
                  </a:solidFill>
                </a:rPr>
                <a:t>Animal Use / Vet Services </a:t>
              </a:r>
              <a:endParaRPr lang="en-US" b="1" dirty="0">
                <a:solidFill>
                  <a:srgbClr val="FF0000"/>
                </a:solidFill>
              </a:endParaRPr>
            </a:p>
          </p:txBody>
        </p:sp>
      </p:grpSp>
    </p:spTree>
    <p:extLst>
      <p:ext uri="{BB962C8B-B14F-4D97-AF65-F5344CB8AC3E}">
        <p14:creationId xmlns:p14="http://schemas.microsoft.com/office/powerpoint/2010/main" val="2540974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pic>
        <p:nvPicPr>
          <p:cNvPr id="2" name="Picture 1"/>
          <p:cNvPicPr>
            <a:picLocks noChangeAspect="1"/>
          </p:cNvPicPr>
          <p:nvPr/>
        </p:nvPicPr>
        <p:blipFill>
          <a:blip r:embed="rId3"/>
          <a:stretch>
            <a:fillRect/>
          </a:stretch>
        </p:blipFill>
        <p:spPr>
          <a:xfrm>
            <a:off x="169718" y="1030033"/>
            <a:ext cx="8600571" cy="5537022"/>
          </a:xfrm>
          <a:prstGeom prst="rect">
            <a:avLst/>
          </a:prstGeom>
        </p:spPr>
      </p:pic>
      <p:sp>
        <p:nvSpPr>
          <p:cNvPr id="12" name="Oval 11"/>
          <p:cNvSpPr/>
          <p:nvPr/>
        </p:nvSpPr>
        <p:spPr>
          <a:xfrm>
            <a:off x="3519395" y="4025608"/>
            <a:ext cx="1423283" cy="12801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048051" y="4369243"/>
            <a:ext cx="2595582" cy="369332"/>
          </a:xfrm>
          <a:prstGeom prst="rect">
            <a:avLst/>
          </a:prstGeom>
          <a:solidFill>
            <a:schemeClr val="tx1"/>
          </a:solidFill>
        </p:spPr>
        <p:txBody>
          <a:bodyPr wrap="none" rtlCol="0">
            <a:spAutoFit/>
          </a:bodyPr>
          <a:lstStyle/>
          <a:p>
            <a:r>
              <a:rPr lang="en-US" b="1" dirty="0" smtClean="0">
                <a:solidFill>
                  <a:srgbClr val="FF0000"/>
                </a:solidFill>
              </a:rPr>
              <a:t>Research Compliance</a:t>
            </a:r>
            <a:endParaRPr lang="en-US" b="1" dirty="0">
              <a:solidFill>
                <a:srgbClr val="FF0000"/>
              </a:solidFill>
            </a:endParaRPr>
          </a:p>
        </p:txBody>
      </p:sp>
    </p:spTree>
    <p:extLst>
      <p:ext uri="{BB962C8B-B14F-4D97-AF65-F5344CB8AC3E}">
        <p14:creationId xmlns:p14="http://schemas.microsoft.com/office/powerpoint/2010/main" val="418042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pic>
        <p:nvPicPr>
          <p:cNvPr id="5" name="Picture 4"/>
          <p:cNvPicPr>
            <a:picLocks noChangeAspect="1"/>
          </p:cNvPicPr>
          <p:nvPr/>
        </p:nvPicPr>
        <p:blipFill>
          <a:blip r:embed="rId3"/>
          <a:stretch>
            <a:fillRect/>
          </a:stretch>
        </p:blipFill>
        <p:spPr>
          <a:xfrm>
            <a:off x="403119" y="1058939"/>
            <a:ext cx="8562975" cy="5411134"/>
          </a:xfrm>
          <a:prstGeom prst="rect">
            <a:avLst/>
          </a:prstGeom>
        </p:spPr>
      </p:pic>
    </p:spTree>
    <p:extLst>
      <p:ext uri="{BB962C8B-B14F-4D97-AF65-F5344CB8AC3E}">
        <p14:creationId xmlns:p14="http://schemas.microsoft.com/office/powerpoint/2010/main" val="137766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818426"/>
            <a:ext cx="9143999" cy="3661475"/>
          </a:xfrm>
          <a:prstGeom prst="rect">
            <a:avLst/>
          </a:prstGeom>
        </p:spPr>
        <p:txBody>
          <a:bodyPr anchor="ctr">
            <a:norm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90000"/>
              </a:lnSpc>
            </a:pPr>
            <a:r>
              <a:rPr lang="en-US" sz="5400" dirty="0" smtClean="0">
                <a:solidFill>
                  <a:srgbClr val="BB0032"/>
                </a:solidFill>
                <a:latin typeface="Georgia" panose="02040502050405020303" pitchFamily="18" charset="0"/>
                <a:cs typeface="Arial"/>
              </a:rPr>
              <a:t>OSU Libraries Resources</a:t>
            </a:r>
          </a:p>
        </p:txBody>
      </p:sp>
      <p:sp>
        <p:nvSpPr>
          <p:cNvPr id="9" name="Title 2"/>
          <p:cNvSpPr txBox="1">
            <a:spLocks/>
          </p:cNvSpPr>
          <p:nvPr/>
        </p:nvSpPr>
        <p:spPr>
          <a:xfrm>
            <a:off x="4231037" y="225337"/>
            <a:ext cx="4694155" cy="534610"/>
          </a:xfrm>
          <a:prstGeom prst="rect">
            <a:avLst/>
          </a:prstGeom>
        </p:spPr>
        <p:txBody>
          <a:bodyPr/>
          <a:lstStyle>
            <a:lvl1pPr algn="ctr" defTabSz="457200" rtl="0" eaLnBrk="1" latinLnBrk="0" hangingPunct="1">
              <a:spcBef>
                <a:spcPct val="0"/>
              </a:spcBef>
              <a:buNone/>
              <a:defRPr sz="1800" kern="1200" baseline="0">
                <a:solidFill>
                  <a:schemeClr val="bg1"/>
                </a:solidFill>
                <a:latin typeface="+mn-lt"/>
                <a:ea typeface="+mj-ea"/>
                <a:cs typeface="+mj-cs"/>
              </a:defRPr>
            </a:lvl1pPr>
          </a:lstStyle>
          <a:p>
            <a:endParaRPr lang="en-US" dirty="0"/>
          </a:p>
        </p:txBody>
      </p:sp>
    </p:spTree>
    <p:extLst>
      <p:ext uri="{BB962C8B-B14F-4D97-AF65-F5344CB8AC3E}">
        <p14:creationId xmlns:p14="http://schemas.microsoft.com/office/powerpoint/2010/main" val="580440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pt_blank-styl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ppt_blank-styles</Template>
  <TotalTime>2585</TotalTime>
  <Words>2474</Words>
  <Application>Microsoft Office PowerPoint</Application>
  <PresentationFormat>On-screen Show (4:3)</PresentationFormat>
  <Paragraphs>400</Paragraphs>
  <Slides>47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Courier New</vt:lpstr>
      <vt:lpstr>Georgia</vt:lpstr>
      <vt:lpstr>ppt_blank-styles</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Resources</vt:lpstr>
      <vt:lpstr>PowerPoint Presentation</vt:lpstr>
      <vt:lpstr>Choosing a Journal</vt:lpstr>
      <vt:lpstr>PowerPoint Presentation</vt:lpstr>
      <vt:lpstr>PowerPoint Presentation</vt:lpstr>
      <vt:lpstr>Choosing a Journal</vt:lpstr>
      <vt:lpstr>Choosing a Journal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Ohio State University Libraries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Sadvari</dc:creator>
  <cp:lastModifiedBy>Sharon Sadvari</cp:lastModifiedBy>
  <cp:revision>168</cp:revision>
  <cp:lastPrinted>2016-11-30T16:13:35Z</cp:lastPrinted>
  <dcterms:created xsi:type="dcterms:W3CDTF">2016-03-16T17:40:02Z</dcterms:created>
  <dcterms:modified xsi:type="dcterms:W3CDTF">2016-12-05T15:02:20Z</dcterms:modified>
</cp:coreProperties>
</file>