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0058400" cy="7772400"/>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000"/>
    <a:srgbClr val="E8E8E8"/>
    <a:srgbClr val="E2E2E2"/>
    <a:srgbClr val="8E0000"/>
    <a:srgbClr val="9E0000"/>
    <a:srgbClr val="BB0045"/>
    <a:srgbClr val="BD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6165" autoAdjust="0"/>
    <p:restoredTop sz="94660"/>
  </p:normalViewPr>
  <p:slideViewPr>
    <p:cSldViewPr>
      <p:cViewPr varScale="1">
        <p:scale>
          <a:sx n="89" d="100"/>
          <a:sy n="89" d="100"/>
        </p:scale>
        <p:origin x="1530"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27" cy="344373"/>
          </a:xfrm>
          <a:prstGeom prst="rect">
            <a:avLst/>
          </a:prstGeom>
        </p:spPr>
        <p:txBody>
          <a:bodyPr vert="horz" lIns="82941" tIns="41470" rIns="82941" bIns="41470" rtlCol="0"/>
          <a:lstStyle>
            <a:lvl1pPr algn="l">
              <a:defRPr sz="1100"/>
            </a:lvl1pPr>
          </a:lstStyle>
          <a:p>
            <a:endParaRPr lang="en-US"/>
          </a:p>
        </p:txBody>
      </p:sp>
      <p:sp>
        <p:nvSpPr>
          <p:cNvPr id="3" name="Date Placeholder 2"/>
          <p:cNvSpPr>
            <a:spLocks noGrp="1"/>
          </p:cNvSpPr>
          <p:nvPr>
            <p:ph type="dt" idx="1"/>
          </p:nvPr>
        </p:nvSpPr>
        <p:spPr>
          <a:xfrm>
            <a:off x="5265909" y="0"/>
            <a:ext cx="4029027" cy="344373"/>
          </a:xfrm>
          <a:prstGeom prst="rect">
            <a:avLst/>
          </a:prstGeom>
        </p:spPr>
        <p:txBody>
          <a:bodyPr vert="horz" lIns="82941" tIns="41470" rIns="82941" bIns="41470" rtlCol="0"/>
          <a:lstStyle>
            <a:lvl1pPr algn="r">
              <a:defRPr sz="1100"/>
            </a:lvl1pPr>
          </a:lstStyle>
          <a:p>
            <a:fld id="{0BCEB2E8-79C6-1349-AB7B-A97CB209D446}" type="datetimeFigureOut">
              <a:rPr lang="en-US" smtClean="0"/>
              <a:t>11/28/2023</a:t>
            </a:fld>
            <a:endParaRPr lang="en-US"/>
          </a:p>
        </p:txBody>
      </p:sp>
      <p:sp>
        <p:nvSpPr>
          <p:cNvPr id="4" name="Slide Image Placeholder 3"/>
          <p:cNvSpPr>
            <a:spLocks noGrp="1" noRot="1" noChangeAspect="1"/>
          </p:cNvSpPr>
          <p:nvPr>
            <p:ph type="sldImg" idx="2"/>
          </p:nvPr>
        </p:nvSpPr>
        <p:spPr>
          <a:xfrm>
            <a:off x="2978150" y="515938"/>
            <a:ext cx="3340100" cy="2581275"/>
          </a:xfrm>
          <a:prstGeom prst="rect">
            <a:avLst/>
          </a:prstGeom>
          <a:noFill/>
          <a:ln w="12700">
            <a:solidFill>
              <a:prstClr val="black"/>
            </a:solidFill>
          </a:ln>
        </p:spPr>
        <p:txBody>
          <a:bodyPr vert="horz" lIns="82941" tIns="41470" rIns="82941" bIns="41470" rtlCol="0" anchor="ctr"/>
          <a:lstStyle/>
          <a:p>
            <a:endParaRPr lang="en-US"/>
          </a:p>
        </p:txBody>
      </p:sp>
      <p:sp>
        <p:nvSpPr>
          <p:cNvPr id="5" name="Notes Placeholder 4"/>
          <p:cNvSpPr>
            <a:spLocks noGrp="1"/>
          </p:cNvSpPr>
          <p:nvPr>
            <p:ph type="body" sz="quarter" idx="3"/>
          </p:nvPr>
        </p:nvSpPr>
        <p:spPr>
          <a:xfrm>
            <a:off x="930227" y="3269425"/>
            <a:ext cx="7435947" cy="3096535"/>
          </a:xfrm>
          <a:prstGeom prst="rect">
            <a:avLst/>
          </a:prstGeom>
        </p:spPr>
        <p:txBody>
          <a:bodyPr vert="horz" lIns="82941" tIns="41470" rIns="82941" bIns="414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536035"/>
            <a:ext cx="4029027" cy="344373"/>
          </a:xfrm>
          <a:prstGeom prst="rect">
            <a:avLst/>
          </a:prstGeom>
        </p:spPr>
        <p:txBody>
          <a:bodyPr vert="horz" lIns="82941" tIns="41470" rIns="82941" bIns="41470" rtlCol="0" anchor="b"/>
          <a:lstStyle>
            <a:lvl1pPr algn="l">
              <a:defRPr sz="1100"/>
            </a:lvl1pPr>
          </a:lstStyle>
          <a:p>
            <a:endParaRPr lang="en-US"/>
          </a:p>
        </p:txBody>
      </p:sp>
      <p:sp>
        <p:nvSpPr>
          <p:cNvPr id="7" name="Slide Number Placeholder 6"/>
          <p:cNvSpPr>
            <a:spLocks noGrp="1"/>
          </p:cNvSpPr>
          <p:nvPr>
            <p:ph type="sldNum" sz="quarter" idx="5"/>
          </p:nvPr>
        </p:nvSpPr>
        <p:spPr>
          <a:xfrm>
            <a:off x="5265909" y="6536035"/>
            <a:ext cx="4029027" cy="344373"/>
          </a:xfrm>
          <a:prstGeom prst="rect">
            <a:avLst/>
          </a:prstGeom>
        </p:spPr>
        <p:txBody>
          <a:bodyPr vert="horz" lIns="82941" tIns="41470" rIns="82941" bIns="41470" rtlCol="0" anchor="b"/>
          <a:lstStyle>
            <a:lvl1pPr algn="r">
              <a:defRPr sz="1100"/>
            </a:lvl1pPr>
          </a:lstStyle>
          <a:p>
            <a:fld id="{4E3A3116-35D6-0749-8EA7-458B74351A90}" type="slidenum">
              <a:rPr lang="en-US" smtClean="0"/>
              <a:t>‹#›</a:t>
            </a:fld>
            <a:endParaRPr lang="en-US"/>
          </a:p>
        </p:txBody>
      </p:sp>
    </p:spTree>
    <p:extLst>
      <p:ext uri="{BB962C8B-B14F-4D97-AF65-F5344CB8AC3E}">
        <p14:creationId xmlns:p14="http://schemas.microsoft.com/office/powerpoint/2010/main" val="15305999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6136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581736" marR="4608" lvl="1" indent="-155514">
              <a:buFont typeface="Courier New" panose="02070309020205020404" pitchFamily="49" charset="0"/>
              <a:buChar char="o"/>
            </a:pPr>
            <a:r>
              <a:rPr lang="en-US" sz="800" spc="9" dirty="0">
                <a:solidFill>
                  <a:srgbClr val="FFFFFF"/>
                </a:solidFill>
                <a:cs typeface="Arial"/>
              </a:rPr>
              <a:t>Prevent any contact with animal, wild or domestic.</a:t>
            </a:r>
          </a:p>
          <a:p>
            <a:pPr marL="581736" marR="4608" lvl="1" indent="-155514">
              <a:buFont typeface="Courier New" panose="02070309020205020404" pitchFamily="49" charset="0"/>
              <a:buChar char="o"/>
            </a:pPr>
            <a:r>
              <a:rPr lang="en-US" sz="800" spc="9" dirty="0">
                <a:solidFill>
                  <a:srgbClr val="FFFFFF"/>
                </a:solidFill>
                <a:cs typeface="Arial"/>
              </a:rPr>
              <a:t>Keep your birds sheltered in animal proof/ bird proof houses. </a:t>
            </a:r>
          </a:p>
          <a:p>
            <a:pPr marL="581736" marR="4608" lvl="1" indent="-155514">
              <a:buFont typeface="Courier New" panose="02070309020205020404" pitchFamily="49" charset="0"/>
              <a:buChar char="o"/>
            </a:pPr>
            <a:r>
              <a:rPr lang="en-US" sz="800" spc="9" dirty="0">
                <a:solidFill>
                  <a:srgbClr val="FFFFFF"/>
                </a:solidFill>
                <a:cs typeface="Arial"/>
              </a:rPr>
              <a:t>Avoid visitors to your flock</a:t>
            </a:r>
          </a:p>
          <a:p>
            <a:pPr marL="581736" marR="4608" lvl="1" indent="-155514">
              <a:buFont typeface="Courier New" panose="02070309020205020404" pitchFamily="49" charset="0"/>
              <a:buChar char="o"/>
            </a:pPr>
            <a:r>
              <a:rPr lang="en-US" sz="800" spc="9" dirty="0">
                <a:solidFill>
                  <a:srgbClr val="FFFFFF"/>
                </a:solidFill>
                <a:cs typeface="Arial"/>
              </a:rPr>
              <a:t>Use disposable gloves and shoe covers before you come in contact with your birds or their environment </a:t>
            </a:r>
          </a:p>
          <a:p>
            <a:pPr marL="581736" marR="4608" lvl="1" indent="-155514">
              <a:buFont typeface="Courier New" panose="02070309020205020404" pitchFamily="49" charset="0"/>
              <a:buChar char="o"/>
            </a:pPr>
            <a:r>
              <a:rPr lang="en-US" sz="800" spc="9" dirty="0">
                <a:solidFill>
                  <a:srgbClr val="FFFFFF"/>
                </a:solidFill>
                <a:cs typeface="Arial"/>
              </a:rPr>
              <a:t>Wash your hands before and after becoming in contact with your birds or their environment</a:t>
            </a:r>
          </a:p>
          <a:p>
            <a:pPr marL="581736" marR="4608" lvl="1" indent="-155514">
              <a:buFont typeface="Courier New" panose="02070309020205020404" pitchFamily="49" charset="0"/>
              <a:buChar char="o"/>
            </a:pPr>
            <a:r>
              <a:rPr lang="en-US" sz="800" spc="9" dirty="0">
                <a:solidFill>
                  <a:srgbClr val="FFFFFF"/>
                </a:solidFill>
                <a:cs typeface="Arial"/>
              </a:rPr>
              <a:t>Use dedicated cloths to work with your birds, or use disposable coveralls. </a:t>
            </a:r>
          </a:p>
          <a:p>
            <a:pPr marL="581736" marR="4608" lvl="1" indent="-155514">
              <a:buFont typeface="Courier New" panose="02070309020205020404" pitchFamily="49" charset="0"/>
              <a:buChar char="o"/>
            </a:pPr>
            <a:r>
              <a:rPr lang="en-US" sz="800" spc="9" dirty="0">
                <a:solidFill>
                  <a:srgbClr val="FFFFFF"/>
                </a:solidFill>
                <a:cs typeface="Arial"/>
              </a:rPr>
              <a:t>Avoid using surface water (ponds or lakes) as a source of drinking water for your birds</a:t>
            </a:r>
          </a:p>
          <a:p>
            <a:pPr marL="581736" marR="4608" lvl="1" indent="-155514">
              <a:buFont typeface="Courier New" panose="02070309020205020404" pitchFamily="49" charset="0"/>
              <a:buChar char="o"/>
            </a:pPr>
            <a:r>
              <a:rPr lang="en-US" sz="800" spc="9" dirty="0">
                <a:solidFill>
                  <a:srgbClr val="FFFFFF"/>
                </a:solidFill>
                <a:cs typeface="Arial"/>
              </a:rPr>
              <a:t>Always use clean and disinfected water for birds’ drinking water</a:t>
            </a:r>
          </a:p>
          <a:p>
            <a:pPr marL="581736" marR="4608" lvl="1" indent="-155514">
              <a:buFont typeface="Courier New" panose="02070309020205020404" pitchFamily="49" charset="0"/>
              <a:buChar char="o"/>
            </a:pPr>
            <a:r>
              <a:rPr lang="en-US" sz="800" spc="9" dirty="0">
                <a:solidFill>
                  <a:srgbClr val="FFFFFF"/>
                </a:solidFill>
                <a:cs typeface="Arial"/>
              </a:rPr>
              <a:t>Acquire your feed from reliable source and store it in clean, dry and cool place away from wild birds or wild animal’s access, particularly rodents. </a:t>
            </a:r>
          </a:p>
          <a:p>
            <a:endParaRPr dirty="0"/>
          </a:p>
        </p:txBody>
      </p:sp>
    </p:spTree>
    <p:extLst>
      <p:ext uri="{BB962C8B-B14F-4D97-AF65-F5344CB8AC3E}">
        <p14:creationId xmlns:p14="http://schemas.microsoft.com/office/powerpoint/2010/main" val="2620546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b="0" i="0">
                <a:solidFill>
                  <a:schemeClr val="tx1"/>
                </a:solidFil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b="0" i="0">
                <a:solidFill>
                  <a:schemeClr val="tx1"/>
                </a:solidFil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b="0" i="0">
                <a:solidFill>
                  <a:schemeClr val="tx1"/>
                </a:solidFil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1914" y="366479"/>
            <a:ext cx="9314571" cy="1270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11/28/2023</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image" Target="../media/image19.jpeg"/><Relationship Id="rId5" Type="http://schemas.openxmlformats.org/officeDocument/2006/relationships/image" Target="../media/image13.emf"/><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bk object 18"/>
          <p:cNvSpPr/>
          <p:nvPr/>
        </p:nvSpPr>
        <p:spPr>
          <a:xfrm>
            <a:off x="3497658" y="196110"/>
            <a:ext cx="2971800" cy="2098009"/>
          </a:xfrm>
          <a:custGeom>
            <a:avLst/>
            <a:gdLst/>
            <a:ahLst/>
            <a:cxnLst/>
            <a:rect l="l" t="t" r="r" b="b"/>
            <a:pathLst>
              <a:path w="2926715" h="4307840">
                <a:moveTo>
                  <a:pt x="2926080" y="0"/>
                </a:moveTo>
                <a:lnTo>
                  <a:pt x="0" y="0"/>
                </a:lnTo>
                <a:lnTo>
                  <a:pt x="533" y="4307814"/>
                </a:lnTo>
                <a:lnTo>
                  <a:pt x="2926613" y="4307814"/>
                </a:lnTo>
                <a:lnTo>
                  <a:pt x="2926080" y="0"/>
                </a:lnTo>
                <a:close/>
              </a:path>
            </a:pathLst>
          </a:custGeom>
          <a:solidFill>
            <a:schemeClr val="tx1">
              <a:lumMod val="65000"/>
              <a:lumOff val="35000"/>
            </a:schemeClr>
          </a:solidFill>
        </p:spPr>
        <p:txBody>
          <a:bodyPr wrap="square" lIns="0" tIns="0" rIns="0" bIns="0" rtlCol="0"/>
          <a:lstStyle/>
          <a:p>
            <a:endParaRPr/>
          </a:p>
        </p:txBody>
      </p:sp>
      <p:sp>
        <p:nvSpPr>
          <p:cNvPr id="18" name="bk object 18"/>
          <p:cNvSpPr/>
          <p:nvPr/>
        </p:nvSpPr>
        <p:spPr>
          <a:xfrm>
            <a:off x="6913953" y="391255"/>
            <a:ext cx="2926715" cy="6642166"/>
          </a:xfrm>
          <a:custGeom>
            <a:avLst/>
            <a:gdLst/>
            <a:ahLst/>
            <a:cxnLst/>
            <a:rect l="l" t="t" r="r" b="b"/>
            <a:pathLst>
              <a:path w="2926715" h="4307840">
                <a:moveTo>
                  <a:pt x="2926080" y="0"/>
                </a:moveTo>
                <a:lnTo>
                  <a:pt x="0" y="0"/>
                </a:lnTo>
                <a:lnTo>
                  <a:pt x="533" y="4307814"/>
                </a:lnTo>
                <a:lnTo>
                  <a:pt x="2926613" y="4307814"/>
                </a:lnTo>
                <a:lnTo>
                  <a:pt x="2926080" y="0"/>
                </a:lnTo>
                <a:close/>
              </a:path>
            </a:pathLst>
          </a:custGeom>
          <a:solidFill>
            <a:schemeClr val="bg1">
              <a:lumMod val="85000"/>
            </a:schemeClr>
          </a:solidFill>
        </p:spPr>
        <p:txBody>
          <a:bodyPr wrap="square" lIns="0" tIns="0" rIns="0" bIns="0" rtlCol="0"/>
          <a:lstStyle/>
          <a:p>
            <a:endParaRPr/>
          </a:p>
        </p:txBody>
      </p:sp>
      <p:sp>
        <p:nvSpPr>
          <p:cNvPr id="5" name="object 5"/>
          <p:cNvSpPr txBox="1"/>
          <p:nvPr/>
        </p:nvSpPr>
        <p:spPr>
          <a:xfrm>
            <a:off x="7086599" y="2540675"/>
            <a:ext cx="2724299" cy="2200602"/>
          </a:xfrm>
          <a:prstGeom prst="rect">
            <a:avLst/>
          </a:prstGeom>
        </p:spPr>
        <p:txBody>
          <a:bodyPr vert="horz" wrap="square" lIns="0" tIns="0" rIns="0" bIns="0" rtlCol="0">
            <a:spAutoFit/>
          </a:bodyPr>
          <a:lstStyle/>
          <a:p>
            <a:pPr marL="12700"/>
            <a:r>
              <a:rPr lang="en-US" sz="3200" b="1" spc="135" dirty="0">
                <a:solidFill>
                  <a:srgbClr val="BB0000"/>
                </a:solidFill>
                <a:latin typeface="Arial"/>
                <a:cs typeface="Arial"/>
              </a:rPr>
              <a:t>Bird Flu</a:t>
            </a:r>
          </a:p>
          <a:p>
            <a:pPr marL="12700"/>
            <a:endParaRPr sz="100" b="1" spc="135" dirty="0">
              <a:solidFill>
                <a:srgbClr val="BB0000"/>
              </a:solidFill>
              <a:latin typeface="Arial"/>
              <a:cs typeface="Arial"/>
            </a:endParaRPr>
          </a:p>
          <a:p>
            <a:pPr marL="12700" lvl="0"/>
            <a:r>
              <a:rPr lang="en-US" sz="2000" b="1" spc="135" dirty="0">
                <a:solidFill>
                  <a:srgbClr val="BB0000"/>
                </a:solidFill>
                <a:cs typeface="Arial"/>
              </a:rPr>
              <a:t>What is it? </a:t>
            </a:r>
          </a:p>
          <a:p>
            <a:pPr marL="12700" lvl="0"/>
            <a:r>
              <a:rPr lang="en-US" sz="2000" b="1" spc="135" dirty="0">
                <a:solidFill>
                  <a:srgbClr val="BB0000"/>
                </a:solidFill>
                <a:cs typeface="Arial"/>
              </a:rPr>
              <a:t>How to avoid it?</a:t>
            </a:r>
          </a:p>
          <a:p>
            <a:pPr marL="12700"/>
            <a:endParaRPr lang="en-US" sz="400" b="1" spc="135" dirty="0">
              <a:solidFill>
                <a:srgbClr val="BB0000"/>
              </a:solidFill>
              <a:latin typeface="Arial"/>
              <a:cs typeface="Arial"/>
            </a:endParaRPr>
          </a:p>
          <a:p>
            <a:pPr marL="12700"/>
            <a:r>
              <a:rPr lang="en-US" sz="1100" dirty="0">
                <a:latin typeface="Arial" panose="020B0604020202020204" pitchFamily="34" charset="0"/>
                <a:cs typeface="Arial" panose="020B0604020202020204" pitchFamily="34" charset="0"/>
              </a:rPr>
              <a:t>Bird flu, or avian influenza, is a disease caused by influenza type A virus that can infect poultry. Most strains are low pathogenic. Highly pathogenic strains (HPAI) are highly contagious in birds and often cause death in poultry. </a:t>
            </a:r>
            <a:endParaRPr sz="1100" dirty="0">
              <a:latin typeface="Arial" panose="020B0604020202020204" pitchFamily="34" charset="0"/>
              <a:cs typeface="Arial" panose="020B0604020202020204" pitchFamily="34" charset="0"/>
            </a:endParaRPr>
          </a:p>
        </p:txBody>
      </p:sp>
      <p:sp>
        <p:nvSpPr>
          <p:cNvPr id="6" name="object 6"/>
          <p:cNvSpPr txBox="1"/>
          <p:nvPr/>
        </p:nvSpPr>
        <p:spPr>
          <a:xfrm>
            <a:off x="7088643" y="4770120"/>
            <a:ext cx="2722256" cy="2197525"/>
          </a:xfrm>
          <a:prstGeom prst="rect">
            <a:avLst/>
          </a:prstGeom>
        </p:spPr>
        <p:txBody>
          <a:bodyPr vert="horz" wrap="square" lIns="0" tIns="0" rIns="0" bIns="0" rtlCol="0">
            <a:spAutoFit/>
          </a:bodyPr>
          <a:lstStyle/>
          <a:p>
            <a:pPr marL="12700" marR="5080">
              <a:lnSpc>
                <a:spcPct val="120300"/>
              </a:lnSpc>
            </a:pPr>
            <a:r>
              <a:rPr lang="en-US" sz="1100" b="1" spc="45" dirty="0">
                <a:solidFill>
                  <a:srgbClr val="BB0000"/>
                </a:solidFill>
                <a:cs typeface="Arial"/>
              </a:rPr>
              <a:t>Q: Is this a new bird disease?</a:t>
            </a:r>
          </a:p>
          <a:p>
            <a:pPr marL="12700" marR="5080">
              <a:lnSpc>
                <a:spcPct val="120300"/>
              </a:lnSpc>
            </a:pPr>
            <a:r>
              <a:rPr lang="en-US" sz="1000" spc="10" dirty="0">
                <a:latin typeface="Arial"/>
                <a:cs typeface="Arial"/>
              </a:rPr>
              <a:t>A: There are many different subtypes and strains of flu viruses that circulate, and can evolve into new strains. Those designated as HPAI can be devastating to poultry. </a:t>
            </a:r>
          </a:p>
          <a:p>
            <a:pPr marL="12700" marR="5080">
              <a:lnSpc>
                <a:spcPct val="120300"/>
              </a:lnSpc>
            </a:pPr>
            <a:endParaRPr lang="en-US" sz="500" spc="10" dirty="0">
              <a:solidFill>
                <a:srgbClr val="FFFFFF"/>
              </a:solidFill>
              <a:latin typeface="Arial"/>
              <a:cs typeface="Arial"/>
            </a:endParaRPr>
          </a:p>
          <a:p>
            <a:pPr marL="12700" marR="5080">
              <a:lnSpc>
                <a:spcPct val="120300"/>
              </a:lnSpc>
            </a:pPr>
            <a:endParaRPr lang="en-US" sz="100" spc="10" dirty="0">
              <a:solidFill>
                <a:srgbClr val="FFFFFF"/>
              </a:solidFill>
              <a:latin typeface="Arial"/>
              <a:cs typeface="Arial"/>
            </a:endParaRPr>
          </a:p>
          <a:p>
            <a:pPr marL="12700" marR="5080">
              <a:lnSpc>
                <a:spcPct val="120300"/>
              </a:lnSpc>
            </a:pPr>
            <a:r>
              <a:rPr lang="en-US" sz="1100" b="1" spc="45" dirty="0">
                <a:solidFill>
                  <a:srgbClr val="BB0000"/>
                </a:solidFill>
                <a:cs typeface="Arial"/>
              </a:rPr>
              <a:t>Q: Is it the same as the human influenza?</a:t>
            </a:r>
          </a:p>
          <a:p>
            <a:pPr marL="12700" marR="5080">
              <a:lnSpc>
                <a:spcPct val="120300"/>
              </a:lnSpc>
            </a:pPr>
            <a:r>
              <a:rPr lang="en-US" sz="1000" spc="10" dirty="0">
                <a:latin typeface="Arial"/>
                <a:cs typeface="Arial"/>
              </a:rPr>
              <a:t>A: This particular version of the virus does not infect humans. It is strictly a bird disease</a:t>
            </a:r>
            <a:r>
              <a:rPr lang="en-US" sz="1000" spc="10" dirty="0">
                <a:cs typeface="Arial"/>
              </a:rPr>
              <a:t>, not a threat to human health as stated by CDC. Eggs, chicken and turkey are safe to eat.</a:t>
            </a:r>
            <a:endParaRPr lang="en-US" sz="1000" spc="10" dirty="0">
              <a:latin typeface="Arial"/>
              <a:cs typeface="Arial"/>
            </a:endParaRPr>
          </a:p>
        </p:txBody>
      </p:sp>
      <p:sp>
        <p:nvSpPr>
          <p:cNvPr id="27" name="TextBox 26"/>
          <p:cNvSpPr txBox="1"/>
          <p:nvPr/>
        </p:nvSpPr>
        <p:spPr>
          <a:xfrm>
            <a:off x="3581404" y="300804"/>
            <a:ext cx="2971796" cy="1680396"/>
          </a:xfrm>
          <a:prstGeom prst="rect">
            <a:avLst/>
          </a:prstGeom>
          <a:noFill/>
        </p:spPr>
        <p:txBody>
          <a:bodyPr wrap="square" lIns="0" tIns="0" rIns="0" bIns="0" rtlCol="0">
            <a:spAutoFit/>
          </a:bodyPr>
          <a:lstStyle/>
          <a:p>
            <a:pPr>
              <a:lnSpc>
                <a:spcPts val="4520"/>
              </a:lnSpc>
            </a:pPr>
            <a:r>
              <a:rPr lang="en-US" sz="3200" b="1" i="0" spc="-105" dirty="0">
                <a:solidFill>
                  <a:srgbClr val="FFFFFF"/>
                </a:solidFill>
                <a:latin typeface="Arial"/>
                <a:cs typeface="Arial"/>
              </a:rPr>
              <a:t>I think my birds have the </a:t>
            </a:r>
            <a:r>
              <a:rPr lang="en-US" sz="3200" b="1" spc="-105" dirty="0">
                <a:solidFill>
                  <a:srgbClr val="FFFFFF"/>
                </a:solidFill>
                <a:latin typeface="Arial"/>
                <a:cs typeface="Arial"/>
              </a:rPr>
              <a:t>flu. What do I do?</a:t>
            </a:r>
            <a:endParaRPr lang="en-US" sz="1200" b="1" dirty="0"/>
          </a:p>
        </p:txBody>
      </p:sp>
      <p:sp>
        <p:nvSpPr>
          <p:cNvPr id="28" name="bk object 19"/>
          <p:cNvSpPr/>
          <p:nvPr/>
        </p:nvSpPr>
        <p:spPr>
          <a:xfrm>
            <a:off x="3497659" y="2152217"/>
            <a:ext cx="2971800" cy="3761450"/>
          </a:xfrm>
          <a:custGeom>
            <a:avLst/>
            <a:gdLst/>
            <a:ahLst/>
            <a:cxnLst/>
            <a:rect l="l" t="t" r="r" b="b"/>
            <a:pathLst>
              <a:path w="2834640" h="2121535">
                <a:moveTo>
                  <a:pt x="0" y="2121408"/>
                </a:moveTo>
                <a:lnTo>
                  <a:pt x="2834640" y="2121408"/>
                </a:lnTo>
                <a:lnTo>
                  <a:pt x="2834640" y="0"/>
                </a:lnTo>
                <a:lnTo>
                  <a:pt x="0" y="0"/>
                </a:lnTo>
                <a:lnTo>
                  <a:pt x="0" y="2121408"/>
                </a:lnTo>
                <a:close/>
              </a:path>
            </a:pathLst>
          </a:custGeom>
          <a:solidFill>
            <a:srgbClr val="BB0000"/>
          </a:solidFill>
        </p:spPr>
        <p:txBody>
          <a:bodyPr wrap="square" lIns="0" tIns="0" rIns="0" bIns="0" rtlCol="0"/>
          <a:lstStyle/>
          <a:p>
            <a:pPr marL="171450">
              <a:spcBef>
                <a:spcPts val="1200"/>
              </a:spcBef>
            </a:pPr>
            <a:endParaRPr lang="en-US" sz="200" b="1" spc="45" dirty="0">
              <a:solidFill>
                <a:srgbClr val="FFFFFF"/>
              </a:solidFill>
              <a:cs typeface="Arial"/>
            </a:endParaRPr>
          </a:p>
          <a:p>
            <a:pPr marL="57150"/>
            <a:r>
              <a:rPr lang="en-US" sz="1100" b="1" spc="45" dirty="0">
                <a:solidFill>
                  <a:srgbClr val="FFFFFF"/>
                </a:solidFill>
                <a:cs typeface="Arial"/>
              </a:rPr>
              <a:t>If your birds are dying at an alarming rate, you should immediately contact any of the following: </a:t>
            </a:r>
          </a:p>
          <a:p>
            <a:pPr marL="57150"/>
            <a:endParaRPr lang="en-US" sz="400" b="1" spc="45" dirty="0">
              <a:solidFill>
                <a:srgbClr val="FFFFFF"/>
              </a:solidFill>
              <a:cs typeface="Arial"/>
            </a:endParaRPr>
          </a:p>
          <a:p>
            <a:pPr algn="ctr"/>
            <a:r>
              <a:rPr lang="en-US" sz="1400" b="1" spc="45" dirty="0">
                <a:solidFill>
                  <a:srgbClr val="FFFFFF"/>
                </a:solidFill>
                <a:cs typeface="Arial"/>
              </a:rPr>
              <a:t>Ohio Department of Agriculture </a:t>
            </a:r>
          </a:p>
          <a:p>
            <a:pPr marL="800100"/>
            <a:endParaRPr lang="en-US" sz="400" b="1" spc="45" dirty="0">
              <a:solidFill>
                <a:srgbClr val="FFFFFF"/>
              </a:solidFill>
              <a:cs typeface="Arial"/>
            </a:endParaRPr>
          </a:p>
          <a:p>
            <a:pPr marL="800100"/>
            <a:r>
              <a:rPr lang="en-US" sz="1100" b="1" spc="45" dirty="0">
                <a:solidFill>
                  <a:srgbClr val="FFFFFF"/>
                </a:solidFill>
                <a:cs typeface="Arial"/>
              </a:rPr>
              <a:t>Animal Disease Diagnostic Laboratory: (614) 728-6220 </a:t>
            </a:r>
          </a:p>
          <a:p>
            <a:pPr marL="800100"/>
            <a:r>
              <a:rPr lang="en-US" sz="1100" b="1" spc="45" dirty="0">
                <a:solidFill>
                  <a:srgbClr val="FFFFFF"/>
                </a:solidFill>
                <a:cs typeface="Arial"/>
              </a:rPr>
              <a:t>After Hours: (888) 456-3405.</a:t>
            </a:r>
          </a:p>
          <a:p>
            <a:pPr marL="800100"/>
            <a:endParaRPr lang="en-US" sz="100" b="1" spc="45" dirty="0">
              <a:solidFill>
                <a:srgbClr val="FFFFFF"/>
              </a:solidFill>
              <a:cs typeface="Arial"/>
            </a:endParaRPr>
          </a:p>
          <a:p>
            <a:pPr marL="800100"/>
            <a:endParaRPr lang="en-US" sz="800" b="1" spc="45" dirty="0">
              <a:solidFill>
                <a:srgbClr val="FFFFFF"/>
              </a:solidFill>
              <a:cs typeface="Arial"/>
            </a:endParaRPr>
          </a:p>
          <a:p>
            <a:pPr marL="171450"/>
            <a:r>
              <a:rPr lang="en-US" sz="1400" b="1" spc="45" dirty="0">
                <a:solidFill>
                  <a:srgbClr val="FFFFFF"/>
                </a:solidFill>
                <a:cs typeface="Arial"/>
              </a:rPr>
              <a:t>US Department of Agriculture </a:t>
            </a:r>
          </a:p>
          <a:p>
            <a:pPr marL="800100"/>
            <a:endParaRPr lang="en-US" sz="300" b="1" spc="45" dirty="0">
              <a:solidFill>
                <a:srgbClr val="FFFFFF"/>
              </a:solidFill>
              <a:cs typeface="Arial"/>
            </a:endParaRPr>
          </a:p>
          <a:p>
            <a:pPr marL="800100"/>
            <a:r>
              <a:rPr lang="en-US" sz="1100" b="1" spc="45" dirty="0">
                <a:solidFill>
                  <a:srgbClr val="FFFFFF"/>
                </a:solidFill>
                <a:cs typeface="Arial"/>
              </a:rPr>
              <a:t>Toll-free number</a:t>
            </a:r>
          </a:p>
          <a:p>
            <a:pPr marL="800100"/>
            <a:r>
              <a:rPr lang="en-US" sz="1100" b="1" spc="45" dirty="0">
                <a:solidFill>
                  <a:srgbClr val="FFFFFF"/>
                </a:solidFill>
                <a:cs typeface="Arial"/>
              </a:rPr>
              <a:t> (866)-536-7593</a:t>
            </a:r>
          </a:p>
          <a:p>
            <a:pPr marL="171450"/>
            <a:endParaRPr lang="en-US" sz="1200" b="1" spc="45" dirty="0">
              <a:solidFill>
                <a:srgbClr val="FFFFFF"/>
              </a:solidFill>
              <a:cs typeface="Arial"/>
            </a:endParaRPr>
          </a:p>
          <a:p>
            <a:pPr algn="ctr"/>
            <a:r>
              <a:rPr lang="en-US" sz="1400" b="1" spc="45" dirty="0">
                <a:solidFill>
                  <a:srgbClr val="FFFFFF"/>
                </a:solidFill>
                <a:cs typeface="Arial"/>
              </a:rPr>
              <a:t>Ohio Poultry Association</a:t>
            </a:r>
          </a:p>
          <a:p>
            <a:pPr marL="1085850"/>
            <a:endParaRPr lang="en-US" sz="500" b="1" spc="45" dirty="0">
              <a:solidFill>
                <a:srgbClr val="FFFFFF"/>
              </a:solidFill>
              <a:cs typeface="Arial"/>
            </a:endParaRPr>
          </a:p>
          <a:p>
            <a:pPr marL="1085850"/>
            <a:r>
              <a:rPr lang="en-US" sz="1200" b="1" spc="45" dirty="0">
                <a:solidFill>
                  <a:srgbClr val="FFFFFF"/>
                </a:solidFill>
                <a:cs typeface="Arial"/>
              </a:rPr>
              <a:t>info@ohiopoultry.org</a:t>
            </a:r>
          </a:p>
          <a:p>
            <a:pPr marL="1085850"/>
            <a:r>
              <a:rPr lang="en-US" sz="1200" b="1" spc="45" dirty="0">
                <a:solidFill>
                  <a:srgbClr val="FFFFFF"/>
                </a:solidFill>
                <a:cs typeface="Arial"/>
              </a:rPr>
              <a:t>Phone: (614) 882-6111</a:t>
            </a:r>
          </a:p>
          <a:p>
            <a:pPr marL="57150" algn="ctr"/>
            <a:endParaRPr lang="en-US" sz="700" b="1" spc="45" dirty="0">
              <a:solidFill>
                <a:srgbClr val="FFFFFF"/>
              </a:solidFill>
              <a:cs typeface="Arial"/>
            </a:endParaRPr>
          </a:p>
          <a:p>
            <a:pPr marL="57150" algn="ctr"/>
            <a:r>
              <a:rPr lang="en-US" sz="1400" b="1" spc="45" dirty="0">
                <a:solidFill>
                  <a:srgbClr val="FFFFFF"/>
                </a:solidFill>
                <a:cs typeface="Arial"/>
              </a:rPr>
              <a:t>If your birds are suspected of having influenza, they will be tested by ADDL</a:t>
            </a:r>
          </a:p>
          <a:p>
            <a:pPr marL="57150"/>
            <a:endParaRPr lang="en-US" sz="900" b="1" spc="45" dirty="0">
              <a:solidFill>
                <a:srgbClr val="FFFFFF"/>
              </a:solidFill>
              <a:cs typeface="Aria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7034575"/>
            <a:ext cx="2952898" cy="52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C:\Users\mel-gazzar\Desktop\OSU Extension\Projects\Extension\ODA Meetings\Non Commercial Poultry Flyer\ohioagpromojpg-8a57afc76e84713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4876" y="2996181"/>
            <a:ext cx="477524" cy="49784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3497662" y="2728911"/>
            <a:ext cx="297179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497662" y="3611160"/>
            <a:ext cx="297179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497662" y="4419600"/>
            <a:ext cx="297179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43" y="7034575"/>
            <a:ext cx="2952898" cy="52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bk object 16"/>
          <p:cNvSpPr/>
          <p:nvPr/>
        </p:nvSpPr>
        <p:spPr>
          <a:xfrm>
            <a:off x="6913952" y="196110"/>
            <a:ext cx="2926715" cy="337287"/>
          </a:xfrm>
          <a:custGeom>
            <a:avLst/>
            <a:gdLst/>
            <a:ahLst/>
            <a:cxnLst/>
            <a:rect l="l" t="t" r="r" b="b"/>
            <a:pathLst>
              <a:path w="2926715" h="239395">
                <a:moveTo>
                  <a:pt x="0" y="238785"/>
                </a:moveTo>
                <a:lnTo>
                  <a:pt x="2926613" y="238785"/>
                </a:lnTo>
                <a:lnTo>
                  <a:pt x="2926613" y="0"/>
                </a:lnTo>
                <a:lnTo>
                  <a:pt x="0" y="0"/>
                </a:lnTo>
                <a:lnTo>
                  <a:pt x="0" y="238785"/>
                </a:lnTo>
                <a:close/>
              </a:path>
            </a:pathLst>
          </a:custGeom>
          <a:solidFill>
            <a:srgbClr val="BB0000"/>
          </a:solidFill>
        </p:spPr>
        <p:txBody>
          <a:bodyPr wrap="square" lIns="0" tIns="0" rIns="0" bIns="0" rtlCol="0" anchor="ctr"/>
          <a:lstStyle/>
          <a:p>
            <a:pPr algn="ctr"/>
            <a:r>
              <a:rPr lang="en-US" b="1" dirty="0">
                <a:solidFill>
                  <a:schemeClr val="bg1"/>
                </a:solidFill>
              </a:rPr>
              <a:t>Veterinary Extension</a:t>
            </a:r>
            <a:endParaRPr b="1" dirty="0">
              <a:solidFill>
                <a:schemeClr val="bg1"/>
              </a:solidFill>
            </a:endParaRPr>
          </a:p>
        </p:txBody>
      </p:sp>
      <p:sp>
        <p:nvSpPr>
          <p:cNvPr id="15" name="bk object 17"/>
          <p:cNvSpPr/>
          <p:nvPr/>
        </p:nvSpPr>
        <p:spPr>
          <a:xfrm>
            <a:off x="226540" y="533397"/>
            <a:ext cx="2834640" cy="6487343"/>
          </a:xfrm>
          <a:custGeom>
            <a:avLst/>
            <a:gdLst/>
            <a:ahLst/>
            <a:cxnLst/>
            <a:rect l="l" t="t" r="r" b="b"/>
            <a:pathLst>
              <a:path w="2834640" h="5194300">
                <a:moveTo>
                  <a:pt x="0" y="5193792"/>
                </a:moveTo>
                <a:lnTo>
                  <a:pt x="2834640" y="5193792"/>
                </a:lnTo>
                <a:lnTo>
                  <a:pt x="2834640" y="0"/>
                </a:lnTo>
                <a:lnTo>
                  <a:pt x="0" y="0"/>
                </a:lnTo>
                <a:lnTo>
                  <a:pt x="0" y="5193792"/>
                </a:lnTo>
                <a:close/>
              </a:path>
            </a:pathLst>
          </a:custGeom>
          <a:solidFill>
            <a:schemeClr val="bg1">
              <a:lumMod val="85000"/>
            </a:schemeClr>
          </a:solidFill>
        </p:spPr>
        <p:txBody>
          <a:bodyPr wrap="square" lIns="0" tIns="0" rIns="0" bIns="0" rtlCol="0"/>
          <a:lstStyle/>
          <a:p>
            <a:endParaRPr/>
          </a:p>
        </p:txBody>
      </p:sp>
      <p:sp>
        <p:nvSpPr>
          <p:cNvPr id="7" name="object 7"/>
          <p:cNvSpPr txBox="1"/>
          <p:nvPr/>
        </p:nvSpPr>
        <p:spPr>
          <a:xfrm>
            <a:off x="376719" y="3611160"/>
            <a:ext cx="2538402" cy="2733056"/>
          </a:xfrm>
          <a:prstGeom prst="rect">
            <a:avLst/>
          </a:prstGeom>
        </p:spPr>
        <p:txBody>
          <a:bodyPr vert="horz" wrap="square" lIns="0" tIns="0" rIns="0" bIns="0" rtlCol="0">
            <a:spAutoFit/>
          </a:bodyPr>
          <a:lstStyle/>
          <a:p>
            <a:pPr marL="12700" marR="168275">
              <a:lnSpc>
                <a:spcPct val="120300"/>
              </a:lnSpc>
            </a:pPr>
            <a:r>
              <a:rPr lang="en-US" sz="1000" spc="10" dirty="0">
                <a:latin typeface="Arial"/>
                <a:cs typeface="Arial"/>
              </a:rPr>
              <a:t>The United States aims to remain free from Highly Pathogenic Avian Influenza (bird flu). This means that the preferred course of action in the event of an outbreak is to immediately eradicate the disease.</a:t>
            </a:r>
          </a:p>
          <a:p>
            <a:pPr marL="12700" marR="168275">
              <a:lnSpc>
                <a:spcPct val="120300"/>
              </a:lnSpc>
            </a:pPr>
            <a:endParaRPr lang="en-US" spc="10" dirty="0">
              <a:latin typeface="Arial"/>
              <a:cs typeface="Arial"/>
            </a:endParaRPr>
          </a:p>
          <a:p>
            <a:pPr marL="12700" marR="168275">
              <a:lnSpc>
                <a:spcPct val="120300"/>
              </a:lnSpc>
            </a:pPr>
            <a:r>
              <a:rPr lang="en-US" sz="1000" spc="10" dirty="0">
                <a:latin typeface="Arial"/>
                <a:cs typeface="Arial"/>
              </a:rPr>
              <a:t>Poultry Owners need to be on alert and protect their birds through proper biosecurity. Owners and their flocks must avoid any direct or indirect contact with wild birds or other poultry. If there is high mortality, owners should submit birds to be tested</a:t>
            </a:r>
            <a:r>
              <a:rPr lang="en-US" sz="1000" spc="10" dirty="0">
                <a:solidFill>
                  <a:srgbClr val="FFFFFF"/>
                </a:solidFill>
                <a:latin typeface="Arial"/>
                <a:cs typeface="Arial"/>
              </a:rPr>
              <a:t>.</a:t>
            </a:r>
            <a:endParaRPr sz="1000" dirty="0">
              <a:latin typeface="Arial"/>
              <a:cs typeface="Arial"/>
            </a:endParaRPr>
          </a:p>
        </p:txBody>
      </p:sp>
      <p:sp>
        <p:nvSpPr>
          <p:cNvPr id="12" name="object 12"/>
          <p:cNvSpPr txBox="1"/>
          <p:nvPr/>
        </p:nvSpPr>
        <p:spPr>
          <a:xfrm>
            <a:off x="232472" y="777364"/>
            <a:ext cx="2830767" cy="369332"/>
          </a:xfrm>
          <a:prstGeom prst="rect">
            <a:avLst/>
          </a:prstGeom>
        </p:spPr>
        <p:txBody>
          <a:bodyPr vert="horz" wrap="square" lIns="0" tIns="0" rIns="0" bIns="0" rtlCol="0">
            <a:spAutoFit/>
          </a:bodyPr>
          <a:lstStyle/>
          <a:p>
            <a:pPr marL="12700" algn="ctr">
              <a:lnSpc>
                <a:spcPct val="100000"/>
              </a:lnSpc>
            </a:pPr>
            <a:r>
              <a:rPr lang="en-US" sz="2400" b="1" spc="135" dirty="0">
                <a:solidFill>
                  <a:srgbClr val="BB0000"/>
                </a:solidFill>
                <a:cs typeface="Arial"/>
              </a:rPr>
              <a:t>Poultry Owners</a:t>
            </a:r>
            <a:endParaRPr sz="2400" b="1" spc="135" dirty="0">
              <a:solidFill>
                <a:srgbClr val="BB0000"/>
              </a:solidFill>
              <a:cs typeface="Arial"/>
            </a:endParaRPr>
          </a:p>
        </p:txBody>
      </p:sp>
      <p:sp>
        <p:nvSpPr>
          <p:cNvPr id="42" name="bk object 16"/>
          <p:cNvSpPr/>
          <p:nvPr/>
        </p:nvSpPr>
        <p:spPr>
          <a:xfrm>
            <a:off x="226540" y="196110"/>
            <a:ext cx="2834640" cy="337290"/>
          </a:xfrm>
          <a:custGeom>
            <a:avLst/>
            <a:gdLst/>
            <a:ahLst/>
            <a:cxnLst/>
            <a:rect l="l" t="t" r="r" b="b"/>
            <a:pathLst>
              <a:path w="2926715" h="239395">
                <a:moveTo>
                  <a:pt x="0" y="238785"/>
                </a:moveTo>
                <a:lnTo>
                  <a:pt x="2926613" y="238785"/>
                </a:lnTo>
                <a:lnTo>
                  <a:pt x="2926613" y="0"/>
                </a:lnTo>
                <a:lnTo>
                  <a:pt x="0" y="0"/>
                </a:lnTo>
                <a:lnTo>
                  <a:pt x="0" y="238785"/>
                </a:lnTo>
                <a:close/>
              </a:path>
            </a:pathLst>
          </a:custGeom>
          <a:solidFill>
            <a:srgbClr val="BB0000"/>
          </a:solidFill>
        </p:spPr>
        <p:txBody>
          <a:bodyPr wrap="square" lIns="0" tIns="0" rIns="0" bIns="0" rtlCol="0" anchor="ctr"/>
          <a:lstStyle/>
          <a:p>
            <a:pPr algn="ctr"/>
            <a:r>
              <a:rPr lang="en-US" b="1" dirty="0">
                <a:solidFill>
                  <a:schemeClr val="bg1"/>
                </a:solidFill>
              </a:rPr>
              <a:t>Veterinary Extension</a:t>
            </a:r>
            <a:endParaRPr b="1" dirty="0">
              <a:solidFill>
                <a:schemeClr val="bg1"/>
              </a:solidFill>
            </a:endParaRPr>
          </a:p>
        </p:txBody>
      </p:sp>
      <p:pic>
        <p:nvPicPr>
          <p:cNvPr id="1038"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16831">
            <a:off x="329331" y="1337037"/>
            <a:ext cx="1262704" cy="710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31445">
            <a:off x="1587436" y="1358182"/>
            <a:ext cx="1145343" cy="838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722321">
            <a:off x="1378360" y="2328782"/>
            <a:ext cx="1369282" cy="829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712224">
            <a:off x="401720" y="2198712"/>
            <a:ext cx="998808" cy="998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Straight Connector 28"/>
          <p:cNvCxnSpPr/>
          <p:nvPr/>
        </p:nvCxnSpPr>
        <p:spPr>
          <a:xfrm>
            <a:off x="3497662" y="5181600"/>
            <a:ext cx="297179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46846" y="3927221"/>
            <a:ext cx="549993" cy="385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488133" y="6976490"/>
            <a:ext cx="3128824" cy="584775"/>
          </a:xfrm>
          <a:prstGeom prst="rect">
            <a:avLst/>
          </a:prstGeom>
        </p:spPr>
        <p:txBody>
          <a:bodyPr wrap="square">
            <a:spAutoFit/>
          </a:bodyPr>
          <a:lstStyle/>
          <a:p>
            <a:r>
              <a:rPr lang="en-US" sz="800" dirty="0"/>
              <a:t>Any opinions, findings, conclusions, or recommendations expressed in this publication are those of the author(s) and do not necessarily reflect the view of the U.S. Department of Agriculture.</a:t>
            </a:r>
          </a:p>
        </p:txBody>
      </p:sp>
      <p:sp>
        <p:nvSpPr>
          <p:cNvPr id="11" name="Rectangle 10"/>
          <p:cNvSpPr/>
          <p:nvPr/>
        </p:nvSpPr>
        <p:spPr>
          <a:xfrm>
            <a:off x="3497658" y="5902784"/>
            <a:ext cx="3128824" cy="461665"/>
          </a:xfrm>
          <a:prstGeom prst="rect">
            <a:avLst/>
          </a:prstGeom>
        </p:spPr>
        <p:txBody>
          <a:bodyPr wrap="square">
            <a:spAutoFit/>
          </a:bodyPr>
          <a:lstStyle/>
          <a:p>
            <a:r>
              <a:rPr lang="en-US" sz="800" dirty="0"/>
              <a:t>This project was supported by Agriculture and Food Research Initiative Competitive Grant no. (2015-68004-23131) from the USDA National Institute of Food and Agriculture.</a:t>
            </a:r>
          </a:p>
        </p:txBody>
      </p:sp>
      <p:pic>
        <p:nvPicPr>
          <p:cNvPr id="1026" name="Picture 2" descr="C:\Users\mel-gazzar\Desktop\OSU Extension\Projects\Extension\Dr. Lee's (NIFA) Grant\Disease Workshop\Powerpt_usda_nifa_horizontal_rgb_30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14664" y="6450495"/>
            <a:ext cx="2537793" cy="4837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drawing&#10;&#10;Description automatically generated">
            <a:extLst>
              <a:ext uri="{FF2B5EF4-FFF2-40B4-BE49-F238E27FC236}">
                <a16:creationId xmlns:a16="http://schemas.microsoft.com/office/drawing/2014/main" id="{399349AE-D198-486D-A37D-A6C42B6E772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57600" y="4648200"/>
            <a:ext cx="850465" cy="482203"/>
          </a:xfrm>
          <a:prstGeom prst="rect">
            <a:avLst/>
          </a:prstGeom>
        </p:spPr>
      </p:pic>
      <p:pic>
        <p:nvPicPr>
          <p:cNvPr id="10" name="Picture 9" descr="A picture containing grass, outdoor, tree, bird&#10;&#10;Description automatically generated">
            <a:extLst>
              <a:ext uri="{FF2B5EF4-FFF2-40B4-BE49-F238E27FC236}">
                <a16:creationId xmlns:a16="http://schemas.microsoft.com/office/drawing/2014/main" id="{C9DC6290-C936-4CB9-B20A-6EA9F89A0AD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13205" y="604322"/>
            <a:ext cx="2927462" cy="1935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k object 16"/>
          <p:cNvSpPr/>
          <p:nvPr/>
        </p:nvSpPr>
        <p:spPr>
          <a:xfrm>
            <a:off x="228600" y="228600"/>
            <a:ext cx="3063240" cy="7162800"/>
          </a:xfrm>
          <a:custGeom>
            <a:avLst/>
            <a:gdLst/>
            <a:ahLst/>
            <a:cxnLst/>
            <a:rect l="l" t="t" r="r" b="b"/>
            <a:pathLst>
              <a:path w="3063240" h="6719570">
                <a:moveTo>
                  <a:pt x="0" y="6719061"/>
                </a:moveTo>
                <a:lnTo>
                  <a:pt x="3063240" y="6719061"/>
                </a:lnTo>
                <a:lnTo>
                  <a:pt x="3063240" y="0"/>
                </a:lnTo>
                <a:lnTo>
                  <a:pt x="0" y="0"/>
                </a:lnTo>
                <a:lnTo>
                  <a:pt x="0" y="6719061"/>
                </a:lnTo>
                <a:close/>
              </a:path>
            </a:pathLst>
          </a:custGeom>
          <a:solidFill>
            <a:srgbClr val="D7D6D5"/>
          </a:solidFill>
        </p:spPr>
        <p:txBody>
          <a:bodyPr wrap="square" lIns="0" tIns="0" rIns="0" bIns="0" rtlCol="0"/>
          <a:lstStyle/>
          <a:p>
            <a:endParaRPr/>
          </a:p>
        </p:txBody>
      </p:sp>
      <p:sp>
        <p:nvSpPr>
          <p:cNvPr id="3" name="object 3"/>
          <p:cNvSpPr txBox="1"/>
          <p:nvPr/>
        </p:nvSpPr>
        <p:spPr>
          <a:xfrm>
            <a:off x="228599" y="366479"/>
            <a:ext cx="3063241" cy="1233799"/>
          </a:xfrm>
          <a:prstGeom prst="rect">
            <a:avLst/>
          </a:prstGeom>
        </p:spPr>
        <p:txBody>
          <a:bodyPr vert="horz" wrap="square" lIns="0" tIns="0" rIns="0" bIns="0" rtlCol="0">
            <a:spAutoFit/>
          </a:bodyPr>
          <a:lstStyle/>
          <a:p>
            <a:pPr marL="12700" marR="5080" algn="ctr">
              <a:lnSpc>
                <a:spcPts val="3300"/>
              </a:lnSpc>
            </a:pPr>
            <a:r>
              <a:rPr lang="en-US" sz="3200" b="1" dirty="0">
                <a:solidFill>
                  <a:srgbClr val="BB0000"/>
                </a:solidFill>
                <a:latin typeface="Arial"/>
                <a:cs typeface="Arial"/>
              </a:rPr>
              <a:t>HPAI: </a:t>
            </a:r>
            <a:r>
              <a:rPr lang="en-US" sz="2400" b="1" dirty="0">
                <a:latin typeface="Arial"/>
                <a:cs typeface="Arial"/>
              </a:rPr>
              <a:t>Improve Biosecurity with Wildlife Deterrents</a:t>
            </a:r>
            <a:endParaRPr sz="3200" b="1" dirty="0">
              <a:latin typeface="Arial"/>
              <a:cs typeface="Arial"/>
            </a:endParaRPr>
          </a:p>
        </p:txBody>
      </p:sp>
      <p:sp>
        <p:nvSpPr>
          <p:cNvPr id="4" name="object 4"/>
          <p:cNvSpPr txBox="1"/>
          <p:nvPr/>
        </p:nvSpPr>
        <p:spPr>
          <a:xfrm>
            <a:off x="3660140" y="228600"/>
            <a:ext cx="2816860" cy="338554"/>
          </a:xfrm>
          <a:prstGeom prst="rect">
            <a:avLst/>
          </a:prstGeom>
        </p:spPr>
        <p:txBody>
          <a:bodyPr vert="horz" wrap="square" lIns="0" tIns="0" rIns="0" bIns="0" rtlCol="0">
            <a:spAutoFit/>
          </a:bodyPr>
          <a:lstStyle/>
          <a:p>
            <a:pPr marL="12700">
              <a:lnSpc>
                <a:spcPct val="100000"/>
              </a:lnSpc>
            </a:pPr>
            <a:r>
              <a:rPr lang="en-US" sz="1100" b="1" spc="45" dirty="0">
                <a:solidFill>
                  <a:srgbClr val="BB0000"/>
                </a:solidFill>
                <a:cs typeface="Arial"/>
              </a:rPr>
              <a:t>Q: How will I know if my birds get infected with this virus?</a:t>
            </a:r>
            <a:endParaRPr lang="en-US" sz="1100" dirty="0">
              <a:solidFill>
                <a:srgbClr val="BB0000"/>
              </a:solidFill>
              <a:latin typeface="Arial"/>
              <a:cs typeface="Arial"/>
            </a:endParaRPr>
          </a:p>
        </p:txBody>
      </p:sp>
      <p:sp>
        <p:nvSpPr>
          <p:cNvPr id="5" name="object 5"/>
          <p:cNvSpPr txBox="1"/>
          <p:nvPr/>
        </p:nvSpPr>
        <p:spPr>
          <a:xfrm>
            <a:off x="3657600" y="600670"/>
            <a:ext cx="2895600" cy="923330"/>
          </a:xfrm>
          <a:prstGeom prst="rect">
            <a:avLst/>
          </a:prstGeom>
        </p:spPr>
        <p:txBody>
          <a:bodyPr vert="horz" wrap="square" lIns="0" tIns="0" rIns="0" bIns="0" rtlCol="0">
            <a:spAutoFit/>
          </a:bodyPr>
          <a:lstStyle/>
          <a:p>
            <a:pPr lvl="0"/>
            <a:r>
              <a:rPr lang="en-US" sz="1000" dirty="0"/>
              <a:t>One of the earliest signs of the disease is increased death with up to 100% mortality in many cases.</a:t>
            </a:r>
          </a:p>
          <a:p>
            <a:pPr lvl="0"/>
            <a:r>
              <a:rPr lang="en-US" sz="1000" dirty="0"/>
              <a:t>Birds will also show signs of sickness, twisted necks, blue and swollen faces and feet. The most consistent necropsy lesion was hemorrhages on the </a:t>
            </a:r>
            <a:r>
              <a:rPr lang="en-US" sz="1000" dirty="0" err="1"/>
              <a:t>proventriculus</a:t>
            </a:r>
            <a:r>
              <a:rPr lang="en-US" sz="1000" dirty="0"/>
              <a:t> (See pictures below). </a:t>
            </a:r>
          </a:p>
        </p:txBody>
      </p:sp>
      <p:sp>
        <p:nvSpPr>
          <p:cNvPr id="11" name="object 11"/>
          <p:cNvSpPr/>
          <p:nvPr/>
        </p:nvSpPr>
        <p:spPr>
          <a:xfrm>
            <a:off x="3291841" y="4017799"/>
            <a:ext cx="6537959" cy="3361779"/>
          </a:xfrm>
          <a:custGeom>
            <a:avLst/>
            <a:gdLst/>
            <a:ahLst/>
            <a:cxnLst/>
            <a:rect l="l" t="t" r="r" b="b"/>
            <a:pathLst>
              <a:path w="6537959" h="3025140">
                <a:moveTo>
                  <a:pt x="0" y="3024886"/>
                </a:moveTo>
                <a:lnTo>
                  <a:pt x="6537959" y="3024886"/>
                </a:lnTo>
                <a:lnTo>
                  <a:pt x="6537959" y="0"/>
                </a:lnTo>
                <a:lnTo>
                  <a:pt x="0" y="0"/>
                </a:lnTo>
                <a:lnTo>
                  <a:pt x="0" y="3024886"/>
                </a:lnTo>
                <a:close/>
              </a:path>
            </a:pathLst>
          </a:custGeom>
          <a:solidFill>
            <a:srgbClr val="BB0000"/>
          </a:solidFill>
        </p:spPr>
        <p:txBody>
          <a:bodyPr wrap="square" lIns="0" tIns="0" rIns="0" bIns="0" rtlCol="0"/>
          <a:lstStyle/>
          <a:p>
            <a:pPr marL="171450">
              <a:spcBef>
                <a:spcPts val="1200"/>
              </a:spcBef>
            </a:pPr>
            <a:r>
              <a:rPr lang="en-US" sz="1400" b="1" spc="45" dirty="0">
                <a:solidFill>
                  <a:srgbClr val="FFFFFF"/>
                </a:solidFill>
                <a:cs typeface="Arial"/>
              </a:rPr>
              <a:t>Q: How can I protect my birds from this terrible disease? </a:t>
            </a:r>
          </a:p>
          <a:p>
            <a:pPr marL="171450" algn="ctr"/>
            <a:r>
              <a:rPr lang="en-US" sz="2800" b="1" spc="45" dirty="0">
                <a:solidFill>
                  <a:srgbClr val="FFFFFF"/>
                </a:solidFill>
                <a:cs typeface="Arial"/>
              </a:rPr>
              <a:t>BIOSECURITY</a:t>
            </a:r>
            <a:endParaRPr lang="en-US" sz="2800" dirty="0">
              <a:cs typeface="Arial"/>
            </a:endParaRPr>
          </a:p>
          <a:p>
            <a:endParaRPr dirty="0"/>
          </a:p>
        </p:txBody>
      </p:sp>
      <p:sp>
        <p:nvSpPr>
          <p:cNvPr id="12" name="object 12"/>
          <p:cNvSpPr txBox="1"/>
          <p:nvPr/>
        </p:nvSpPr>
        <p:spPr>
          <a:xfrm>
            <a:off x="5487881" y="4636056"/>
            <a:ext cx="4258099" cy="2608406"/>
          </a:xfrm>
          <a:prstGeom prst="rect">
            <a:avLst/>
          </a:prstGeom>
        </p:spPr>
        <p:txBody>
          <a:bodyPr vert="horz" wrap="square" lIns="0" tIns="0" rIns="0" bIns="0" rtlCol="0">
            <a:spAutoFit/>
          </a:bodyPr>
          <a:lstStyle/>
          <a:p>
            <a:pPr marL="184150" marR="5080" indent="-171450">
              <a:buFont typeface="Arial" panose="020B0604020202020204" pitchFamily="34" charset="0"/>
              <a:buChar char="•"/>
            </a:pPr>
            <a:r>
              <a:rPr lang="en-US" sz="1050" spc="10" dirty="0">
                <a:solidFill>
                  <a:srgbClr val="FFFFFF"/>
                </a:solidFill>
                <a:cs typeface="Arial"/>
              </a:rPr>
              <a:t>Biosecurity includes all of the sanitary practices that are implemented to prevent the spread of diseases. These include:</a:t>
            </a:r>
          </a:p>
          <a:p>
            <a:pPr marL="341313" marR="5080" lvl="1" indent="-171450">
              <a:buFont typeface="Courier New" panose="02070309020205020404" pitchFamily="49" charset="0"/>
              <a:buChar char="o"/>
            </a:pPr>
            <a:r>
              <a:rPr lang="en-US" sz="900" spc="10" dirty="0">
                <a:solidFill>
                  <a:srgbClr val="FFFFFF"/>
                </a:solidFill>
                <a:cs typeface="Arial"/>
              </a:rPr>
              <a:t>Prevent any contact with wild birds</a:t>
            </a:r>
          </a:p>
          <a:p>
            <a:pPr marL="341313" marR="5080" lvl="1" indent="-171450">
              <a:buFont typeface="Courier New" panose="02070309020205020404" pitchFamily="49" charset="0"/>
              <a:buChar char="o"/>
            </a:pPr>
            <a:r>
              <a:rPr lang="en-US" sz="900" spc="10" dirty="0">
                <a:solidFill>
                  <a:srgbClr val="FFFFFF"/>
                </a:solidFill>
                <a:cs typeface="Arial"/>
              </a:rPr>
              <a:t>Prevent any contact with other animals, wild or domestic</a:t>
            </a:r>
          </a:p>
          <a:p>
            <a:pPr marL="341313" marR="5080" lvl="1" indent="-171450">
              <a:buFont typeface="Courier New" panose="02070309020205020404" pitchFamily="49" charset="0"/>
              <a:buChar char="o"/>
            </a:pPr>
            <a:r>
              <a:rPr lang="en-US" sz="900" spc="10" dirty="0">
                <a:solidFill>
                  <a:srgbClr val="FFFFFF"/>
                </a:solidFill>
                <a:cs typeface="Arial"/>
              </a:rPr>
              <a:t>Keep your birds sheltered in animal proof/ bird proof houses</a:t>
            </a:r>
          </a:p>
          <a:p>
            <a:pPr marL="341313" marR="5080" lvl="1" indent="-171450">
              <a:buFont typeface="Courier New" panose="02070309020205020404" pitchFamily="49" charset="0"/>
              <a:buChar char="o"/>
            </a:pPr>
            <a:r>
              <a:rPr lang="en-US" sz="900" spc="10" dirty="0">
                <a:solidFill>
                  <a:srgbClr val="FFFFFF"/>
                </a:solidFill>
                <a:cs typeface="Arial"/>
              </a:rPr>
              <a:t>Avoid visitors to your flock</a:t>
            </a:r>
          </a:p>
          <a:p>
            <a:pPr marL="341313" marR="5080" lvl="1" indent="-171450">
              <a:buFont typeface="Courier New" panose="02070309020205020404" pitchFamily="49" charset="0"/>
              <a:buChar char="o"/>
            </a:pPr>
            <a:r>
              <a:rPr lang="en-US" sz="900" spc="10" dirty="0">
                <a:solidFill>
                  <a:srgbClr val="FFFFFF"/>
                </a:solidFill>
                <a:cs typeface="Arial"/>
              </a:rPr>
              <a:t>Use disposable gloves and shoe covers before you come in contact with your birds or their environment </a:t>
            </a:r>
          </a:p>
          <a:p>
            <a:pPr marL="341313" marR="5080" lvl="1" indent="-171450">
              <a:buFont typeface="Courier New" panose="02070309020205020404" pitchFamily="49" charset="0"/>
              <a:buChar char="o"/>
            </a:pPr>
            <a:r>
              <a:rPr lang="en-US" sz="900" spc="10" dirty="0">
                <a:solidFill>
                  <a:srgbClr val="FFFFFF"/>
                </a:solidFill>
                <a:cs typeface="Arial"/>
              </a:rPr>
              <a:t>Wash your hands before and after contact with your birds or their environment</a:t>
            </a:r>
          </a:p>
          <a:p>
            <a:pPr marL="341313" marR="5080" lvl="1" indent="-171450">
              <a:buFont typeface="Courier New" panose="02070309020205020404" pitchFamily="49" charset="0"/>
              <a:buChar char="o"/>
            </a:pPr>
            <a:r>
              <a:rPr lang="en-US" sz="900" spc="10" dirty="0">
                <a:solidFill>
                  <a:srgbClr val="FFFFFF"/>
                </a:solidFill>
                <a:cs typeface="Arial"/>
              </a:rPr>
              <a:t>Use dedicated cloths to work with your birds, or use disposable coveralls</a:t>
            </a:r>
          </a:p>
          <a:p>
            <a:pPr marL="341313" marR="5080" lvl="1" indent="-171450">
              <a:buFont typeface="Courier New" panose="02070309020205020404" pitchFamily="49" charset="0"/>
              <a:buChar char="o"/>
            </a:pPr>
            <a:r>
              <a:rPr lang="en-US" sz="900" spc="10" dirty="0">
                <a:solidFill>
                  <a:srgbClr val="FFFFFF"/>
                </a:solidFill>
                <a:cs typeface="Arial"/>
              </a:rPr>
              <a:t>Avoid using surface water (ponds or lakes) as a source of drinking water for your birds</a:t>
            </a:r>
          </a:p>
          <a:p>
            <a:pPr marL="341313" marR="5080" lvl="1" indent="-171450">
              <a:buFont typeface="Courier New" panose="02070309020205020404" pitchFamily="49" charset="0"/>
              <a:buChar char="o"/>
            </a:pPr>
            <a:r>
              <a:rPr lang="en-US" sz="900" spc="10" dirty="0">
                <a:solidFill>
                  <a:srgbClr val="FFFFFF"/>
                </a:solidFill>
                <a:cs typeface="Arial"/>
              </a:rPr>
              <a:t>Acquire your feed from reliable sources and store it in a clean, dry, and cool place away from wild birds or wild animal’s access, particularly rodents</a:t>
            </a:r>
          </a:p>
          <a:p>
            <a:pPr marL="184150" marR="5080" lvl="1" indent="-171450">
              <a:buFont typeface="Arial" panose="020B0604020202020204" pitchFamily="34" charset="0"/>
              <a:buChar char="•"/>
            </a:pPr>
            <a:endParaRPr lang="en-US" sz="1050" spc="10" dirty="0">
              <a:solidFill>
                <a:srgbClr val="FFFFFF"/>
              </a:solidFill>
              <a:cs typeface="Arial"/>
            </a:endParaRPr>
          </a:p>
          <a:p>
            <a:pPr marL="184150" marR="5080" lvl="1" indent="-171450">
              <a:buFont typeface="Arial" panose="020B0604020202020204" pitchFamily="34" charset="0"/>
              <a:buChar char="•"/>
            </a:pPr>
            <a:r>
              <a:rPr lang="en-US" sz="1050" spc="10" dirty="0">
                <a:solidFill>
                  <a:srgbClr val="FFFFFF"/>
                </a:solidFill>
                <a:cs typeface="Arial"/>
              </a:rPr>
              <a:t>USDA provides excellent resources for bird biosecurity at:			</a:t>
            </a:r>
            <a:r>
              <a:rPr lang="en-US" sz="1050" u="sng" spc="10" dirty="0">
                <a:solidFill>
                  <a:srgbClr val="FFFFFF"/>
                </a:solidFill>
                <a:cs typeface="Arial"/>
              </a:rPr>
              <a:t>USDA’s Defend The Flock Program</a:t>
            </a:r>
            <a:endParaRPr lang="en-US" sz="1050" spc="10" dirty="0">
              <a:solidFill>
                <a:srgbClr val="FFFFFF"/>
              </a:solidFill>
              <a:cs typeface="Arial"/>
            </a:endParaRPr>
          </a:p>
        </p:txBody>
      </p:sp>
      <p:sp>
        <p:nvSpPr>
          <p:cNvPr id="21" name="object 21"/>
          <p:cNvSpPr txBox="1"/>
          <p:nvPr/>
        </p:nvSpPr>
        <p:spPr>
          <a:xfrm>
            <a:off x="8610600" y="464403"/>
            <a:ext cx="1219199" cy="830997"/>
          </a:xfrm>
          <a:prstGeom prst="rect">
            <a:avLst/>
          </a:prstGeom>
        </p:spPr>
        <p:txBody>
          <a:bodyPr vert="horz" wrap="square" lIns="0" tIns="0" rIns="0" bIns="0" rtlCol="0">
            <a:spAutoFit/>
          </a:bodyPr>
          <a:lstStyle/>
          <a:p>
            <a:pPr marL="12700" marR="5080"/>
            <a:r>
              <a:rPr lang="en-US" sz="900" i="1" spc="20" dirty="0">
                <a:solidFill>
                  <a:srgbClr val="717275"/>
                </a:solidFill>
                <a:cs typeface="Arial"/>
              </a:rPr>
              <a:t>Wild migratory waterfowl are thought to be the source of the disease. The state of Ohio is part of the Mississippi Flyway.</a:t>
            </a:r>
            <a:endParaRPr sz="900" dirty="0">
              <a:latin typeface="Arial"/>
              <a:cs typeface="Arial"/>
            </a:endParaRPr>
          </a:p>
        </p:txBody>
      </p:sp>
      <p:sp>
        <p:nvSpPr>
          <p:cNvPr id="23" name="object 23"/>
          <p:cNvSpPr/>
          <p:nvPr/>
        </p:nvSpPr>
        <p:spPr>
          <a:xfrm>
            <a:off x="6903719" y="1447800"/>
            <a:ext cx="2926080" cy="0"/>
          </a:xfrm>
          <a:custGeom>
            <a:avLst/>
            <a:gdLst/>
            <a:ahLst/>
            <a:cxnLst/>
            <a:rect l="l" t="t" r="r" b="b"/>
            <a:pathLst>
              <a:path w="2926079">
                <a:moveTo>
                  <a:pt x="2926079" y="0"/>
                </a:moveTo>
                <a:lnTo>
                  <a:pt x="0" y="0"/>
                </a:lnTo>
              </a:path>
            </a:pathLst>
          </a:custGeom>
          <a:ln w="12700">
            <a:solidFill>
              <a:srgbClr val="B3B5B8"/>
            </a:solidFill>
          </a:ln>
        </p:spPr>
        <p:txBody>
          <a:bodyPr wrap="square" lIns="0" tIns="0" rIns="0" bIns="0" rtlCol="0"/>
          <a:lstStyle/>
          <a:p>
            <a:endParaRPr/>
          </a:p>
        </p:txBody>
      </p:sp>
      <p:sp>
        <p:nvSpPr>
          <p:cNvPr id="24" name="object 24"/>
          <p:cNvSpPr/>
          <p:nvPr/>
        </p:nvSpPr>
        <p:spPr>
          <a:xfrm>
            <a:off x="6903719" y="228600"/>
            <a:ext cx="2926080" cy="0"/>
          </a:xfrm>
          <a:custGeom>
            <a:avLst/>
            <a:gdLst/>
            <a:ahLst/>
            <a:cxnLst/>
            <a:rect l="l" t="t" r="r" b="b"/>
            <a:pathLst>
              <a:path w="2926079">
                <a:moveTo>
                  <a:pt x="2926079" y="0"/>
                </a:moveTo>
                <a:lnTo>
                  <a:pt x="0" y="0"/>
                </a:lnTo>
              </a:path>
            </a:pathLst>
          </a:custGeom>
          <a:ln w="12700">
            <a:solidFill>
              <a:srgbClr val="B3B5B8"/>
            </a:solidFill>
          </a:ln>
        </p:spPr>
        <p:txBody>
          <a:bodyPr wrap="square" lIns="0" tIns="0" rIns="0" bIns="0" rtlCol="0"/>
          <a:lstStyle/>
          <a:p>
            <a:endParaRPr/>
          </a:p>
        </p:txBody>
      </p:sp>
      <p:sp>
        <p:nvSpPr>
          <p:cNvPr id="25" name="object 25"/>
          <p:cNvSpPr/>
          <p:nvPr/>
        </p:nvSpPr>
        <p:spPr>
          <a:xfrm>
            <a:off x="228599" y="7391400"/>
            <a:ext cx="9601200" cy="0"/>
          </a:xfrm>
          <a:custGeom>
            <a:avLst/>
            <a:gdLst/>
            <a:ahLst/>
            <a:cxnLst/>
            <a:rect l="l" t="t" r="r" b="b"/>
            <a:pathLst>
              <a:path w="9601200">
                <a:moveTo>
                  <a:pt x="0" y="0"/>
                </a:moveTo>
                <a:lnTo>
                  <a:pt x="9601200" y="0"/>
                </a:lnTo>
              </a:path>
            </a:pathLst>
          </a:custGeom>
          <a:ln w="63500">
            <a:solidFill>
              <a:srgbClr val="414042"/>
            </a:solidFill>
          </a:ln>
        </p:spPr>
        <p:txBody>
          <a:bodyPr wrap="square" lIns="0" tIns="0" rIns="0" bIns="0" rtlCol="0"/>
          <a:lstStyle/>
          <a:p>
            <a:endParaRPr/>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479404"/>
            <a:ext cx="1089438" cy="14067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1600200"/>
            <a:ext cx="1064260" cy="7964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1726" y="2895600"/>
            <a:ext cx="1641474" cy="9949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3931" y="1612623"/>
            <a:ext cx="1429269" cy="12067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45723" y="4724400"/>
            <a:ext cx="1888277" cy="2068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304800"/>
            <a:ext cx="1432821" cy="10688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bject 2">
            <a:extLst>
              <a:ext uri="{FF2B5EF4-FFF2-40B4-BE49-F238E27FC236}">
                <a16:creationId xmlns:a16="http://schemas.microsoft.com/office/drawing/2014/main" id="{0EA80C13-735F-41C4-A39B-5C64C2B3E402}"/>
              </a:ext>
            </a:extLst>
          </p:cNvPr>
          <p:cNvSpPr txBox="1"/>
          <p:nvPr/>
        </p:nvSpPr>
        <p:spPr>
          <a:xfrm>
            <a:off x="6922040" y="1576830"/>
            <a:ext cx="2806221" cy="338554"/>
          </a:xfrm>
          <a:prstGeom prst="rect">
            <a:avLst/>
          </a:prstGeom>
        </p:spPr>
        <p:txBody>
          <a:bodyPr vert="horz" wrap="square" lIns="0" tIns="0" rIns="0" bIns="0" rtlCol="0">
            <a:spAutoFit/>
          </a:bodyPr>
          <a:lstStyle/>
          <a:p>
            <a:pPr marL="12700">
              <a:lnSpc>
                <a:spcPct val="100000"/>
              </a:lnSpc>
            </a:pPr>
            <a:r>
              <a:rPr lang="en-US" sz="1100" b="1" spc="45" dirty="0">
                <a:solidFill>
                  <a:srgbClr val="BB0000"/>
                </a:solidFill>
                <a:cs typeface="Arial"/>
              </a:rPr>
              <a:t>Q: Can this disease affect my backyard/show flock or 4-H project?</a:t>
            </a:r>
            <a:endParaRPr lang="en-US" sz="1100" dirty="0">
              <a:solidFill>
                <a:srgbClr val="BB0000"/>
              </a:solidFill>
              <a:latin typeface="Arial"/>
              <a:cs typeface="Arial"/>
            </a:endParaRPr>
          </a:p>
        </p:txBody>
      </p:sp>
      <p:sp>
        <p:nvSpPr>
          <p:cNvPr id="29" name="object 9">
            <a:extLst>
              <a:ext uri="{FF2B5EF4-FFF2-40B4-BE49-F238E27FC236}">
                <a16:creationId xmlns:a16="http://schemas.microsoft.com/office/drawing/2014/main" id="{5CF6C7BA-EB84-4E2E-8913-6CF156A5E1C8}"/>
              </a:ext>
            </a:extLst>
          </p:cNvPr>
          <p:cNvSpPr txBox="1"/>
          <p:nvPr/>
        </p:nvSpPr>
        <p:spPr>
          <a:xfrm>
            <a:off x="6923277" y="1935950"/>
            <a:ext cx="2886964" cy="906338"/>
          </a:xfrm>
          <a:prstGeom prst="rect">
            <a:avLst/>
          </a:prstGeom>
        </p:spPr>
        <p:txBody>
          <a:bodyPr vert="horz" wrap="square" lIns="0" tIns="0" rIns="0" bIns="0" rtlCol="0">
            <a:spAutoFit/>
          </a:bodyPr>
          <a:lstStyle/>
          <a:p>
            <a:pPr marL="12700" marR="5080">
              <a:lnSpc>
                <a:spcPct val="120300"/>
              </a:lnSpc>
            </a:pPr>
            <a:r>
              <a:rPr lang="en-US" sz="1000" spc="10" dirty="0">
                <a:solidFill>
                  <a:srgbClr val="231F20"/>
                </a:solidFill>
                <a:cs typeface="Arial"/>
              </a:rPr>
              <a:t>Yes, Avian influenza can infect all domestic poultry including chickens, turkeys, and ducks. It is important to have good biosecurity practices in place and keep your birds away from wild waterfowl. </a:t>
            </a:r>
            <a:endParaRPr sz="1000" dirty="0">
              <a:latin typeface="Arial"/>
              <a:cs typeface="Arial"/>
            </a:endParaRPr>
          </a:p>
        </p:txBody>
      </p:sp>
      <p:pic>
        <p:nvPicPr>
          <p:cNvPr id="30" name="Picture 4">
            <a:extLst>
              <a:ext uri="{FF2B5EF4-FFF2-40B4-BE49-F238E27FC236}">
                <a16:creationId xmlns:a16="http://schemas.microsoft.com/office/drawing/2014/main" id="{012A397D-06CA-45CC-9D0D-0265D7E18B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080393">
            <a:off x="6970691" y="2991518"/>
            <a:ext cx="816272" cy="826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5">
            <a:extLst>
              <a:ext uri="{FF2B5EF4-FFF2-40B4-BE49-F238E27FC236}">
                <a16:creationId xmlns:a16="http://schemas.microsoft.com/office/drawing/2014/main" id="{E35DF60F-0177-419A-9028-24FEBF65E6E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609199">
            <a:off x="7858623" y="2969050"/>
            <a:ext cx="943223" cy="8715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7" descr="https://upload.wikimedia.org/wikipedia/commons/4/44/Domestic_turkey_in_Pakistan.jpg">
            <a:extLst>
              <a:ext uri="{FF2B5EF4-FFF2-40B4-BE49-F238E27FC236}">
                <a16:creationId xmlns:a16="http://schemas.microsoft.com/office/drawing/2014/main" id="{D749C5EB-648E-452B-929F-F14D68C80B7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519708">
            <a:off x="8789861" y="3067253"/>
            <a:ext cx="972772" cy="7295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3" name="object 5">
            <a:extLst>
              <a:ext uri="{FF2B5EF4-FFF2-40B4-BE49-F238E27FC236}">
                <a16:creationId xmlns:a16="http://schemas.microsoft.com/office/drawing/2014/main" id="{DB03D472-E0E7-4C10-BFFA-C65982BB1BCA}"/>
              </a:ext>
            </a:extLst>
          </p:cNvPr>
          <p:cNvSpPr txBox="1"/>
          <p:nvPr/>
        </p:nvSpPr>
        <p:spPr>
          <a:xfrm>
            <a:off x="312419" y="1730276"/>
            <a:ext cx="2895600" cy="3539430"/>
          </a:xfrm>
          <a:prstGeom prst="rect">
            <a:avLst/>
          </a:prstGeom>
        </p:spPr>
        <p:txBody>
          <a:bodyPr vert="horz" wrap="square" lIns="0" tIns="0" rIns="0" bIns="0" rtlCol="0">
            <a:spAutoFit/>
          </a:bodyPr>
          <a:lstStyle/>
          <a:p>
            <a:pPr lvl="0"/>
            <a:r>
              <a:rPr lang="en-US" sz="1000" dirty="0"/>
              <a:t>Certain diseases, including Avian Influenza, have little to no illness in wild waterfowl yet can have a huge impact in your domestic flock. </a:t>
            </a:r>
          </a:p>
          <a:p>
            <a:pPr lvl="0"/>
            <a:endParaRPr lang="en-US" sz="1000" dirty="0"/>
          </a:p>
          <a:p>
            <a:pPr lvl="0"/>
            <a:r>
              <a:rPr lang="en-US" sz="1000" dirty="0"/>
              <a:t>Strengthen your farm biosecurity by implementing wildlife management practices to limit exposure to your flock. </a:t>
            </a:r>
          </a:p>
          <a:p>
            <a:pPr lvl="0"/>
            <a:endParaRPr lang="en-US" sz="1000" dirty="0"/>
          </a:p>
          <a:p>
            <a:pPr marL="171450" lvl="0" indent="-171450">
              <a:buFont typeface="Courier New" panose="02070309020205020404" pitchFamily="49" charset="0"/>
              <a:buChar char="o"/>
            </a:pPr>
            <a:r>
              <a:rPr lang="en-US" sz="1000" dirty="0"/>
              <a:t>:</a:t>
            </a:r>
            <a:r>
              <a:rPr lang="en-US" sz="1000" b="1" dirty="0"/>
              <a:t>Remove standing water. </a:t>
            </a:r>
            <a:r>
              <a:rPr lang="en-US" sz="1000" dirty="0"/>
              <a:t>Even shallow water can attract wildlife. Make sure to keep your birds away from this area. Do not walk or move equipment near areas visited by wild waterfowl. </a:t>
            </a:r>
          </a:p>
          <a:p>
            <a:pPr marL="171450" lvl="0" indent="-171450">
              <a:buFont typeface="Courier New" panose="02070309020205020404" pitchFamily="49" charset="0"/>
              <a:buChar char="o"/>
            </a:pPr>
            <a:endParaRPr lang="en-US" sz="1000" dirty="0"/>
          </a:p>
          <a:p>
            <a:pPr marL="171450" lvl="0" indent="-171450">
              <a:buFont typeface="Courier New" panose="02070309020205020404" pitchFamily="49" charset="0"/>
              <a:buChar char="o"/>
            </a:pPr>
            <a:r>
              <a:rPr lang="en-US" sz="1000" b="1" dirty="0"/>
              <a:t>Do not use pond water as drinking water</a:t>
            </a:r>
            <a:r>
              <a:rPr lang="en-US" sz="1000" dirty="0"/>
              <a:t>. Only provide clean filtered water to your birds. </a:t>
            </a:r>
          </a:p>
          <a:p>
            <a:pPr marL="171450" lvl="0" indent="-171450">
              <a:buFont typeface="Courier New" panose="02070309020205020404" pitchFamily="49" charset="0"/>
              <a:buChar char="o"/>
            </a:pPr>
            <a:endParaRPr lang="en-US" sz="1000" dirty="0"/>
          </a:p>
          <a:p>
            <a:pPr marL="171450" lvl="0" indent="-171450">
              <a:buFont typeface="Courier New" panose="02070309020205020404" pitchFamily="49" charset="0"/>
              <a:buChar char="o"/>
            </a:pPr>
            <a:r>
              <a:rPr lang="en-US" sz="1000" b="1" dirty="0"/>
              <a:t>Reduce wildlife feed sources</a:t>
            </a:r>
            <a:r>
              <a:rPr lang="en-US" sz="1000" dirty="0"/>
              <a:t>. Do not feed wildlife and have poultry feed in secured area. </a:t>
            </a:r>
          </a:p>
          <a:p>
            <a:pPr marL="171450" lvl="0" indent="-171450">
              <a:buFont typeface="Courier New" panose="02070309020205020404" pitchFamily="49" charset="0"/>
              <a:buChar char="o"/>
            </a:pPr>
            <a:endParaRPr lang="en-US" sz="1000" dirty="0"/>
          </a:p>
          <a:p>
            <a:pPr marL="171450" lvl="0" indent="-171450">
              <a:buFont typeface="Courier New" panose="02070309020205020404" pitchFamily="49" charset="0"/>
              <a:buChar char="o"/>
            </a:pPr>
            <a:r>
              <a:rPr lang="en-US" sz="1000" b="1" dirty="0"/>
              <a:t>Add wildlife deterrents.</a:t>
            </a:r>
            <a:r>
              <a:rPr lang="en-US" sz="1000" dirty="0"/>
              <a:t> Use decoys such as swans or predators and move frequently to improve effectiveness. Add fencing around ponds. </a:t>
            </a:r>
          </a:p>
        </p:txBody>
      </p:sp>
      <p:pic>
        <p:nvPicPr>
          <p:cNvPr id="34" name="Picture 33" descr="Graphical user interface, application&#10;&#10;Description automatically generated">
            <a:extLst>
              <a:ext uri="{FF2B5EF4-FFF2-40B4-BE49-F238E27FC236}">
                <a16:creationId xmlns:a16="http://schemas.microsoft.com/office/drawing/2014/main" id="{F05D2BDE-8B04-4AEA-8E69-46E6DB8C22F0}"/>
              </a:ext>
            </a:extLst>
          </p:cNvPr>
          <p:cNvPicPr>
            <a:picLocks noChangeAspect="1"/>
          </p:cNvPicPr>
          <p:nvPr/>
        </p:nvPicPr>
        <p:blipFill rotWithShape="1">
          <a:blip r:embed="rId12"/>
          <a:srcRect l="69467" t="43088" r="26158" b="40651"/>
          <a:stretch/>
        </p:blipFill>
        <p:spPr bwMode="auto">
          <a:xfrm>
            <a:off x="914400" y="5292414"/>
            <a:ext cx="1827802" cy="191126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1610</TotalTime>
  <Words>987</Words>
  <Application>Microsoft Office PowerPoint</Application>
  <PresentationFormat>Custom</PresentationFormat>
  <Paragraphs>82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Courier New</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 Gazzar, Mohamed M.</dc:creator>
  <cp:lastModifiedBy>Whisman, Sophia</cp:lastModifiedBy>
  <cp:revision>83</cp:revision>
  <cp:lastPrinted>2015-10-06T12:44:03Z</cp:lastPrinted>
  <dcterms:created xsi:type="dcterms:W3CDTF">2015-02-05T11:44:04Z</dcterms:created>
  <dcterms:modified xsi:type="dcterms:W3CDTF">2023-11-28T18:01:18Z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2015-02-05T00:00:00Z</vt:filetime>
  </property>
  <property fmtid="{D5CDD505-2E9C-101B-9397-08002B2CF9AE}" pid="3" name="LastSaved">
    <vt:filetime>2015-02-05T00:00:00Z</vt:filetime>
  </property>
</Properties>
</file>